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media/image66.jpg" ContentType="image/jpg"/>
  <Override PartName="/ppt/notesSlides/notesSlide108.xml" ContentType="application/vnd.openxmlformats-officedocument.presentationml.notesSlide+xml"/>
  <Override PartName="/ppt/notesSlides/notesSlide109.xml" ContentType="application/vnd.openxmlformats-officedocument.presentationml.notesSlide+xml"/>
  <Override PartName="/ppt/media/image69.jpg" ContentType="image/jpg"/>
  <Override PartName="/ppt/media/image70.jpg" ContentType="image/jpg"/>
  <Override PartName="/ppt/notesSlides/notesSlide110.xml" ContentType="application/vnd.openxmlformats-officedocument.presentationml.notesSlide+xml"/>
  <Override PartName="/ppt/media/image71.jpg" ContentType="image/jpg"/>
  <Override PartName="/ppt/media/image72.jpg" ContentType="image/jpg"/>
  <Override PartName="/ppt/notesSlides/notesSlide111.xml" ContentType="application/vnd.openxmlformats-officedocument.presentationml.notesSlide+xml"/>
  <Override PartName="/ppt/notesSlides/notesSlide112.xml" ContentType="application/vnd.openxmlformats-officedocument.presentationml.notesSlide+xml"/>
  <Override PartName="/ppt/media/image74.jpg" ContentType="image/jpg"/>
  <Override PartName="/ppt/notesSlides/notesSlide113.xml" ContentType="application/vnd.openxmlformats-officedocument.presentationml.notesSlide+xml"/>
  <Override PartName="/ppt/media/image77.jpg" ContentType="image/jpg"/>
  <Override PartName="/ppt/media/image78.jpg" ContentType="image/jpg"/>
  <Override PartName="/ppt/media/image80.jpg" ContentType="image/jpg"/>
  <Override PartName="/ppt/media/image81.jpg" ContentType="image/jpg"/>
  <Override PartName="/ppt/media/image82.jpg" ContentType="image/jpg"/>
  <Override PartName="/ppt/media/image83.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 id="2147483728" r:id="rId2"/>
    <p:sldMasterId id="2147483743" r:id="rId3"/>
  </p:sldMasterIdLst>
  <p:notesMasterIdLst>
    <p:notesMasterId r:id="rId130"/>
  </p:notesMasterIdLst>
  <p:sldIdLst>
    <p:sldId id="311" r:id="rId4"/>
    <p:sldId id="422" r:id="rId5"/>
    <p:sldId id="683" r:id="rId6"/>
    <p:sldId id="580" r:id="rId7"/>
    <p:sldId id="583" r:id="rId8"/>
    <p:sldId id="584" r:id="rId9"/>
    <p:sldId id="582" r:id="rId10"/>
    <p:sldId id="647" r:id="rId11"/>
    <p:sldId id="585" r:id="rId12"/>
    <p:sldId id="662" r:id="rId13"/>
    <p:sldId id="648" r:id="rId14"/>
    <p:sldId id="586" r:id="rId15"/>
    <p:sldId id="425" r:id="rId16"/>
    <p:sldId id="443" r:id="rId17"/>
    <p:sldId id="552" r:id="rId18"/>
    <p:sldId id="581" r:id="rId19"/>
    <p:sldId id="554" r:id="rId20"/>
    <p:sldId id="449" r:id="rId21"/>
    <p:sldId id="650" r:id="rId22"/>
    <p:sldId id="651" r:id="rId23"/>
    <p:sldId id="652" r:id="rId24"/>
    <p:sldId id="653" r:id="rId25"/>
    <p:sldId id="587" r:id="rId26"/>
    <p:sldId id="654" r:id="rId27"/>
    <p:sldId id="655" r:id="rId28"/>
    <p:sldId id="555" r:id="rId29"/>
    <p:sldId id="557" r:id="rId30"/>
    <p:sldId id="451" r:id="rId31"/>
    <p:sldId id="613" r:id="rId32"/>
    <p:sldId id="560" r:id="rId33"/>
    <p:sldId id="556" r:id="rId34"/>
    <p:sldId id="589" r:id="rId35"/>
    <p:sldId id="618" r:id="rId36"/>
    <p:sldId id="561" r:id="rId37"/>
    <p:sldId id="445" r:id="rId38"/>
    <p:sldId id="549" r:id="rId39"/>
    <p:sldId id="619" r:id="rId40"/>
    <p:sldId id="446" r:id="rId41"/>
    <p:sldId id="595" r:id="rId42"/>
    <p:sldId id="633" r:id="rId43"/>
    <p:sldId id="426" r:id="rId44"/>
    <p:sldId id="579" r:id="rId45"/>
    <p:sldId id="430" r:id="rId46"/>
    <p:sldId id="450" r:id="rId47"/>
    <p:sldId id="536" r:id="rId48"/>
    <p:sldId id="512" r:id="rId49"/>
    <p:sldId id="518" r:id="rId50"/>
    <p:sldId id="621" r:id="rId51"/>
    <p:sldId id="539" r:id="rId52"/>
    <p:sldId id="597" r:id="rId53"/>
    <p:sldId id="538" r:id="rId54"/>
    <p:sldId id="566" r:id="rId55"/>
    <p:sldId id="548" r:id="rId56"/>
    <p:sldId id="620" r:id="rId57"/>
    <p:sldId id="540" r:id="rId58"/>
    <p:sldId id="656" r:id="rId59"/>
    <p:sldId id="657" r:id="rId60"/>
    <p:sldId id="514" r:id="rId61"/>
    <p:sldId id="519" r:id="rId62"/>
    <p:sldId id="513" r:id="rId63"/>
    <p:sldId id="599" r:id="rId64"/>
    <p:sldId id="524" r:id="rId65"/>
    <p:sldId id="622" r:id="rId66"/>
    <p:sldId id="541" r:id="rId67"/>
    <p:sldId id="598" r:id="rId68"/>
    <p:sldId id="659" r:id="rId69"/>
    <p:sldId id="660" r:id="rId70"/>
    <p:sldId id="542" r:id="rId71"/>
    <p:sldId id="534" r:id="rId72"/>
    <p:sldId id="658" r:id="rId73"/>
    <p:sldId id="624" r:id="rId74"/>
    <p:sldId id="625" r:id="rId75"/>
    <p:sldId id="617" r:id="rId76"/>
    <p:sldId id="544" r:id="rId77"/>
    <p:sldId id="627" r:id="rId78"/>
    <p:sldId id="626" r:id="rId79"/>
    <p:sldId id="629" r:id="rId80"/>
    <p:sldId id="631" r:id="rId81"/>
    <p:sldId id="632" r:id="rId82"/>
    <p:sldId id="668" r:id="rId83"/>
    <p:sldId id="593" r:id="rId84"/>
    <p:sldId id="528" r:id="rId85"/>
    <p:sldId id="490" r:id="rId86"/>
    <p:sldId id="600" r:id="rId87"/>
    <p:sldId id="499" r:id="rId88"/>
    <p:sldId id="545" r:id="rId89"/>
    <p:sldId id="661" r:id="rId90"/>
    <p:sldId id="494" r:id="rId91"/>
    <p:sldId id="517" r:id="rId92"/>
    <p:sldId id="530" r:id="rId93"/>
    <p:sldId id="572" r:id="rId94"/>
    <p:sldId id="634" r:id="rId95"/>
    <p:sldId id="547" r:id="rId96"/>
    <p:sldId id="637" r:id="rId97"/>
    <p:sldId id="635" r:id="rId98"/>
    <p:sldId id="638" r:id="rId99"/>
    <p:sldId id="641" r:id="rId100"/>
    <p:sldId id="601" r:id="rId101"/>
    <p:sldId id="684" r:id="rId102"/>
    <p:sldId id="646" r:id="rId103"/>
    <p:sldId id="527" r:id="rId104"/>
    <p:sldId id="642" r:id="rId105"/>
    <p:sldId id="609" r:id="rId106"/>
    <p:sldId id="603" r:id="rId107"/>
    <p:sldId id="606" r:id="rId108"/>
    <p:sldId id="616" r:id="rId109"/>
    <p:sldId id="643" r:id="rId110"/>
    <p:sldId id="644" r:id="rId111"/>
    <p:sldId id="645" r:id="rId112"/>
    <p:sldId id="256" r:id="rId113"/>
    <p:sldId id="669" r:id="rId114"/>
    <p:sldId id="670" r:id="rId115"/>
    <p:sldId id="671" r:id="rId116"/>
    <p:sldId id="672" r:id="rId117"/>
    <p:sldId id="673" r:id="rId118"/>
    <p:sldId id="674" r:id="rId119"/>
    <p:sldId id="675" r:id="rId120"/>
    <p:sldId id="676" r:id="rId121"/>
    <p:sldId id="265" r:id="rId122"/>
    <p:sldId id="677" r:id="rId123"/>
    <p:sldId id="678" r:id="rId124"/>
    <p:sldId id="679" r:id="rId125"/>
    <p:sldId id="680" r:id="rId126"/>
    <p:sldId id="681" r:id="rId127"/>
    <p:sldId id="270" r:id="rId128"/>
    <p:sldId id="685" r:id="rId1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 userDrawn="1">
          <p15:clr>
            <a:srgbClr val="A4A3A4"/>
          </p15:clr>
        </p15:guide>
        <p15:guide id="2" pos="216" userDrawn="1">
          <p15:clr>
            <a:srgbClr val="A4A3A4"/>
          </p15:clr>
        </p15:guide>
        <p15:guide id="3" orient="horz" pos="756" userDrawn="1">
          <p15:clr>
            <a:srgbClr val="A4A3A4"/>
          </p15:clr>
        </p15:guide>
        <p15:guide id="4" pos="936" userDrawn="1">
          <p15:clr>
            <a:srgbClr val="A4A3A4"/>
          </p15:clr>
        </p15:guide>
        <p15:guide id="5" orient="horz" pos="972" userDrawn="1">
          <p15:clr>
            <a:srgbClr val="A4A3A4"/>
          </p15:clr>
        </p15:guide>
        <p15:guide id="6" orient="horz" pos="3012" userDrawn="1">
          <p15:clr>
            <a:srgbClr val="A4A3A4"/>
          </p15:clr>
        </p15:guide>
        <p15:guide id="7" pos="1152" userDrawn="1">
          <p15:clr>
            <a:srgbClr val="A4A3A4"/>
          </p15:clr>
        </p15:guide>
        <p15:guide id="8" pos="1848" userDrawn="1">
          <p15:clr>
            <a:srgbClr val="A4A3A4"/>
          </p15:clr>
        </p15:guide>
        <p15:guide id="9" pos="2064" userDrawn="1">
          <p15:clr>
            <a:srgbClr val="A4A3A4"/>
          </p15:clr>
        </p15:guide>
        <p15:guide id="10" pos="2760" userDrawn="1">
          <p15:clr>
            <a:srgbClr val="A4A3A4"/>
          </p15:clr>
        </p15:guide>
        <p15:guide id="11" pos="2952" userDrawn="1">
          <p15:clr>
            <a:srgbClr val="A4A3A4"/>
          </p15:clr>
        </p15:guide>
        <p15:guide id="12" pos="3672" userDrawn="1">
          <p15:clr>
            <a:srgbClr val="A4A3A4"/>
          </p15:clr>
        </p15:guide>
        <p15:guide id="13" pos="3888" userDrawn="1">
          <p15:clr>
            <a:srgbClr val="A4A3A4"/>
          </p15:clr>
        </p15:guide>
        <p15:guide id="14" pos="4584" userDrawn="1">
          <p15:clr>
            <a:srgbClr val="A4A3A4"/>
          </p15:clr>
        </p15:guide>
        <p15:guide id="15" pos="4800" userDrawn="1">
          <p15:clr>
            <a:srgbClr val="A4A3A4"/>
          </p15:clr>
        </p15:guide>
        <p15:guide id="16" pos="5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0"/>
    <a:srgbClr val="080002"/>
    <a:srgbClr val="BCD9F8"/>
    <a:srgbClr val="000000"/>
    <a:srgbClr val="366EC7"/>
    <a:srgbClr val="A8FAA4"/>
    <a:srgbClr val="16C60C"/>
    <a:srgbClr val="454545"/>
    <a:srgbClr val="418BFF"/>
    <a:srgbClr val="27EA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83" autoAdjust="0"/>
    <p:restoredTop sz="88630" autoAdjust="0"/>
  </p:normalViewPr>
  <p:slideViewPr>
    <p:cSldViewPr snapToGrid="0" snapToObjects="1">
      <p:cViewPr varScale="1">
        <p:scale>
          <a:sx n="123" d="100"/>
          <a:sy n="123" d="100"/>
        </p:scale>
        <p:origin x="200" y="608"/>
      </p:cViewPr>
      <p:guideLst>
        <p:guide orient="horz" pos="228"/>
        <p:guide pos="216"/>
        <p:guide orient="horz" pos="756"/>
        <p:guide pos="936"/>
        <p:guide orient="horz" pos="972"/>
        <p:guide orient="horz" pos="3012"/>
        <p:guide pos="1152"/>
        <p:guide pos="1848"/>
        <p:guide pos="2064"/>
        <p:guide pos="2760"/>
        <p:guide pos="2952"/>
        <p:guide pos="3672"/>
        <p:guide pos="3888"/>
        <p:guide pos="4584"/>
        <p:guide pos="4800"/>
        <p:guide pos="552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1/5/25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0</a:t>
            </a:fld>
            <a:endParaRPr lang="zh-CN" altLang="en-US"/>
          </a:p>
        </p:txBody>
      </p:sp>
    </p:spTree>
    <p:extLst>
      <p:ext uri="{BB962C8B-B14F-4D97-AF65-F5344CB8AC3E}">
        <p14:creationId xmlns:p14="http://schemas.microsoft.com/office/powerpoint/2010/main" val="241867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dirty="0"/>
              <a:t>If I share my code, people might find mistakes</a:t>
            </a:r>
          </a:p>
          <a:p>
            <a:pPr marL="171450" indent="-171450">
              <a:buFontTx/>
              <a:buChar char="-"/>
            </a:pPr>
            <a:r>
              <a:rPr lang="en-US" altLang="zh-CN" dirty="0"/>
              <a:t>Takes time!!</a:t>
            </a:r>
          </a:p>
          <a:p>
            <a:pPr marL="171450" indent="-171450">
              <a:buFontTx/>
              <a:buChar char="-"/>
            </a:pPr>
            <a:r>
              <a:rPr lang="en-US" altLang="zh-CN" dirty="0"/>
              <a:t>I don’t know how</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a:t>
            </a:fld>
            <a:endParaRPr lang="zh-CN" altLang="en-US"/>
          </a:p>
        </p:txBody>
      </p:sp>
    </p:spTree>
    <p:extLst>
      <p:ext uri="{BB962C8B-B14F-4D97-AF65-F5344CB8AC3E}">
        <p14:creationId xmlns:p14="http://schemas.microsoft.com/office/powerpoint/2010/main" val="41067718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105</a:t>
            </a:fld>
            <a:endParaRPr lang="zh-CN" altLang="en-US"/>
          </a:p>
        </p:txBody>
      </p:sp>
    </p:spTree>
    <p:extLst>
      <p:ext uri="{BB962C8B-B14F-4D97-AF65-F5344CB8AC3E}">
        <p14:creationId xmlns:p14="http://schemas.microsoft.com/office/powerpoint/2010/main" val="7432912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106</a:t>
            </a:fld>
            <a:endParaRPr lang="zh-CN" altLang="en-US"/>
          </a:p>
        </p:txBody>
      </p:sp>
    </p:spTree>
    <p:extLst>
      <p:ext uri="{BB962C8B-B14F-4D97-AF65-F5344CB8AC3E}">
        <p14:creationId xmlns:p14="http://schemas.microsoft.com/office/powerpoint/2010/main" val="10662885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107</a:t>
            </a:fld>
            <a:endParaRPr lang="zh-CN" altLang="en-US"/>
          </a:p>
        </p:txBody>
      </p:sp>
    </p:spTree>
    <p:extLst>
      <p:ext uri="{BB962C8B-B14F-4D97-AF65-F5344CB8AC3E}">
        <p14:creationId xmlns:p14="http://schemas.microsoft.com/office/powerpoint/2010/main" val="23411525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108</a:t>
            </a:fld>
            <a:endParaRPr lang="zh-CN" altLang="en-US"/>
          </a:p>
        </p:txBody>
      </p:sp>
    </p:spTree>
    <p:extLst>
      <p:ext uri="{BB962C8B-B14F-4D97-AF65-F5344CB8AC3E}">
        <p14:creationId xmlns:p14="http://schemas.microsoft.com/office/powerpoint/2010/main" val="6608542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BF848-8959-55C8-D480-47E9CA6B32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4E83B1-EF4B-BD75-9A9B-53E8B98984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E1ACF1-E2B8-5C49-F020-76371BF4AB7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78C8A2A-45EA-E457-802E-51A52234AF0E}"/>
              </a:ext>
            </a:extLst>
          </p:cNvPr>
          <p:cNvSpPr>
            <a:spLocks noGrp="1"/>
          </p:cNvSpPr>
          <p:nvPr>
            <p:ph type="sldNum" sz="quarter" idx="10"/>
          </p:nvPr>
        </p:nvSpPr>
        <p:spPr/>
        <p:txBody>
          <a:bodyPr/>
          <a:lstStyle/>
          <a:p>
            <a:fld id="{CE92DF39-431D-4994-B3BB-94012333A889}" type="slidenum">
              <a:rPr lang="zh-CN" altLang="en-US" smtClean="0"/>
              <a:t>110</a:t>
            </a:fld>
            <a:endParaRPr lang="zh-CN" altLang="en-US"/>
          </a:p>
        </p:txBody>
      </p:sp>
    </p:spTree>
    <p:extLst>
      <p:ext uri="{BB962C8B-B14F-4D97-AF65-F5344CB8AC3E}">
        <p14:creationId xmlns:p14="http://schemas.microsoft.com/office/powerpoint/2010/main" val="25681735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4624-6459-C42F-9790-FB1E56403C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E62EEC-EF7A-C92C-B8B1-FE0A260FE3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89B1AA-A56B-7399-2752-4263DAA6BE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4BD6DDC-D40A-5EE9-D6BC-CBA08D2DD444}"/>
              </a:ext>
            </a:extLst>
          </p:cNvPr>
          <p:cNvSpPr>
            <a:spLocks noGrp="1"/>
          </p:cNvSpPr>
          <p:nvPr>
            <p:ph type="sldNum" sz="quarter" idx="10"/>
          </p:nvPr>
        </p:nvSpPr>
        <p:spPr/>
        <p:txBody>
          <a:bodyPr/>
          <a:lstStyle/>
          <a:p>
            <a:fld id="{CE92DF39-431D-4994-B3BB-94012333A889}" type="slidenum">
              <a:rPr lang="zh-CN" altLang="en-US" smtClean="0"/>
              <a:t>111</a:t>
            </a:fld>
            <a:endParaRPr lang="zh-CN" altLang="en-US"/>
          </a:p>
        </p:txBody>
      </p:sp>
    </p:spTree>
    <p:extLst>
      <p:ext uri="{BB962C8B-B14F-4D97-AF65-F5344CB8AC3E}">
        <p14:creationId xmlns:p14="http://schemas.microsoft.com/office/powerpoint/2010/main" val="3850119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B8BBF-DCCE-72BB-F29B-2FE0760C9C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901DD9-3117-D29F-00D1-7E9460835F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3C52F8-702E-F4D2-2E80-4AD11DE0A1C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D7B223-43E7-B9B2-2A8B-BC7133F83DB9}"/>
              </a:ext>
            </a:extLst>
          </p:cNvPr>
          <p:cNvSpPr>
            <a:spLocks noGrp="1"/>
          </p:cNvSpPr>
          <p:nvPr>
            <p:ph type="sldNum" sz="quarter" idx="10"/>
          </p:nvPr>
        </p:nvSpPr>
        <p:spPr/>
        <p:txBody>
          <a:bodyPr/>
          <a:lstStyle/>
          <a:p>
            <a:fld id="{CE92DF39-431D-4994-B3BB-94012333A889}" type="slidenum">
              <a:rPr lang="zh-CN" altLang="en-US" smtClean="0"/>
              <a:t>112</a:t>
            </a:fld>
            <a:endParaRPr lang="zh-CN" altLang="en-US"/>
          </a:p>
        </p:txBody>
      </p:sp>
    </p:spTree>
    <p:extLst>
      <p:ext uri="{BB962C8B-B14F-4D97-AF65-F5344CB8AC3E}">
        <p14:creationId xmlns:p14="http://schemas.microsoft.com/office/powerpoint/2010/main" val="35105463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550CA-B55D-A1D4-5C32-E596A17876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F3EB02-DDD6-8DBB-86EB-19F653F56F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2AEB6A-1257-C7A9-641B-E29F658ED5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1D4C82-BA79-773E-C65F-18DA8E396C9F}"/>
              </a:ext>
            </a:extLst>
          </p:cNvPr>
          <p:cNvSpPr>
            <a:spLocks noGrp="1"/>
          </p:cNvSpPr>
          <p:nvPr>
            <p:ph type="sldNum" sz="quarter" idx="10"/>
          </p:nvPr>
        </p:nvSpPr>
        <p:spPr/>
        <p:txBody>
          <a:bodyPr/>
          <a:lstStyle/>
          <a:p>
            <a:fld id="{CE92DF39-431D-4994-B3BB-94012333A889}" type="slidenum">
              <a:rPr lang="zh-CN" altLang="en-US" smtClean="0"/>
              <a:t>113</a:t>
            </a:fld>
            <a:endParaRPr lang="zh-CN" altLang="en-US"/>
          </a:p>
        </p:txBody>
      </p:sp>
    </p:spTree>
    <p:extLst>
      <p:ext uri="{BB962C8B-B14F-4D97-AF65-F5344CB8AC3E}">
        <p14:creationId xmlns:p14="http://schemas.microsoft.com/office/powerpoint/2010/main" val="28601992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AFB60-6390-3EFC-4B4C-F7CBACDD18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75C352-1BBB-4F9F-02C1-D9BF4C5295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298EE5-C540-9087-ACC8-286C5DF483F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CFD065E-D6D2-D1D5-CDB4-6F4A8A9EA593}"/>
              </a:ext>
            </a:extLst>
          </p:cNvPr>
          <p:cNvSpPr>
            <a:spLocks noGrp="1"/>
          </p:cNvSpPr>
          <p:nvPr>
            <p:ph type="sldNum" sz="quarter" idx="10"/>
          </p:nvPr>
        </p:nvSpPr>
        <p:spPr/>
        <p:txBody>
          <a:bodyPr/>
          <a:lstStyle/>
          <a:p>
            <a:fld id="{CE92DF39-431D-4994-B3BB-94012333A889}" type="slidenum">
              <a:rPr lang="zh-CN" altLang="en-US" smtClean="0"/>
              <a:t>114</a:t>
            </a:fld>
            <a:endParaRPr lang="zh-CN" altLang="en-US"/>
          </a:p>
        </p:txBody>
      </p:sp>
    </p:spTree>
    <p:extLst>
      <p:ext uri="{BB962C8B-B14F-4D97-AF65-F5344CB8AC3E}">
        <p14:creationId xmlns:p14="http://schemas.microsoft.com/office/powerpoint/2010/main" val="14156052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E428E-B1C4-A0F8-835F-AE17B805CF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6F3796-2FF4-8406-2C7F-189F54EDB1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265985-8C25-65B5-1813-9B5F59EEDD7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9D28008-7D6C-7D9F-9275-389B42A32B30}"/>
              </a:ext>
            </a:extLst>
          </p:cNvPr>
          <p:cNvSpPr>
            <a:spLocks noGrp="1"/>
          </p:cNvSpPr>
          <p:nvPr>
            <p:ph type="sldNum" sz="quarter" idx="10"/>
          </p:nvPr>
        </p:nvSpPr>
        <p:spPr/>
        <p:txBody>
          <a:bodyPr/>
          <a:lstStyle/>
          <a:p>
            <a:fld id="{CE92DF39-431D-4994-B3BB-94012333A889}" type="slidenum">
              <a:rPr lang="zh-CN" altLang="en-US" smtClean="0"/>
              <a:t>115</a:t>
            </a:fld>
            <a:endParaRPr lang="zh-CN" altLang="en-US"/>
          </a:p>
        </p:txBody>
      </p:sp>
    </p:spTree>
    <p:extLst>
      <p:ext uri="{BB962C8B-B14F-4D97-AF65-F5344CB8AC3E}">
        <p14:creationId xmlns:p14="http://schemas.microsoft.com/office/powerpoint/2010/main" val="3471886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11</a:t>
            </a:fld>
            <a:endParaRPr lang="zh-CN" altLang="en-US"/>
          </a:p>
        </p:txBody>
      </p:sp>
    </p:spTree>
    <p:extLst>
      <p:ext uri="{BB962C8B-B14F-4D97-AF65-F5344CB8AC3E}">
        <p14:creationId xmlns:p14="http://schemas.microsoft.com/office/powerpoint/2010/main" val="19342055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42AE5-AA3D-0969-8C9D-980E8D06A9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ECC1F1-447B-16CC-6877-76A4AAB69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1ACAFD-4F7D-6018-EDB4-B86FC898BC4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C03247-8423-8C0C-E92D-E8012C265442}"/>
              </a:ext>
            </a:extLst>
          </p:cNvPr>
          <p:cNvSpPr>
            <a:spLocks noGrp="1"/>
          </p:cNvSpPr>
          <p:nvPr>
            <p:ph type="sldNum" sz="quarter" idx="10"/>
          </p:nvPr>
        </p:nvSpPr>
        <p:spPr/>
        <p:txBody>
          <a:bodyPr/>
          <a:lstStyle/>
          <a:p>
            <a:fld id="{CE92DF39-431D-4994-B3BB-94012333A889}" type="slidenum">
              <a:rPr lang="zh-CN" altLang="en-US" smtClean="0"/>
              <a:t>116</a:t>
            </a:fld>
            <a:endParaRPr lang="zh-CN" altLang="en-US"/>
          </a:p>
        </p:txBody>
      </p:sp>
    </p:spTree>
    <p:extLst>
      <p:ext uri="{BB962C8B-B14F-4D97-AF65-F5344CB8AC3E}">
        <p14:creationId xmlns:p14="http://schemas.microsoft.com/office/powerpoint/2010/main" val="29443020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8380-1137-96E4-691F-BF226C7C48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EEC31C-144D-D804-1A52-64F9964CD2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F2309D-D442-AB04-3DC3-DDB1106D488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F458EB2-2F92-4E7C-A536-CFD32822DC7C}"/>
              </a:ext>
            </a:extLst>
          </p:cNvPr>
          <p:cNvSpPr>
            <a:spLocks noGrp="1"/>
          </p:cNvSpPr>
          <p:nvPr>
            <p:ph type="sldNum" sz="quarter" idx="10"/>
          </p:nvPr>
        </p:nvSpPr>
        <p:spPr/>
        <p:txBody>
          <a:bodyPr/>
          <a:lstStyle/>
          <a:p>
            <a:fld id="{CE92DF39-431D-4994-B3BB-94012333A889}" type="slidenum">
              <a:rPr lang="zh-CN" altLang="en-US" smtClean="0"/>
              <a:t>117</a:t>
            </a:fld>
            <a:endParaRPr lang="zh-CN" altLang="en-US"/>
          </a:p>
        </p:txBody>
      </p:sp>
    </p:spTree>
    <p:extLst>
      <p:ext uri="{BB962C8B-B14F-4D97-AF65-F5344CB8AC3E}">
        <p14:creationId xmlns:p14="http://schemas.microsoft.com/office/powerpoint/2010/main" val="31222443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1DAB2-3922-AB4B-27C7-347D979C66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E06901-072D-6739-BBA9-5C5E14FF1E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928D89-F3A0-C503-CEC1-1EEA60B9384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FD30C4D-6546-826A-BC04-7DEE8896EF1E}"/>
              </a:ext>
            </a:extLst>
          </p:cNvPr>
          <p:cNvSpPr>
            <a:spLocks noGrp="1"/>
          </p:cNvSpPr>
          <p:nvPr>
            <p:ph type="sldNum" sz="quarter" idx="10"/>
          </p:nvPr>
        </p:nvSpPr>
        <p:spPr/>
        <p:txBody>
          <a:bodyPr/>
          <a:lstStyle/>
          <a:p>
            <a:fld id="{CE92DF39-431D-4994-B3BB-94012333A889}" type="slidenum">
              <a:rPr lang="zh-CN" altLang="en-US" smtClean="0"/>
              <a:t>119</a:t>
            </a:fld>
            <a:endParaRPr lang="zh-CN" altLang="en-US"/>
          </a:p>
        </p:txBody>
      </p:sp>
    </p:spTree>
    <p:extLst>
      <p:ext uri="{BB962C8B-B14F-4D97-AF65-F5344CB8AC3E}">
        <p14:creationId xmlns:p14="http://schemas.microsoft.com/office/powerpoint/2010/main" val="15188810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BA45E-0F2A-CEA3-99A9-766D4C27B8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2F74F-CDBE-7CBC-15E5-9DCC097CEE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69BB18-5886-4003-EC8A-30EEDB932A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BBDD699-16E8-4264-40F0-3910F1AED8D1}"/>
              </a:ext>
            </a:extLst>
          </p:cNvPr>
          <p:cNvSpPr>
            <a:spLocks noGrp="1"/>
          </p:cNvSpPr>
          <p:nvPr>
            <p:ph type="sldNum" sz="quarter" idx="10"/>
          </p:nvPr>
        </p:nvSpPr>
        <p:spPr/>
        <p:txBody>
          <a:bodyPr/>
          <a:lstStyle/>
          <a:p>
            <a:fld id="{CE92DF39-431D-4994-B3BB-94012333A889}" type="slidenum">
              <a:rPr lang="zh-CN" altLang="en-US" smtClean="0"/>
              <a:t>120</a:t>
            </a:fld>
            <a:endParaRPr lang="zh-CN" altLang="en-US"/>
          </a:p>
        </p:txBody>
      </p:sp>
    </p:spTree>
    <p:extLst>
      <p:ext uri="{BB962C8B-B14F-4D97-AF65-F5344CB8AC3E}">
        <p14:creationId xmlns:p14="http://schemas.microsoft.com/office/powerpoint/2010/main" val="351646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sz="1200" dirty="0">
                <a:solidFill>
                  <a:srgbClr val="1B202F"/>
                </a:solidFill>
              </a:rPr>
              <a:t>Another way to interact with a computer besides graphical user interface + mouse. Terminal s</a:t>
            </a:r>
            <a:r>
              <a:rPr lang="en-US" sz="1200" dirty="0">
                <a:solidFill>
                  <a:srgbClr val="1B202F"/>
                </a:solidFill>
                <a:sym typeface="Wingdings" panose="05000000000000000000" pitchFamily="2" charset="2"/>
              </a:rPr>
              <a:t>cales much better to certain tasks where lots of repetitive clicking would be necessary.</a:t>
            </a:r>
            <a:endParaRPr lang="en-US" sz="1200" dirty="0">
              <a:solidFill>
                <a:srgbClr val="1B202F"/>
              </a:solidFill>
            </a:endParaRPr>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13</a:t>
            </a:fld>
            <a:endParaRPr lang="zh-CN" altLang="en-US"/>
          </a:p>
        </p:txBody>
      </p:sp>
    </p:spTree>
    <p:extLst>
      <p:ext uri="{BB962C8B-B14F-4D97-AF65-F5344CB8AC3E}">
        <p14:creationId xmlns:p14="http://schemas.microsoft.com/office/powerpoint/2010/main" val="239636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14</a:t>
            </a:fld>
            <a:endParaRPr lang="zh-CN" altLang="en-US"/>
          </a:p>
        </p:txBody>
      </p:sp>
    </p:spTree>
    <p:extLst>
      <p:ext uri="{BB962C8B-B14F-4D97-AF65-F5344CB8AC3E}">
        <p14:creationId xmlns:p14="http://schemas.microsoft.com/office/powerpoint/2010/main" val="417797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15</a:t>
            </a:fld>
            <a:endParaRPr lang="zh-CN" altLang="en-US"/>
          </a:p>
        </p:txBody>
      </p:sp>
    </p:spTree>
    <p:extLst>
      <p:ext uri="{BB962C8B-B14F-4D97-AF65-F5344CB8AC3E}">
        <p14:creationId xmlns:p14="http://schemas.microsoft.com/office/powerpoint/2010/main" val="3254989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16</a:t>
            </a:fld>
            <a:endParaRPr lang="zh-CN" altLang="en-US"/>
          </a:p>
        </p:txBody>
      </p:sp>
    </p:spTree>
    <p:extLst>
      <p:ext uri="{BB962C8B-B14F-4D97-AF65-F5344CB8AC3E}">
        <p14:creationId xmlns:p14="http://schemas.microsoft.com/office/powerpoint/2010/main" val="139187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17</a:t>
            </a:fld>
            <a:endParaRPr lang="zh-CN" altLang="en-US"/>
          </a:p>
        </p:txBody>
      </p:sp>
    </p:spTree>
    <p:extLst>
      <p:ext uri="{BB962C8B-B14F-4D97-AF65-F5344CB8AC3E}">
        <p14:creationId xmlns:p14="http://schemas.microsoft.com/office/powerpoint/2010/main" val="413204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18</a:t>
            </a:fld>
            <a:endParaRPr lang="zh-CN" altLang="en-US"/>
          </a:p>
        </p:txBody>
      </p:sp>
    </p:spTree>
    <p:extLst>
      <p:ext uri="{BB962C8B-B14F-4D97-AF65-F5344CB8AC3E}">
        <p14:creationId xmlns:p14="http://schemas.microsoft.com/office/powerpoint/2010/main" val="2196171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19</a:t>
            </a:fld>
            <a:endParaRPr lang="zh-CN" altLang="en-US"/>
          </a:p>
        </p:txBody>
      </p:sp>
    </p:spTree>
    <p:extLst>
      <p:ext uri="{BB962C8B-B14F-4D97-AF65-F5344CB8AC3E}">
        <p14:creationId xmlns:p14="http://schemas.microsoft.com/office/powerpoint/2010/main" val="1424237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20</a:t>
            </a:fld>
            <a:endParaRPr lang="zh-CN" altLang="en-US"/>
          </a:p>
        </p:txBody>
      </p:sp>
    </p:spTree>
    <p:extLst>
      <p:ext uri="{BB962C8B-B14F-4D97-AF65-F5344CB8AC3E}">
        <p14:creationId xmlns:p14="http://schemas.microsoft.com/office/powerpoint/2010/main" val="197533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a:t>
            </a:fld>
            <a:endParaRPr lang="zh-CN" altLang="en-US"/>
          </a:p>
        </p:txBody>
      </p:sp>
    </p:spTree>
    <p:extLst>
      <p:ext uri="{BB962C8B-B14F-4D97-AF65-F5344CB8AC3E}">
        <p14:creationId xmlns:p14="http://schemas.microsoft.com/office/powerpoint/2010/main" val="1295305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21</a:t>
            </a:fld>
            <a:endParaRPr lang="zh-CN" altLang="en-US"/>
          </a:p>
        </p:txBody>
      </p:sp>
    </p:spTree>
    <p:extLst>
      <p:ext uri="{BB962C8B-B14F-4D97-AF65-F5344CB8AC3E}">
        <p14:creationId xmlns:p14="http://schemas.microsoft.com/office/powerpoint/2010/main" val="1941544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22</a:t>
            </a:fld>
            <a:endParaRPr lang="zh-CN" altLang="en-US"/>
          </a:p>
        </p:txBody>
      </p:sp>
    </p:spTree>
    <p:extLst>
      <p:ext uri="{BB962C8B-B14F-4D97-AF65-F5344CB8AC3E}">
        <p14:creationId xmlns:p14="http://schemas.microsoft.com/office/powerpoint/2010/main" val="290002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23</a:t>
            </a:fld>
            <a:endParaRPr lang="zh-CN" altLang="en-US"/>
          </a:p>
        </p:txBody>
      </p:sp>
    </p:spTree>
    <p:extLst>
      <p:ext uri="{BB962C8B-B14F-4D97-AF65-F5344CB8AC3E}">
        <p14:creationId xmlns:p14="http://schemas.microsoft.com/office/powerpoint/2010/main" val="4137819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24</a:t>
            </a:fld>
            <a:endParaRPr lang="zh-CN" altLang="en-US"/>
          </a:p>
        </p:txBody>
      </p:sp>
    </p:spTree>
    <p:extLst>
      <p:ext uri="{BB962C8B-B14F-4D97-AF65-F5344CB8AC3E}">
        <p14:creationId xmlns:p14="http://schemas.microsoft.com/office/powerpoint/2010/main" val="855943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25</a:t>
            </a:fld>
            <a:endParaRPr lang="zh-CN" altLang="en-US"/>
          </a:p>
        </p:txBody>
      </p:sp>
    </p:spTree>
    <p:extLst>
      <p:ext uri="{BB962C8B-B14F-4D97-AF65-F5344CB8AC3E}">
        <p14:creationId xmlns:p14="http://schemas.microsoft.com/office/powerpoint/2010/main" val="126793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26</a:t>
            </a:fld>
            <a:endParaRPr lang="zh-CN" altLang="en-US"/>
          </a:p>
        </p:txBody>
      </p:sp>
    </p:spTree>
    <p:extLst>
      <p:ext uri="{BB962C8B-B14F-4D97-AF65-F5344CB8AC3E}">
        <p14:creationId xmlns:p14="http://schemas.microsoft.com/office/powerpoint/2010/main" val="196755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27</a:t>
            </a:fld>
            <a:endParaRPr lang="zh-CN" altLang="en-US"/>
          </a:p>
        </p:txBody>
      </p:sp>
    </p:spTree>
    <p:extLst>
      <p:ext uri="{BB962C8B-B14F-4D97-AF65-F5344CB8AC3E}">
        <p14:creationId xmlns:p14="http://schemas.microsoft.com/office/powerpoint/2010/main" val="138466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28</a:t>
            </a:fld>
            <a:endParaRPr lang="zh-CN" altLang="en-US"/>
          </a:p>
        </p:txBody>
      </p:sp>
    </p:spTree>
    <p:extLst>
      <p:ext uri="{BB962C8B-B14F-4D97-AF65-F5344CB8AC3E}">
        <p14:creationId xmlns:p14="http://schemas.microsoft.com/office/powerpoint/2010/main" val="3784856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Notepad or </a:t>
            </a:r>
            <a:r>
              <a:rPr lang="en-US" altLang="zh-CN" dirty="0" err="1"/>
              <a:t>textedit</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29</a:t>
            </a:fld>
            <a:endParaRPr lang="zh-CN" altLang="en-US"/>
          </a:p>
        </p:txBody>
      </p:sp>
    </p:spTree>
    <p:extLst>
      <p:ext uri="{BB962C8B-B14F-4D97-AF65-F5344CB8AC3E}">
        <p14:creationId xmlns:p14="http://schemas.microsoft.com/office/powerpoint/2010/main" val="359852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30</a:t>
            </a:fld>
            <a:endParaRPr lang="zh-CN" altLang="en-US"/>
          </a:p>
        </p:txBody>
      </p:sp>
    </p:spTree>
    <p:extLst>
      <p:ext uri="{BB962C8B-B14F-4D97-AF65-F5344CB8AC3E}">
        <p14:creationId xmlns:p14="http://schemas.microsoft.com/office/powerpoint/2010/main" val="95713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DA291-D142-D923-051C-AE3C0445F4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6C2CD7-3A7E-4535-EC00-0412F46AFA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C41D31-B041-9DD5-4D89-F94ECED3BF6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5FE961-5EEC-8808-755D-2007D09D2449}"/>
              </a:ext>
            </a:extLst>
          </p:cNvPr>
          <p:cNvSpPr>
            <a:spLocks noGrp="1"/>
          </p:cNvSpPr>
          <p:nvPr>
            <p:ph type="sldNum" sz="quarter" idx="10"/>
          </p:nvPr>
        </p:nvSpPr>
        <p:spPr/>
        <p:txBody>
          <a:bodyPr/>
          <a:lstStyle/>
          <a:p>
            <a:fld id="{CE92DF39-431D-4994-B3BB-94012333A889}" type="slidenum">
              <a:rPr lang="zh-CN" altLang="en-US" smtClean="0"/>
              <a:t>2</a:t>
            </a:fld>
            <a:endParaRPr lang="zh-CN" altLang="en-US"/>
          </a:p>
        </p:txBody>
      </p:sp>
    </p:spTree>
    <p:extLst>
      <p:ext uri="{BB962C8B-B14F-4D97-AF65-F5344CB8AC3E}">
        <p14:creationId xmlns:p14="http://schemas.microsoft.com/office/powerpoint/2010/main" val="1468020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31</a:t>
            </a:fld>
            <a:endParaRPr lang="zh-CN" altLang="en-US"/>
          </a:p>
        </p:txBody>
      </p:sp>
    </p:spTree>
    <p:extLst>
      <p:ext uri="{BB962C8B-B14F-4D97-AF65-F5344CB8AC3E}">
        <p14:creationId xmlns:p14="http://schemas.microsoft.com/office/powerpoint/2010/main" val="1488128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32</a:t>
            </a:fld>
            <a:endParaRPr lang="zh-CN" altLang="en-US"/>
          </a:p>
        </p:txBody>
      </p:sp>
    </p:spTree>
    <p:extLst>
      <p:ext uri="{BB962C8B-B14F-4D97-AF65-F5344CB8AC3E}">
        <p14:creationId xmlns:p14="http://schemas.microsoft.com/office/powerpoint/2010/main" val="2938602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33</a:t>
            </a:fld>
            <a:endParaRPr lang="zh-CN" altLang="en-US"/>
          </a:p>
        </p:txBody>
      </p:sp>
    </p:spTree>
    <p:extLst>
      <p:ext uri="{BB962C8B-B14F-4D97-AF65-F5344CB8AC3E}">
        <p14:creationId xmlns:p14="http://schemas.microsoft.com/office/powerpoint/2010/main" val="3288422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34</a:t>
            </a:fld>
            <a:endParaRPr lang="zh-CN" altLang="en-US"/>
          </a:p>
        </p:txBody>
      </p:sp>
    </p:spTree>
    <p:extLst>
      <p:ext uri="{BB962C8B-B14F-4D97-AF65-F5344CB8AC3E}">
        <p14:creationId xmlns:p14="http://schemas.microsoft.com/office/powerpoint/2010/main" val="27234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35</a:t>
            </a:fld>
            <a:endParaRPr lang="zh-CN" altLang="en-US"/>
          </a:p>
        </p:txBody>
      </p:sp>
    </p:spTree>
    <p:extLst>
      <p:ext uri="{BB962C8B-B14F-4D97-AF65-F5344CB8AC3E}">
        <p14:creationId xmlns:p14="http://schemas.microsoft.com/office/powerpoint/2010/main" val="3195419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36</a:t>
            </a:fld>
            <a:endParaRPr lang="zh-CN" altLang="en-US"/>
          </a:p>
        </p:txBody>
      </p:sp>
    </p:spTree>
    <p:extLst>
      <p:ext uri="{BB962C8B-B14F-4D97-AF65-F5344CB8AC3E}">
        <p14:creationId xmlns:p14="http://schemas.microsoft.com/office/powerpoint/2010/main" val="2580102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37</a:t>
            </a:fld>
            <a:endParaRPr lang="zh-CN" altLang="en-US"/>
          </a:p>
        </p:txBody>
      </p:sp>
    </p:spTree>
    <p:extLst>
      <p:ext uri="{BB962C8B-B14F-4D97-AF65-F5344CB8AC3E}">
        <p14:creationId xmlns:p14="http://schemas.microsoft.com/office/powerpoint/2010/main" val="2063904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38</a:t>
            </a:fld>
            <a:endParaRPr lang="zh-CN" altLang="en-US"/>
          </a:p>
        </p:txBody>
      </p:sp>
    </p:spTree>
    <p:extLst>
      <p:ext uri="{BB962C8B-B14F-4D97-AF65-F5344CB8AC3E}">
        <p14:creationId xmlns:p14="http://schemas.microsoft.com/office/powerpoint/2010/main" val="1417770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41</a:t>
            </a:fld>
            <a:endParaRPr lang="zh-CN" altLang="en-US"/>
          </a:p>
        </p:txBody>
      </p:sp>
    </p:spTree>
    <p:extLst>
      <p:ext uri="{BB962C8B-B14F-4D97-AF65-F5344CB8AC3E}">
        <p14:creationId xmlns:p14="http://schemas.microsoft.com/office/powerpoint/2010/main" val="713829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tool is of particular importance if you’re working on computational research or any project with shared code.</a:t>
            </a:r>
          </a:p>
          <a:p>
            <a:endParaRPr lang="en-US" altLang="zh-CN" dirty="0"/>
          </a:p>
          <a:p>
            <a:r>
              <a:rPr lang="en-US" altLang="zh-CN" dirty="0" err="1"/>
              <a:t>Github</a:t>
            </a:r>
            <a:r>
              <a:rPr lang="en-US" altLang="zh-CN" dirty="0"/>
              <a:t> is a hosting platform for version control and collaboration. It’s helpful when many people are developing code for a shared project and they want to maintain a version history, discuss changes before they are made, and to keep a “production” version of code running while new features are being developed. </a:t>
            </a:r>
          </a:p>
          <a:p>
            <a:endParaRPr lang="en-US" altLang="zh-CN" dirty="0"/>
          </a:p>
          <a:p>
            <a:r>
              <a:rPr lang="en-US" altLang="zh-CN" dirty="0"/>
              <a:t>Many people use it to make new algorithms and methods widely available by posting code and data publicly. It can also be used to make your code open source, allowing people from all over the world to view your code and suggest changes and additions, which you can then review and accept.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Git is the distributed version control system itself, and </a:t>
            </a:r>
            <a:r>
              <a:rPr lang="en-US" altLang="zh-CN" dirty="0" err="1"/>
              <a:t>Github</a:t>
            </a:r>
            <a:r>
              <a:rPr lang="en-US" altLang="zh-CN" dirty="0"/>
              <a:t> is the hosting service designed to help you manage your repositories.</a:t>
            </a:r>
            <a:endParaRPr lang="zh-CN" altLang="en-US" dirty="0"/>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42</a:t>
            </a:fld>
            <a:endParaRPr lang="zh-CN" altLang="en-US"/>
          </a:p>
        </p:txBody>
      </p:sp>
    </p:spTree>
    <p:extLst>
      <p:ext uri="{BB962C8B-B14F-4D97-AF65-F5344CB8AC3E}">
        <p14:creationId xmlns:p14="http://schemas.microsoft.com/office/powerpoint/2010/main" val="364406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a:t>
            </a:fld>
            <a:endParaRPr lang="zh-CN" altLang="en-US"/>
          </a:p>
        </p:txBody>
      </p:sp>
    </p:spTree>
    <p:extLst>
      <p:ext uri="{BB962C8B-B14F-4D97-AF65-F5344CB8AC3E}">
        <p14:creationId xmlns:p14="http://schemas.microsoft.com/office/powerpoint/2010/main" val="1773576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43</a:t>
            </a:fld>
            <a:endParaRPr lang="zh-CN" altLang="en-US"/>
          </a:p>
        </p:txBody>
      </p:sp>
    </p:spTree>
    <p:extLst>
      <p:ext uri="{BB962C8B-B14F-4D97-AF65-F5344CB8AC3E}">
        <p14:creationId xmlns:p14="http://schemas.microsoft.com/office/powerpoint/2010/main" val="53789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44</a:t>
            </a:fld>
            <a:endParaRPr lang="zh-CN" altLang="en-US"/>
          </a:p>
        </p:txBody>
      </p:sp>
    </p:spTree>
    <p:extLst>
      <p:ext uri="{BB962C8B-B14F-4D97-AF65-F5344CB8AC3E}">
        <p14:creationId xmlns:p14="http://schemas.microsoft.com/office/powerpoint/2010/main" val="2756644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45</a:t>
            </a:fld>
            <a:endParaRPr lang="zh-CN" altLang="en-US"/>
          </a:p>
        </p:txBody>
      </p:sp>
    </p:spTree>
    <p:extLst>
      <p:ext uri="{BB962C8B-B14F-4D97-AF65-F5344CB8AC3E}">
        <p14:creationId xmlns:p14="http://schemas.microsoft.com/office/powerpoint/2010/main" val="3566566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sz="1200" dirty="0">
                <a:solidFill>
                  <a:prstClr val="black"/>
                </a:solidFill>
                <a:latin typeface="Lucida Console" panose="020B0609040504020204" pitchFamily="49" charset="0"/>
              </a:rPr>
              <a:t> git config </a:t>
            </a:r>
            <a:r>
              <a:rPr lang="fr-FR" sz="1200" dirty="0" err="1">
                <a:solidFill>
                  <a:prstClr val="black"/>
                </a:solidFill>
                <a:latin typeface="Lucida Console" panose="020B0609040504020204" pitchFamily="49" charset="0"/>
              </a:rPr>
              <a:t>user.email</a:t>
            </a:r>
            <a:r>
              <a:rPr lang="fr-FR" sz="1200" dirty="0">
                <a:solidFill>
                  <a:prstClr val="black"/>
                </a:solidFill>
                <a:latin typeface="Lucida Console" panose="020B0609040504020204" pitchFamily="49" charset="0"/>
              </a:rPr>
              <a:t> "alexandriaschmid3@gmail.com« </a:t>
            </a:r>
          </a:p>
          <a:p>
            <a:r>
              <a:rPr lang="fr-FR" sz="1200" dirty="0">
                <a:solidFill>
                  <a:prstClr val="black"/>
                </a:solidFill>
                <a:latin typeface="Lucida Console" panose="020B0609040504020204" pitchFamily="49" charset="0"/>
              </a:rPr>
              <a:t> git config user.name Alex Schmid"</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46</a:t>
            </a:fld>
            <a:endParaRPr lang="zh-CN" altLang="en-US"/>
          </a:p>
        </p:txBody>
      </p:sp>
    </p:spTree>
    <p:extLst>
      <p:ext uri="{BB962C8B-B14F-4D97-AF65-F5344CB8AC3E}">
        <p14:creationId xmlns:p14="http://schemas.microsoft.com/office/powerpoint/2010/main" val="2490728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47</a:t>
            </a:fld>
            <a:endParaRPr lang="zh-CN" altLang="en-US"/>
          </a:p>
        </p:txBody>
      </p:sp>
    </p:spTree>
    <p:extLst>
      <p:ext uri="{BB962C8B-B14F-4D97-AF65-F5344CB8AC3E}">
        <p14:creationId xmlns:p14="http://schemas.microsoft.com/office/powerpoint/2010/main" val="1764902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48</a:t>
            </a:fld>
            <a:endParaRPr lang="zh-CN" altLang="en-US"/>
          </a:p>
        </p:txBody>
      </p:sp>
    </p:spTree>
    <p:extLst>
      <p:ext uri="{BB962C8B-B14F-4D97-AF65-F5344CB8AC3E}">
        <p14:creationId xmlns:p14="http://schemas.microsoft.com/office/powerpoint/2010/main" val="1632245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49</a:t>
            </a:fld>
            <a:endParaRPr lang="zh-CN" altLang="en-US"/>
          </a:p>
        </p:txBody>
      </p:sp>
    </p:spTree>
    <p:extLst>
      <p:ext uri="{BB962C8B-B14F-4D97-AF65-F5344CB8AC3E}">
        <p14:creationId xmlns:p14="http://schemas.microsoft.com/office/powerpoint/2010/main" val="1683151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50</a:t>
            </a:fld>
            <a:endParaRPr lang="zh-CN" altLang="en-US"/>
          </a:p>
        </p:txBody>
      </p:sp>
    </p:spTree>
    <p:extLst>
      <p:ext uri="{BB962C8B-B14F-4D97-AF65-F5344CB8AC3E}">
        <p14:creationId xmlns:p14="http://schemas.microsoft.com/office/powerpoint/2010/main" val="574146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51</a:t>
            </a:fld>
            <a:endParaRPr lang="zh-CN" altLang="en-US"/>
          </a:p>
        </p:txBody>
      </p:sp>
    </p:spTree>
    <p:extLst>
      <p:ext uri="{BB962C8B-B14F-4D97-AF65-F5344CB8AC3E}">
        <p14:creationId xmlns:p14="http://schemas.microsoft.com/office/powerpoint/2010/main" val="4041336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52</a:t>
            </a:fld>
            <a:endParaRPr lang="zh-CN" altLang="en-US"/>
          </a:p>
        </p:txBody>
      </p:sp>
    </p:spTree>
    <p:extLst>
      <p:ext uri="{BB962C8B-B14F-4D97-AF65-F5344CB8AC3E}">
        <p14:creationId xmlns:p14="http://schemas.microsoft.com/office/powerpoint/2010/main" val="3525832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a:t>
            </a:fld>
            <a:endParaRPr lang="zh-CN" altLang="en-US"/>
          </a:p>
        </p:txBody>
      </p:sp>
    </p:spTree>
    <p:extLst>
      <p:ext uri="{BB962C8B-B14F-4D97-AF65-F5344CB8AC3E}">
        <p14:creationId xmlns:p14="http://schemas.microsoft.com/office/powerpoint/2010/main" val="2715287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53</a:t>
            </a:fld>
            <a:endParaRPr lang="zh-CN" altLang="en-US"/>
          </a:p>
        </p:txBody>
      </p:sp>
    </p:spTree>
    <p:extLst>
      <p:ext uri="{BB962C8B-B14F-4D97-AF65-F5344CB8AC3E}">
        <p14:creationId xmlns:p14="http://schemas.microsoft.com/office/powerpoint/2010/main" val="628144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54</a:t>
            </a:fld>
            <a:endParaRPr lang="zh-CN" altLang="en-US"/>
          </a:p>
        </p:txBody>
      </p:sp>
    </p:spTree>
    <p:extLst>
      <p:ext uri="{BB962C8B-B14F-4D97-AF65-F5344CB8AC3E}">
        <p14:creationId xmlns:p14="http://schemas.microsoft.com/office/powerpoint/2010/main" val="3252430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55</a:t>
            </a:fld>
            <a:endParaRPr lang="zh-CN" altLang="en-US"/>
          </a:p>
        </p:txBody>
      </p:sp>
    </p:spTree>
    <p:extLst>
      <p:ext uri="{BB962C8B-B14F-4D97-AF65-F5344CB8AC3E}">
        <p14:creationId xmlns:p14="http://schemas.microsoft.com/office/powerpoint/2010/main" val="679297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56</a:t>
            </a:fld>
            <a:endParaRPr lang="zh-CN" altLang="en-US"/>
          </a:p>
        </p:txBody>
      </p:sp>
    </p:spTree>
    <p:extLst>
      <p:ext uri="{BB962C8B-B14F-4D97-AF65-F5344CB8AC3E}">
        <p14:creationId xmlns:p14="http://schemas.microsoft.com/office/powerpoint/2010/main" val="380446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SHA – id for each commit, usually a long string of letters and numbers. We don’t have to use all numbers of the SHA ids, usually the first 7 digits is enough for most projects.</a:t>
            </a:r>
          </a:p>
        </p:txBody>
      </p:sp>
      <p:sp>
        <p:nvSpPr>
          <p:cNvPr id="4" name="灯片编号占位符 3"/>
          <p:cNvSpPr>
            <a:spLocks noGrp="1"/>
          </p:cNvSpPr>
          <p:nvPr>
            <p:ph type="sldNum" sz="quarter" idx="10"/>
          </p:nvPr>
        </p:nvSpPr>
        <p:spPr/>
        <p:txBody>
          <a:bodyPr/>
          <a:lstStyle/>
          <a:p>
            <a:fld id="{CE92DF39-431D-4994-B3BB-94012333A889}" type="slidenum">
              <a:rPr lang="zh-CN" altLang="en-US" smtClean="0"/>
              <a:t>57</a:t>
            </a:fld>
            <a:endParaRPr lang="zh-CN" altLang="en-US"/>
          </a:p>
        </p:txBody>
      </p:sp>
    </p:spTree>
    <p:extLst>
      <p:ext uri="{BB962C8B-B14F-4D97-AF65-F5344CB8AC3E}">
        <p14:creationId xmlns:p14="http://schemas.microsoft.com/office/powerpoint/2010/main" val="2782882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58</a:t>
            </a:fld>
            <a:endParaRPr lang="zh-CN" altLang="en-US"/>
          </a:p>
        </p:txBody>
      </p:sp>
    </p:spTree>
    <p:extLst>
      <p:ext uri="{BB962C8B-B14F-4D97-AF65-F5344CB8AC3E}">
        <p14:creationId xmlns:p14="http://schemas.microsoft.com/office/powerpoint/2010/main" val="328996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59</a:t>
            </a:fld>
            <a:endParaRPr lang="zh-CN" altLang="en-US"/>
          </a:p>
        </p:txBody>
      </p:sp>
    </p:spTree>
    <p:extLst>
      <p:ext uri="{BB962C8B-B14F-4D97-AF65-F5344CB8AC3E}">
        <p14:creationId xmlns:p14="http://schemas.microsoft.com/office/powerpoint/2010/main" val="788646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60</a:t>
            </a:fld>
            <a:endParaRPr lang="zh-CN" altLang="en-US"/>
          </a:p>
        </p:txBody>
      </p:sp>
    </p:spTree>
    <p:extLst>
      <p:ext uri="{BB962C8B-B14F-4D97-AF65-F5344CB8AC3E}">
        <p14:creationId xmlns:p14="http://schemas.microsoft.com/office/powerpoint/2010/main" val="3739587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61</a:t>
            </a:fld>
            <a:endParaRPr lang="zh-CN" altLang="en-US"/>
          </a:p>
        </p:txBody>
      </p:sp>
    </p:spTree>
    <p:extLst>
      <p:ext uri="{BB962C8B-B14F-4D97-AF65-F5344CB8AC3E}">
        <p14:creationId xmlns:p14="http://schemas.microsoft.com/office/powerpoint/2010/main" val="113923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62</a:t>
            </a:fld>
            <a:endParaRPr lang="zh-CN" altLang="en-US"/>
          </a:p>
        </p:txBody>
      </p:sp>
    </p:spTree>
    <p:extLst>
      <p:ext uri="{BB962C8B-B14F-4D97-AF65-F5344CB8AC3E}">
        <p14:creationId xmlns:p14="http://schemas.microsoft.com/office/powerpoint/2010/main" val="130519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a:t>
            </a:fld>
            <a:endParaRPr lang="zh-CN" altLang="en-US"/>
          </a:p>
        </p:txBody>
      </p:sp>
    </p:spTree>
    <p:extLst>
      <p:ext uri="{BB962C8B-B14F-4D97-AF65-F5344CB8AC3E}">
        <p14:creationId xmlns:p14="http://schemas.microsoft.com/office/powerpoint/2010/main" val="40761626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63</a:t>
            </a:fld>
            <a:endParaRPr lang="zh-CN" altLang="en-US"/>
          </a:p>
        </p:txBody>
      </p:sp>
    </p:spTree>
    <p:extLst>
      <p:ext uri="{BB962C8B-B14F-4D97-AF65-F5344CB8AC3E}">
        <p14:creationId xmlns:p14="http://schemas.microsoft.com/office/powerpoint/2010/main" val="1588386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64</a:t>
            </a:fld>
            <a:endParaRPr lang="zh-CN" altLang="en-US"/>
          </a:p>
        </p:txBody>
      </p:sp>
    </p:spTree>
    <p:extLst>
      <p:ext uri="{BB962C8B-B14F-4D97-AF65-F5344CB8AC3E}">
        <p14:creationId xmlns:p14="http://schemas.microsoft.com/office/powerpoint/2010/main" val="753317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65</a:t>
            </a:fld>
            <a:endParaRPr lang="zh-CN" altLang="en-US"/>
          </a:p>
        </p:txBody>
      </p:sp>
    </p:spTree>
    <p:extLst>
      <p:ext uri="{BB962C8B-B14F-4D97-AF65-F5344CB8AC3E}">
        <p14:creationId xmlns:p14="http://schemas.microsoft.com/office/powerpoint/2010/main" val="2385660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66</a:t>
            </a:fld>
            <a:endParaRPr lang="zh-CN" altLang="en-US"/>
          </a:p>
        </p:txBody>
      </p:sp>
    </p:spTree>
    <p:extLst>
      <p:ext uri="{BB962C8B-B14F-4D97-AF65-F5344CB8AC3E}">
        <p14:creationId xmlns:p14="http://schemas.microsoft.com/office/powerpoint/2010/main" val="1777207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67</a:t>
            </a:fld>
            <a:endParaRPr lang="zh-CN" altLang="en-US"/>
          </a:p>
        </p:txBody>
      </p:sp>
    </p:spTree>
    <p:extLst>
      <p:ext uri="{BB962C8B-B14F-4D97-AF65-F5344CB8AC3E}">
        <p14:creationId xmlns:p14="http://schemas.microsoft.com/office/powerpoint/2010/main" val="15528641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68</a:t>
            </a:fld>
            <a:endParaRPr lang="zh-CN" altLang="en-US"/>
          </a:p>
        </p:txBody>
      </p:sp>
    </p:spTree>
    <p:extLst>
      <p:ext uri="{BB962C8B-B14F-4D97-AF65-F5344CB8AC3E}">
        <p14:creationId xmlns:p14="http://schemas.microsoft.com/office/powerpoint/2010/main" val="2461675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69</a:t>
            </a:fld>
            <a:endParaRPr lang="zh-CN" altLang="en-US"/>
          </a:p>
        </p:txBody>
      </p:sp>
    </p:spTree>
    <p:extLst>
      <p:ext uri="{BB962C8B-B14F-4D97-AF65-F5344CB8AC3E}">
        <p14:creationId xmlns:p14="http://schemas.microsoft.com/office/powerpoint/2010/main" val="31397348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70</a:t>
            </a:fld>
            <a:endParaRPr lang="zh-CN" altLang="en-US"/>
          </a:p>
        </p:txBody>
      </p:sp>
    </p:spTree>
    <p:extLst>
      <p:ext uri="{BB962C8B-B14F-4D97-AF65-F5344CB8AC3E}">
        <p14:creationId xmlns:p14="http://schemas.microsoft.com/office/powerpoint/2010/main" val="15891616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71</a:t>
            </a:fld>
            <a:endParaRPr lang="zh-CN" altLang="en-US"/>
          </a:p>
        </p:txBody>
      </p:sp>
    </p:spTree>
    <p:extLst>
      <p:ext uri="{BB962C8B-B14F-4D97-AF65-F5344CB8AC3E}">
        <p14:creationId xmlns:p14="http://schemas.microsoft.com/office/powerpoint/2010/main" val="3707441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72</a:t>
            </a:fld>
            <a:endParaRPr lang="zh-CN" altLang="en-US"/>
          </a:p>
        </p:txBody>
      </p:sp>
    </p:spTree>
    <p:extLst>
      <p:ext uri="{BB962C8B-B14F-4D97-AF65-F5344CB8AC3E}">
        <p14:creationId xmlns:p14="http://schemas.microsoft.com/office/powerpoint/2010/main" val="96493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a:t>
            </a:fld>
            <a:endParaRPr lang="zh-CN" altLang="en-US"/>
          </a:p>
        </p:txBody>
      </p:sp>
    </p:spTree>
    <p:extLst>
      <p:ext uri="{BB962C8B-B14F-4D97-AF65-F5344CB8AC3E}">
        <p14:creationId xmlns:p14="http://schemas.microsoft.com/office/powerpoint/2010/main" val="1786137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73</a:t>
            </a:fld>
            <a:endParaRPr lang="zh-CN" altLang="en-US"/>
          </a:p>
        </p:txBody>
      </p:sp>
    </p:spTree>
    <p:extLst>
      <p:ext uri="{BB962C8B-B14F-4D97-AF65-F5344CB8AC3E}">
        <p14:creationId xmlns:p14="http://schemas.microsoft.com/office/powerpoint/2010/main" val="3996677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74</a:t>
            </a:fld>
            <a:endParaRPr lang="zh-CN" altLang="en-US"/>
          </a:p>
        </p:txBody>
      </p:sp>
    </p:spTree>
    <p:extLst>
      <p:ext uri="{BB962C8B-B14F-4D97-AF65-F5344CB8AC3E}">
        <p14:creationId xmlns:p14="http://schemas.microsoft.com/office/powerpoint/2010/main" val="286130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75</a:t>
            </a:fld>
            <a:endParaRPr lang="zh-CN" altLang="en-US"/>
          </a:p>
        </p:txBody>
      </p:sp>
    </p:spTree>
    <p:extLst>
      <p:ext uri="{BB962C8B-B14F-4D97-AF65-F5344CB8AC3E}">
        <p14:creationId xmlns:p14="http://schemas.microsoft.com/office/powerpoint/2010/main" val="22120221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76</a:t>
            </a:fld>
            <a:endParaRPr lang="zh-CN" altLang="en-US"/>
          </a:p>
        </p:txBody>
      </p:sp>
    </p:spTree>
    <p:extLst>
      <p:ext uri="{BB962C8B-B14F-4D97-AF65-F5344CB8AC3E}">
        <p14:creationId xmlns:p14="http://schemas.microsoft.com/office/powerpoint/2010/main" val="10319338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77</a:t>
            </a:fld>
            <a:endParaRPr lang="zh-CN" altLang="en-US"/>
          </a:p>
        </p:txBody>
      </p:sp>
    </p:spTree>
    <p:extLst>
      <p:ext uri="{BB962C8B-B14F-4D97-AF65-F5344CB8AC3E}">
        <p14:creationId xmlns:p14="http://schemas.microsoft.com/office/powerpoint/2010/main" val="11076794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78</a:t>
            </a:fld>
            <a:endParaRPr lang="zh-CN" altLang="en-US"/>
          </a:p>
        </p:txBody>
      </p:sp>
    </p:spTree>
    <p:extLst>
      <p:ext uri="{BB962C8B-B14F-4D97-AF65-F5344CB8AC3E}">
        <p14:creationId xmlns:p14="http://schemas.microsoft.com/office/powerpoint/2010/main" val="13267419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does </a:t>
            </a:r>
            <a:r>
              <a:rPr lang="en-US" altLang="zh-CN" dirty="0" err="1"/>
              <a:t>Github</a:t>
            </a:r>
            <a:r>
              <a:rPr lang="en-US" altLang="zh-CN" dirty="0"/>
              <a:t> allow you to do? Let’s say you’re working on a research project with another graduate student. You’re analyzing a large dataset and using the data to make some predictions about your problem. You all have access to the code in a shared space. You want to make a change to the data cleaning and your collaborator wants to make changes to the prediction algorithm. You both make your changes on your local computers, then want to update the shared version of the code so you upload a new version. What are some potential problems that could arise with this process?</a:t>
            </a:r>
          </a:p>
          <a:p>
            <a:endParaRPr lang="en-US" altLang="zh-CN" dirty="0"/>
          </a:p>
          <a:p>
            <a:r>
              <a:rPr lang="en-US" altLang="zh-CN" dirty="0"/>
              <a:t>[How do you stay up to date with the changes the other person is making?]</a:t>
            </a:r>
          </a:p>
          <a:p>
            <a:r>
              <a:rPr lang="en-US" altLang="zh-CN" dirty="0"/>
              <a:t>[What if you both updated the same section of the code? How to reconcile conflicts?]</a:t>
            </a:r>
          </a:p>
          <a:p>
            <a:r>
              <a:rPr lang="en-US" altLang="zh-CN" dirty="0"/>
              <a:t>[What if your bits of code no longer work together?]</a:t>
            </a:r>
          </a:p>
          <a:p>
            <a:r>
              <a:rPr lang="en-US" altLang="zh-CN" dirty="0"/>
              <a:t>[What if you overwrite each other’s </a:t>
            </a:r>
            <a:r>
              <a:rPr lang="en-US" altLang="zh-CN" dirty="0">
                <a:solidFill>
                  <a:srgbClr val="FF0000"/>
                </a:solidFill>
              </a:rPr>
              <a:t>work</a:t>
            </a:r>
            <a:r>
              <a:rPr lang="en-US" altLang="zh-CN" dirty="0"/>
              <a:t>?]</a:t>
            </a:r>
          </a:p>
          <a:p>
            <a:r>
              <a:rPr lang="en-US" altLang="zh-CN" dirty="0"/>
              <a:t>[What if the code breaks and we want to see what changed from a previous version?]</a:t>
            </a:r>
          </a:p>
          <a:p>
            <a:endParaRPr lang="en-US" altLang="zh-CN" dirty="0"/>
          </a:p>
          <a:p>
            <a:r>
              <a:rPr lang="en-US" altLang="zh-CN" dirty="0"/>
              <a:t>These are all issues that Git and </a:t>
            </a:r>
            <a:r>
              <a:rPr lang="en-US" altLang="zh-CN" dirty="0" err="1"/>
              <a:t>Github</a:t>
            </a:r>
            <a:r>
              <a:rPr lang="en-US" altLang="zh-CN" dirty="0"/>
              <a:t> are designed to address. We want a way to collaborate on code that keeps everyone up to date on changes and documentation, makes it easy to reference earlier versions, provides a way to merge changes made by different people, and allows us to maintain one source of “truth” in the code while still editing code on our own.</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81</a:t>
            </a:fld>
            <a:endParaRPr lang="zh-CN" altLang="en-US"/>
          </a:p>
        </p:txBody>
      </p:sp>
    </p:spTree>
    <p:extLst>
      <p:ext uri="{BB962C8B-B14F-4D97-AF65-F5344CB8AC3E}">
        <p14:creationId xmlns:p14="http://schemas.microsoft.com/office/powerpoint/2010/main" val="4914485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does </a:t>
            </a:r>
            <a:r>
              <a:rPr lang="en-US" altLang="zh-CN" dirty="0" err="1"/>
              <a:t>Github</a:t>
            </a:r>
            <a:r>
              <a:rPr lang="en-US" altLang="zh-CN" dirty="0"/>
              <a:t> allow you to do? Let’s say you’re working on a research project with another graduate student. You’re analyzing a large dataset and using the data to make some predictions about your problem. You all have access to the code in a shared space. You want to make a change to the data cleaning and your collaborator wants to make changes to the prediction algorithm. You both make your changes on your local computers, then want to update the shared version of the code so you upload a new version. What are some potential problems that could arise with this process?</a:t>
            </a:r>
          </a:p>
          <a:p>
            <a:endParaRPr lang="en-US" altLang="zh-CN" dirty="0"/>
          </a:p>
          <a:p>
            <a:r>
              <a:rPr lang="en-US" altLang="zh-CN" dirty="0"/>
              <a:t>[How do you stay up to date with the changes the other person is making?]</a:t>
            </a:r>
          </a:p>
          <a:p>
            <a:r>
              <a:rPr lang="en-US" altLang="zh-CN" dirty="0"/>
              <a:t>[What if you both updated the same section of the code? How to reconcile conflicts?]</a:t>
            </a:r>
          </a:p>
          <a:p>
            <a:r>
              <a:rPr lang="en-US" altLang="zh-CN" dirty="0"/>
              <a:t>[What if your bits of code no longer work together?]</a:t>
            </a:r>
          </a:p>
          <a:p>
            <a:r>
              <a:rPr lang="en-US" altLang="zh-CN" dirty="0"/>
              <a:t>[What if you overwrite each other’s </a:t>
            </a:r>
            <a:r>
              <a:rPr lang="en-US" altLang="zh-CN" dirty="0">
                <a:solidFill>
                  <a:srgbClr val="FF0000"/>
                </a:solidFill>
              </a:rPr>
              <a:t>work</a:t>
            </a:r>
            <a:r>
              <a:rPr lang="en-US" altLang="zh-CN" dirty="0"/>
              <a:t>?]</a:t>
            </a:r>
          </a:p>
          <a:p>
            <a:r>
              <a:rPr lang="en-US" altLang="zh-CN" dirty="0"/>
              <a:t>[What if the code breaks and we want to see what changed from a previous version?]</a:t>
            </a:r>
          </a:p>
          <a:p>
            <a:endParaRPr lang="en-US" altLang="zh-CN" dirty="0"/>
          </a:p>
          <a:p>
            <a:r>
              <a:rPr lang="en-US" altLang="zh-CN" dirty="0"/>
              <a:t>These are all issues that Git and </a:t>
            </a:r>
            <a:r>
              <a:rPr lang="en-US" altLang="zh-CN" dirty="0" err="1"/>
              <a:t>Github</a:t>
            </a:r>
            <a:r>
              <a:rPr lang="en-US" altLang="zh-CN" dirty="0"/>
              <a:t> are designed to address. We want a way to collaborate on code that keeps everyone up to date on changes and documentation, makes it easy to reference earlier versions, provides a way to merge changes made by different people, and allows us to maintain one source of “truth” in the code while still editing code on our own.</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82</a:t>
            </a:fld>
            <a:endParaRPr lang="zh-CN" altLang="en-US"/>
          </a:p>
        </p:txBody>
      </p:sp>
    </p:spTree>
    <p:extLst>
      <p:ext uri="{BB962C8B-B14F-4D97-AF65-F5344CB8AC3E}">
        <p14:creationId xmlns:p14="http://schemas.microsoft.com/office/powerpoint/2010/main" val="24212134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83</a:t>
            </a:fld>
            <a:endParaRPr lang="zh-CN" altLang="en-US"/>
          </a:p>
        </p:txBody>
      </p:sp>
    </p:spTree>
    <p:extLst>
      <p:ext uri="{BB962C8B-B14F-4D97-AF65-F5344CB8AC3E}">
        <p14:creationId xmlns:p14="http://schemas.microsoft.com/office/powerpoint/2010/main" val="1275133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84</a:t>
            </a:fld>
            <a:endParaRPr lang="zh-CN" altLang="en-US"/>
          </a:p>
        </p:txBody>
      </p:sp>
    </p:spTree>
    <p:extLst>
      <p:ext uri="{BB962C8B-B14F-4D97-AF65-F5344CB8AC3E}">
        <p14:creationId xmlns:p14="http://schemas.microsoft.com/office/powerpoint/2010/main" val="3777357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a:t>
            </a:fld>
            <a:endParaRPr lang="zh-CN" altLang="en-US"/>
          </a:p>
        </p:txBody>
      </p:sp>
    </p:spTree>
    <p:extLst>
      <p:ext uri="{BB962C8B-B14F-4D97-AF65-F5344CB8AC3E}">
        <p14:creationId xmlns:p14="http://schemas.microsoft.com/office/powerpoint/2010/main" val="25726398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85</a:t>
            </a:fld>
            <a:endParaRPr lang="zh-CN" altLang="en-US"/>
          </a:p>
        </p:txBody>
      </p:sp>
    </p:spTree>
    <p:extLst>
      <p:ext uri="{BB962C8B-B14F-4D97-AF65-F5344CB8AC3E}">
        <p14:creationId xmlns:p14="http://schemas.microsoft.com/office/powerpoint/2010/main" val="16458447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86</a:t>
            </a:fld>
            <a:endParaRPr lang="zh-CN" altLang="en-US"/>
          </a:p>
        </p:txBody>
      </p:sp>
    </p:spTree>
    <p:extLst>
      <p:ext uri="{BB962C8B-B14F-4D97-AF65-F5344CB8AC3E}">
        <p14:creationId xmlns:p14="http://schemas.microsoft.com/office/powerpoint/2010/main" val="1676568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87</a:t>
            </a:fld>
            <a:endParaRPr lang="zh-CN" altLang="en-US"/>
          </a:p>
        </p:txBody>
      </p:sp>
    </p:spTree>
    <p:extLst>
      <p:ext uri="{BB962C8B-B14F-4D97-AF65-F5344CB8AC3E}">
        <p14:creationId xmlns:p14="http://schemas.microsoft.com/office/powerpoint/2010/main" val="20044560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88</a:t>
            </a:fld>
            <a:endParaRPr lang="zh-CN" altLang="en-US"/>
          </a:p>
        </p:txBody>
      </p:sp>
    </p:spTree>
    <p:extLst>
      <p:ext uri="{BB962C8B-B14F-4D97-AF65-F5344CB8AC3E}">
        <p14:creationId xmlns:p14="http://schemas.microsoft.com/office/powerpoint/2010/main" val="40899458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sz="1800" dirty="0">
                <a:solidFill>
                  <a:prstClr val="black"/>
                </a:solidFill>
                <a:latin typeface="Lucida Console" panose="020B0609040504020204" pitchFamily="49" charset="0"/>
              </a:rPr>
              <a:t> git config </a:t>
            </a:r>
            <a:r>
              <a:rPr lang="fr-FR" sz="1800" dirty="0" err="1">
                <a:solidFill>
                  <a:prstClr val="black"/>
                </a:solidFill>
                <a:latin typeface="Lucida Console" panose="020B0609040504020204" pitchFamily="49" charset="0"/>
              </a:rPr>
              <a:t>user.email</a:t>
            </a:r>
            <a:r>
              <a:rPr lang="fr-FR" sz="1800" dirty="0">
                <a:solidFill>
                  <a:prstClr val="black"/>
                </a:solidFill>
                <a:latin typeface="Lucida Console" panose="020B0609040504020204" pitchFamily="49" charset="0"/>
              </a:rPr>
              <a:t> "alexandriaschmid3@gmail.com« </a:t>
            </a:r>
          </a:p>
          <a:p>
            <a:r>
              <a:rPr lang="fr-FR" sz="1800" dirty="0">
                <a:solidFill>
                  <a:prstClr val="black"/>
                </a:solidFill>
                <a:latin typeface="Lucida Console" panose="020B0609040504020204" pitchFamily="49" charset="0"/>
              </a:rPr>
              <a:t> git config user.name Alex Schmid"</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89</a:t>
            </a:fld>
            <a:endParaRPr lang="zh-CN" altLang="en-US"/>
          </a:p>
        </p:txBody>
      </p:sp>
    </p:spTree>
    <p:extLst>
      <p:ext uri="{BB962C8B-B14F-4D97-AF65-F5344CB8AC3E}">
        <p14:creationId xmlns:p14="http://schemas.microsoft.com/office/powerpoint/2010/main" val="297204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90</a:t>
            </a:fld>
            <a:endParaRPr lang="zh-CN" altLang="en-US"/>
          </a:p>
        </p:txBody>
      </p:sp>
    </p:spTree>
    <p:extLst>
      <p:ext uri="{BB962C8B-B14F-4D97-AF65-F5344CB8AC3E}">
        <p14:creationId xmlns:p14="http://schemas.microsoft.com/office/powerpoint/2010/main" val="27010615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91</a:t>
            </a:fld>
            <a:endParaRPr lang="zh-CN" altLang="en-US"/>
          </a:p>
        </p:txBody>
      </p:sp>
    </p:spTree>
    <p:extLst>
      <p:ext uri="{BB962C8B-B14F-4D97-AF65-F5344CB8AC3E}">
        <p14:creationId xmlns:p14="http://schemas.microsoft.com/office/powerpoint/2010/main" val="69918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92</a:t>
            </a:fld>
            <a:endParaRPr lang="zh-CN" altLang="en-US"/>
          </a:p>
        </p:txBody>
      </p:sp>
    </p:spTree>
    <p:extLst>
      <p:ext uri="{BB962C8B-B14F-4D97-AF65-F5344CB8AC3E}">
        <p14:creationId xmlns:p14="http://schemas.microsoft.com/office/powerpoint/2010/main" val="3248547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93</a:t>
            </a:fld>
            <a:endParaRPr lang="zh-CN" altLang="en-US"/>
          </a:p>
        </p:txBody>
      </p:sp>
    </p:spTree>
    <p:extLst>
      <p:ext uri="{BB962C8B-B14F-4D97-AF65-F5344CB8AC3E}">
        <p14:creationId xmlns:p14="http://schemas.microsoft.com/office/powerpoint/2010/main" val="23973849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94</a:t>
            </a:fld>
            <a:endParaRPr lang="zh-CN" altLang="en-US"/>
          </a:p>
        </p:txBody>
      </p:sp>
    </p:spTree>
    <p:extLst>
      <p:ext uri="{BB962C8B-B14F-4D97-AF65-F5344CB8AC3E}">
        <p14:creationId xmlns:p14="http://schemas.microsoft.com/office/powerpoint/2010/main" val="532921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a:t>
            </a:fld>
            <a:endParaRPr lang="zh-CN" altLang="en-US"/>
          </a:p>
        </p:txBody>
      </p:sp>
    </p:spTree>
    <p:extLst>
      <p:ext uri="{BB962C8B-B14F-4D97-AF65-F5344CB8AC3E}">
        <p14:creationId xmlns:p14="http://schemas.microsoft.com/office/powerpoint/2010/main" val="13297996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95</a:t>
            </a:fld>
            <a:endParaRPr lang="zh-CN" altLang="en-US"/>
          </a:p>
        </p:txBody>
      </p:sp>
    </p:spTree>
    <p:extLst>
      <p:ext uri="{BB962C8B-B14F-4D97-AF65-F5344CB8AC3E}">
        <p14:creationId xmlns:p14="http://schemas.microsoft.com/office/powerpoint/2010/main" val="3681700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96</a:t>
            </a:fld>
            <a:endParaRPr lang="zh-CN" altLang="en-US"/>
          </a:p>
        </p:txBody>
      </p:sp>
    </p:spTree>
    <p:extLst>
      <p:ext uri="{BB962C8B-B14F-4D97-AF65-F5344CB8AC3E}">
        <p14:creationId xmlns:p14="http://schemas.microsoft.com/office/powerpoint/2010/main" val="1145982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97</a:t>
            </a:fld>
            <a:endParaRPr lang="zh-CN" altLang="en-US"/>
          </a:p>
        </p:txBody>
      </p:sp>
    </p:spTree>
    <p:extLst>
      <p:ext uri="{BB962C8B-B14F-4D97-AF65-F5344CB8AC3E}">
        <p14:creationId xmlns:p14="http://schemas.microsoft.com/office/powerpoint/2010/main" val="37959939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1B351-A759-BA02-4C17-374CBA869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BF04F5-6877-6EE2-59F9-F8D4CF551A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140BD6-CD41-DA4A-D798-024051FB0FE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ACC896-5EB4-28F2-F4B9-FF89A398A8B4}"/>
              </a:ext>
            </a:extLst>
          </p:cNvPr>
          <p:cNvSpPr>
            <a:spLocks noGrp="1"/>
          </p:cNvSpPr>
          <p:nvPr>
            <p:ph type="sldNum" sz="quarter" idx="10"/>
          </p:nvPr>
        </p:nvSpPr>
        <p:spPr/>
        <p:txBody>
          <a:bodyPr/>
          <a:lstStyle/>
          <a:p>
            <a:fld id="{CE92DF39-431D-4994-B3BB-94012333A889}" type="slidenum">
              <a:rPr lang="zh-CN" altLang="en-US" smtClean="0"/>
              <a:t>98</a:t>
            </a:fld>
            <a:endParaRPr lang="zh-CN" altLang="en-US"/>
          </a:p>
        </p:txBody>
      </p:sp>
    </p:spTree>
    <p:extLst>
      <p:ext uri="{BB962C8B-B14F-4D97-AF65-F5344CB8AC3E}">
        <p14:creationId xmlns:p14="http://schemas.microsoft.com/office/powerpoint/2010/main" val="40067109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99</a:t>
            </a:fld>
            <a:endParaRPr lang="zh-CN" altLang="en-US"/>
          </a:p>
        </p:txBody>
      </p:sp>
    </p:spTree>
    <p:extLst>
      <p:ext uri="{BB962C8B-B14F-4D97-AF65-F5344CB8AC3E}">
        <p14:creationId xmlns:p14="http://schemas.microsoft.com/office/powerpoint/2010/main" val="3572942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100</a:t>
            </a:fld>
            <a:endParaRPr lang="zh-CN" altLang="en-US"/>
          </a:p>
        </p:txBody>
      </p:sp>
    </p:spTree>
    <p:extLst>
      <p:ext uri="{BB962C8B-B14F-4D97-AF65-F5344CB8AC3E}">
        <p14:creationId xmlns:p14="http://schemas.microsoft.com/office/powerpoint/2010/main" val="17787216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101</a:t>
            </a:fld>
            <a:endParaRPr lang="zh-CN" altLang="en-US"/>
          </a:p>
        </p:txBody>
      </p:sp>
    </p:spTree>
    <p:extLst>
      <p:ext uri="{BB962C8B-B14F-4D97-AF65-F5344CB8AC3E}">
        <p14:creationId xmlns:p14="http://schemas.microsoft.com/office/powerpoint/2010/main" val="12540879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102</a:t>
            </a:fld>
            <a:endParaRPr lang="zh-CN" altLang="en-US"/>
          </a:p>
        </p:txBody>
      </p:sp>
    </p:spTree>
    <p:extLst>
      <p:ext uri="{BB962C8B-B14F-4D97-AF65-F5344CB8AC3E}">
        <p14:creationId xmlns:p14="http://schemas.microsoft.com/office/powerpoint/2010/main" val="19612999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103</a:t>
            </a:fld>
            <a:endParaRPr lang="zh-CN" altLang="en-US"/>
          </a:p>
        </p:txBody>
      </p:sp>
    </p:spTree>
    <p:extLst>
      <p:ext uri="{BB962C8B-B14F-4D97-AF65-F5344CB8AC3E}">
        <p14:creationId xmlns:p14="http://schemas.microsoft.com/office/powerpoint/2010/main" val="7915423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104</a:t>
            </a:fld>
            <a:endParaRPr lang="zh-CN" altLang="en-US"/>
          </a:p>
        </p:txBody>
      </p:sp>
    </p:spTree>
    <p:extLst>
      <p:ext uri="{BB962C8B-B14F-4D97-AF65-F5344CB8AC3E}">
        <p14:creationId xmlns:p14="http://schemas.microsoft.com/office/powerpoint/2010/main" val="2944122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Dome Splash Scree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29050" y="627796"/>
            <a:ext cx="5024082" cy="39024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Quot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4"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12"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3"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Header with Image, Charts or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5"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41194" y="1545336"/>
            <a:ext cx="8434316" cy="3015090"/>
          </a:xfrm>
        </p:spPr>
        <p:txBody>
          <a:bodyPr>
            <a:normAutofit/>
          </a:bodyPr>
          <a:lstStyle>
            <a:lvl1pPr marL="0" indent="0">
              <a:buNone/>
              <a:defRPr sz="1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Slide with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59838"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18872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0"/>
            <a:ext cx="9144000" cy="5143501"/>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End Slid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tx1"/>
                </a:solidFill>
                <a:latin typeface="Arial Black" charset="0"/>
                <a:ea typeface="Arial Black" charset="0"/>
                <a:cs typeface="Arial Black" charset="0"/>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602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829914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116960" y="2041017"/>
            <a:ext cx="2909570" cy="1031239"/>
          </a:xfrm>
          <a:prstGeom prst="rect">
            <a:avLst/>
          </a:prstGeom>
        </p:spPr>
        <p:txBody>
          <a:bodyPr wrap="square" lIns="0" tIns="0" rIns="0" bIns="0">
            <a:spAutoFit/>
          </a:bodyPr>
          <a:lstStyle>
            <a:lvl1pPr>
              <a:defRPr sz="2800" b="1" i="0">
                <a:solidFill>
                  <a:srgbClr val="071F45"/>
                </a:solidFill>
                <a:latin typeface="Tahoma"/>
                <a:cs typeface="Tahom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600" b="0" i="0">
                <a:solidFill>
                  <a:srgbClr val="1B1F2E"/>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6482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333B46"/>
          </a:solidFill>
        </p:spPr>
        <p:txBody>
          <a:bodyPr wrap="square" lIns="0" tIns="0" rIns="0" bIns="0" rtlCol="0"/>
          <a:lstStyle/>
          <a:p>
            <a:endParaRPr/>
          </a:p>
        </p:txBody>
      </p:sp>
      <p:sp>
        <p:nvSpPr>
          <p:cNvPr id="17" name="bg object 17"/>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ln w="12700">
            <a:solidFill>
              <a:srgbClr val="AC002E"/>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7226807" y="1781555"/>
            <a:ext cx="254507" cy="1524000"/>
          </a:xfrm>
          <a:prstGeom prst="rect">
            <a:avLst/>
          </a:prstGeom>
        </p:spPr>
      </p:pic>
      <p:pic>
        <p:nvPicPr>
          <p:cNvPr id="19" name="bg object 19"/>
          <p:cNvPicPr/>
          <p:nvPr/>
        </p:nvPicPr>
        <p:blipFill>
          <a:blip r:embed="rId3" cstate="print"/>
          <a:stretch>
            <a:fillRect/>
          </a:stretch>
        </p:blipFill>
        <p:spPr>
          <a:xfrm>
            <a:off x="1684020" y="1781555"/>
            <a:ext cx="254507" cy="1524000"/>
          </a:xfrm>
          <a:prstGeom prst="rect">
            <a:avLst/>
          </a:prstGeom>
        </p:spPr>
      </p:pic>
      <p:sp>
        <p:nvSpPr>
          <p:cNvPr id="2" name="Holder 2"/>
          <p:cNvSpPr>
            <a:spLocks noGrp="1"/>
          </p:cNvSpPr>
          <p:nvPr>
            <p:ph type="title"/>
          </p:nvPr>
        </p:nvSpPr>
        <p:spPr/>
        <p:txBody>
          <a:bodyPr lIns="0" tIns="0" rIns="0" bIns="0"/>
          <a:lstStyle>
            <a:lvl1pPr>
              <a:defRPr sz="2800" b="1" i="0">
                <a:solidFill>
                  <a:srgbClr val="071F4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1/5/25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8705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 White Dome Splash Screen">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48525" y="689549"/>
            <a:ext cx="4813180" cy="37366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2" y="3959352"/>
            <a:ext cx="292062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kern="12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5392856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Title White Logo">
    <p:spTree>
      <p:nvGrpSpPr>
        <p:cNvPr id="1" name=""/>
        <p:cNvGrpSpPr/>
        <p:nvPr/>
      </p:nvGrpSpPr>
      <p:grpSpPr>
        <a:xfrm>
          <a:off x="0" y="0"/>
          <a:ext cx="0" cy="0"/>
          <a:chOff x="0" y="0"/>
          <a:chExt cx="0" cy="0"/>
        </a:xfrm>
      </p:grpSpPr>
      <p:sp>
        <p:nvSpPr>
          <p:cNvPr id="11" name="Rectangle 10"/>
          <p:cNvSpPr/>
          <p:nvPr userDrawn="1"/>
        </p:nvSpPr>
        <p:spPr>
          <a:xfrm>
            <a:off x="0" y="5080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89"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3" y="3959352"/>
            <a:ext cx="2947916" cy="793094"/>
          </a:xfrm>
          <a:prstGeom prst="rect">
            <a:avLst/>
          </a:prstGeom>
        </p:spPr>
        <p:txBody>
          <a:bodyPr vert="horz" lIns="91440" tIns="45720" rIns="91440" bIns="45720" rtlCol="0">
            <a:normAutofit/>
          </a:bodyPr>
          <a:lstStyle>
            <a:lvl1pPr algn="r">
              <a:defRPr sz="1400" b="1" i="0" kern="1200" cap="none" spc="50" baseline="0">
                <a:solidFill>
                  <a:schemeClr val="bg1"/>
                </a:solidFill>
                <a:latin typeface="Arial" charset="0"/>
                <a:ea typeface="Arial" charset="0"/>
                <a:cs typeface="Arial" charset="0"/>
              </a:defRPr>
            </a:lvl1pPr>
            <a:lvl2pPr marL="0" indent="0" algn="r">
              <a:buFontTx/>
              <a:buNone/>
              <a:defRPr sz="1000" b="0" i="0" kern="1200" spc="50" baseline="0">
                <a:solidFill>
                  <a:schemeClr val="bg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464" y="3675888"/>
            <a:ext cx="1938528" cy="114769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Section Break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5143500"/>
          </a:xfrm>
          <a:prstGeom prst="rect">
            <a:avLst/>
          </a:prstGeom>
        </p:spPr>
      </p:pic>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rgbClr val="FFFFFF"/>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FFFFFF"/>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Normal White Logo">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86822"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34316" cy="3049817"/>
          </a:xfrm>
          <a:prstGeom prst="rect">
            <a:avLst/>
          </a:prstGeom>
        </p:spPr>
        <p:txBody>
          <a:bodyPr vert="horz" lIns="0" tIns="0" rIns="0" bIns="0" rtlCol="0">
            <a:normAutofit/>
          </a:bodyPr>
          <a:lstStyle>
            <a:lvl1pPr>
              <a:defRPr b="1" i="0" spc="50" baseline="0">
                <a:solidFill>
                  <a:schemeClr val="bg1"/>
                </a:solidFill>
                <a:latin typeface="Arial" charset="0"/>
                <a:ea typeface="Arial" charset="0"/>
                <a:cs typeface="Arial" charset="0"/>
              </a:defRPr>
            </a:lvl1pPr>
            <a:lvl2pPr marL="0" indent="0">
              <a:buFontTx/>
              <a:buNone/>
              <a:defRPr>
                <a:solidFill>
                  <a:schemeClr val="bg1"/>
                </a:solidFill>
                <a:latin typeface="Arial" charset="0"/>
                <a:ea typeface="Arial" charset="0"/>
                <a:cs typeface="Arial" charset="0"/>
              </a:defRPr>
            </a:lvl2pPr>
            <a:lvl3pPr marL="233363" indent="-112713">
              <a:tabLst/>
              <a:defRPr b="0" i="0">
                <a:solidFill>
                  <a:schemeClr val="bg1"/>
                </a:solidFill>
                <a:latin typeface="Arial" charset="0"/>
                <a:ea typeface="Arial" charset="0"/>
                <a:cs typeface="Arial" charset="0"/>
              </a:defRPr>
            </a:lvl3pPr>
            <a:lvl4pPr marL="460375" indent="-112713">
              <a:tabLst/>
              <a:defRPr b="0" i="0">
                <a:solidFill>
                  <a:schemeClr val="bg1"/>
                </a:solidFill>
                <a:latin typeface="Arial" charset="0"/>
                <a:ea typeface="Arial" charset="0"/>
                <a:cs typeface="Arial" charset="0"/>
              </a:defRPr>
            </a:lvl4pPr>
            <a:lvl5pPr marL="687388" indent="-114300">
              <a:tabLst/>
              <a:defRPr sz="1200" b="0" i="0">
                <a:solidFill>
                  <a:schemeClr val="bg1"/>
                </a:solidFill>
                <a:latin typeface="Arial" charset="0"/>
                <a:ea typeface="Arial" charset="0"/>
                <a:cs typeface="Arial" charset="0"/>
              </a:defRPr>
            </a:lvl5pPr>
            <a:lvl6pPr marL="920750" indent="-120650">
              <a:tabLst/>
              <a:defRPr sz="1200" b="0" i="0">
                <a:solidFill>
                  <a:schemeClr val="bg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Column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0524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69719" y="1553256"/>
            <a:ext cx="4024860" cy="3048724"/>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13664" y="1566900"/>
            <a:ext cx="4020903" cy="3020090"/>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DARK Text with Image, Chart or Table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48168" y="1545336"/>
            <a:ext cx="5513696" cy="2953512"/>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54842" y="1542197"/>
            <a:ext cx="2565779" cy="2956651"/>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lnSpc>
                <a:spcPct val="100000"/>
              </a:lnSpc>
              <a:spcBef>
                <a:spcPts val="288"/>
              </a:spcBef>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spcBef>
                <a:spcPts val="288"/>
              </a:spcBef>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spcBef>
                <a:spcPts val="288"/>
              </a:spcBef>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K Biography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6456" y="1545335"/>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815152" y="1545335"/>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sp>
        <p:nvSpPr>
          <p:cNvPr id="13" name="Picture Placeholder 2"/>
          <p:cNvSpPr>
            <a:spLocks noGrp="1"/>
          </p:cNvSpPr>
          <p:nvPr>
            <p:ph type="pic" idx="11" hasCustomPrompt="1"/>
          </p:nvPr>
        </p:nvSpPr>
        <p:spPr>
          <a:xfrm>
            <a:off x="368731" y="3185341"/>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14" name="Text Placeholder 3"/>
          <p:cNvSpPr>
            <a:spLocks noGrp="1"/>
          </p:cNvSpPr>
          <p:nvPr>
            <p:ph type="body" sz="half" idx="12"/>
          </p:nvPr>
        </p:nvSpPr>
        <p:spPr>
          <a:xfrm>
            <a:off x="1817427" y="3185341"/>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Quotes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
        <p:nvSpPr>
          <p:cNvPr id="12"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5"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6"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Header with Image, Charts or Tables White Logo ">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8490" y="1542197"/>
            <a:ext cx="8393373" cy="3018229"/>
          </a:xfrm>
        </p:spPr>
        <p:txBody>
          <a:bodyPr>
            <a:normAutofit/>
          </a:bodyPr>
          <a:lstStyle>
            <a:lvl1pPr marL="0" indent="0">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Slide with Full-Bleed Graphic">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6" name="Rectangle 5"/>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End Slide">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30" baseline="0" dirty="0"/>
          </a:p>
        </p:txBody>
      </p:sp>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bg1"/>
                </a:solidFill>
                <a:latin typeface="Arial Black" charset="0"/>
                <a:ea typeface="Arial Black" charset="0"/>
                <a:cs typeface="Arial Black" charset="0"/>
              </a:defRPr>
            </a:lvl1pPr>
          </a:lstStyle>
          <a:p>
            <a:r>
              <a:rPr lang="en-US" dirty="0"/>
              <a:t>THANK YOU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Title - Dk Gray">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407020"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7520" y="3959352"/>
            <a:ext cx="292799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35357418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Creative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79B414-ED10-784D-B147-C190F8AF435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5408809A-ED7C-AF4E-88EF-2E8FC28A268A}"/>
              </a:ext>
            </a:extLst>
          </p:cNvPr>
          <p:cNvSpPr/>
          <p:nvPr userDrawn="1"/>
        </p:nvSpPr>
        <p:spPr>
          <a:xfrm>
            <a:off x="5260540" y="653192"/>
            <a:ext cx="3883460" cy="3883460"/>
          </a:xfrm>
          <a:prstGeom prst="rect">
            <a:avLst/>
          </a:prstGeom>
          <a:solidFill>
            <a:srgbClr val="A31F34">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86937-1E99-674F-ADE6-C42E3959F8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80201" y="1348816"/>
            <a:ext cx="1491507" cy="883031"/>
          </a:xfrm>
          <a:prstGeom prst="rect">
            <a:avLst/>
          </a:prstGeom>
        </p:spPr>
      </p:pic>
      <p:sp>
        <p:nvSpPr>
          <p:cNvPr id="2" name="Title 1">
            <a:extLst>
              <a:ext uri="{FF2B5EF4-FFF2-40B4-BE49-F238E27FC236}">
                <a16:creationId xmlns:a16="http://schemas.microsoft.com/office/drawing/2014/main" id="{0D278B26-48CB-9244-BD0C-F9F847652F6B}"/>
              </a:ext>
            </a:extLst>
          </p:cNvPr>
          <p:cNvSpPr>
            <a:spLocks noGrp="1"/>
          </p:cNvSpPr>
          <p:nvPr>
            <p:ph type="ctrTitle"/>
          </p:nvPr>
        </p:nvSpPr>
        <p:spPr>
          <a:xfrm>
            <a:off x="5348747" y="2300746"/>
            <a:ext cx="3664975" cy="842603"/>
          </a:xfrm>
        </p:spPr>
        <p:txBody>
          <a:bodyPr anchor="b">
            <a:normAutofit/>
          </a:bodyPr>
          <a:lstStyle>
            <a:lvl1pPr algn="r">
              <a:defRPr sz="1600"/>
            </a:lvl1pPr>
          </a:lstStyle>
          <a:p>
            <a:r>
              <a:rPr lang="en-US" dirty="0"/>
              <a:t>Click to edit Master title style</a:t>
            </a:r>
          </a:p>
        </p:txBody>
      </p:sp>
      <p:sp>
        <p:nvSpPr>
          <p:cNvPr id="3" name="Subtitle 2">
            <a:extLst>
              <a:ext uri="{FF2B5EF4-FFF2-40B4-BE49-F238E27FC236}">
                <a16:creationId xmlns:a16="http://schemas.microsoft.com/office/drawing/2014/main" id="{D3F9CAEB-6913-724C-A9B5-0780DFD68DD1}"/>
              </a:ext>
            </a:extLst>
          </p:cNvPr>
          <p:cNvSpPr>
            <a:spLocks noGrp="1"/>
          </p:cNvSpPr>
          <p:nvPr>
            <p:ph type="subTitle" idx="1"/>
          </p:nvPr>
        </p:nvSpPr>
        <p:spPr>
          <a:xfrm>
            <a:off x="5348747" y="3111632"/>
            <a:ext cx="3664975" cy="870431"/>
          </a:xfrm>
          <a:prstGeom prst="rect">
            <a:avLst/>
          </a:prstGeom>
        </p:spPr>
        <p:txBody>
          <a:bodyPr>
            <a:normAutofit/>
          </a:bodyPr>
          <a:lstStyle>
            <a:lvl1pPr marL="0" indent="0" algn="r">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22095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reative_Agenda">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0848B2-340D-D94F-93C1-260DB81CE144}"/>
              </a:ext>
            </a:extLst>
          </p:cNvPr>
          <p:cNvSpPr>
            <a:spLocks noGrp="1"/>
          </p:cNvSpPr>
          <p:nvPr>
            <p:ph type="dt" sz="half" idx="10"/>
          </p:nvPr>
        </p:nvSpPr>
        <p:spPr/>
        <p:txBody>
          <a:bodyPr/>
          <a:lstStyle/>
          <a:p>
            <a:fld id="{DDD3FC27-43DE-8446-8283-21CF3E4ECE52}" type="datetime1">
              <a:rPr lang="en-US" smtClean="0"/>
              <a:t>1/5/25</a:t>
            </a:fld>
            <a:endParaRPr lang="en-US"/>
          </a:p>
        </p:txBody>
      </p:sp>
      <p:sp>
        <p:nvSpPr>
          <p:cNvPr id="5" name="Footer Placeholder 4">
            <a:extLst>
              <a:ext uri="{FF2B5EF4-FFF2-40B4-BE49-F238E27FC236}">
                <a16:creationId xmlns:a16="http://schemas.microsoft.com/office/drawing/2014/main" id="{358AD5FB-1D05-A149-8A83-F42C6F0B6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763734-6A7F-D445-A1F5-0570472EB883}"/>
              </a:ext>
            </a:extLst>
          </p:cNvPr>
          <p:cNvSpPr>
            <a:spLocks noGrp="1"/>
          </p:cNvSpPr>
          <p:nvPr>
            <p:ph type="sldNum" sz="quarter" idx="12"/>
          </p:nvPr>
        </p:nvSpPr>
        <p:spPr/>
        <p:txBody>
          <a:bodyPr/>
          <a:lstStyle/>
          <a:p>
            <a:fld id="{26881F66-8C93-0241-AFB3-0868460D365B}" type="slidenum">
              <a:rPr lang="en-US" smtClean="0"/>
              <a:t>‹#›</a:t>
            </a:fld>
            <a:endParaRPr lang="en-US"/>
          </a:p>
        </p:txBody>
      </p:sp>
      <p:cxnSp>
        <p:nvCxnSpPr>
          <p:cNvPr id="7" name="Straight Connector 6">
            <a:extLst>
              <a:ext uri="{FF2B5EF4-FFF2-40B4-BE49-F238E27FC236}">
                <a16:creationId xmlns:a16="http://schemas.microsoft.com/office/drawing/2014/main" id="{6679B5FB-6AD4-F74A-9DA6-53F011313F85}"/>
              </a:ext>
            </a:extLst>
          </p:cNvPr>
          <p:cNvCxnSpPr>
            <a:cxnSpLocks/>
          </p:cNvCxnSpPr>
          <p:nvPr userDrawn="1"/>
        </p:nvCxnSpPr>
        <p:spPr>
          <a:xfrm>
            <a:off x="4573239" y="1562100"/>
            <a:ext cx="0" cy="320992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45BBF953-3460-224B-B70B-9F7AE3CE2DAA}"/>
              </a:ext>
            </a:extLst>
          </p:cNvPr>
          <p:cNvSpPr>
            <a:spLocks noGrp="1"/>
          </p:cNvSpPr>
          <p:nvPr>
            <p:ph idx="1"/>
          </p:nvPr>
        </p:nvSpPr>
        <p:spPr>
          <a:xfrm>
            <a:off x="4739148" y="1523999"/>
            <a:ext cx="4001728" cy="3108325"/>
          </a:xfrm>
        </p:spPr>
        <p:txBody>
          <a:bodyPr/>
          <a:lstStyle>
            <a:lvl1pPr>
              <a:defRPr sz="1600" b="1" i="0">
                <a:solidFill>
                  <a:schemeClr val="tx1"/>
                </a:solidFill>
                <a:latin typeface="Arial Black" panose="020B0604020202020204" pitchFamily="34" charset="0"/>
                <a:cs typeface="Arial Black" panose="020B0604020202020204" pitchFamily="34" charset="0"/>
              </a:defRPr>
            </a:lvl1pPr>
            <a:lvl2pPr marL="347472" indent="-107950">
              <a:lnSpc>
                <a:spcPct val="100000"/>
              </a:lnSpc>
              <a:spcBef>
                <a:spcPts val="336"/>
              </a:spcBef>
              <a:buFont typeface="Arial" panose="020B0604020202020204" pitchFamily="34" charset="0"/>
              <a:buChar char="•"/>
              <a:tabLst/>
              <a:defRPr sz="1200" b="0" i="1">
                <a:solidFill>
                  <a:schemeClr val="tx1"/>
                </a:solidFill>
                <a:latin typeface="Arial" panose="020B0604020202020204" pitchFamily="34" charset="0"/>
                <a:cs typeface="Arial" panose="020B0604020202020204" pitchFamily="34" charset="0"/>
              </a:defRPr>
            </a:lvl2pPr>
            <a:lvl3pPr marL="512064" indent="-109728">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3pPr>
            <a:lvl4pPr marL="685800" indent="-128016">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4pPr>
            <a:lvl5pPr marL="914400" indent="-118872">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86918C58-99E4-C545-B822-814C88C5C99B}"/>
              </a:ext>
            </a:extLst>
          </p:cNvPr>
          <p:cNvSpPr>
            <a:spLocks noGrp="1"/>
          </p:cNvSpPr>
          <p:nvPr>
            <p:ph type="title" hasCustomPrompt="1"/>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952614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reative_Content_Nor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EC9B-9A35-524C-A6EB-CFB8F251D39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A378087-6D99-5B45-9A6A-3E6FD81936A4}"/>
              </a:ext>
            </a:extLst>
          </p:cNvPr>
          <p:cNvSpPr>
            <a:spLocks noGrp="1"/>
          </p:cNvSpPr>
          <p:nvPr>
            <p:ph idx="1"/>
          </p:nvPr>
        </p:nvSpPr>
        <p:spPr>
          <a:xfrm>
            <a:off x="334297" y="1370013"/>
            <a:ext cx="8465573" cy="3262312"/>
          </a:xfrm>
          <a:prstGeom prst="rect">
            <a:avLst/>
          </a:prstGeom>
        </p:spPr>
        <p:txBody>
          <a:bodyPr>
            <a:normAutofit/>
          </a:bodyPr>
          <a:lstStyle>
            <a:lvl1pPr>
              <a:defRPr sz="1400"/>
            </a:lvl1pPr>
            <a:lvl2pPr>
              <a:defRPr sz="1400" i="1"/>
            </a:lvl2pPr>
            <a:lvl3pPr marL="237744" indent="-118872">
              <a:lnSpc>
                <a:spcPct val="100000"/>
              </a:lnSpc>
              <a:defRPr sz="1400" i="1"/>
            </a:lvl3pPr>
            <a:lvl4pPr marL="466344" indent="-118872">
              <a:lnSpc>
                <a:spcPct val="100000"/>
              </a:lnSpc>
              <a:defRPr sz="1400" i="1"/>
            </a:lvl4pPr>
            <a:lvl5pPr>
              <a:lnSpc>
                <a:spcPct val="100000"/>
              </a:lnSpc>
              <a:defRPr sz="1400"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7348BE-E66B-2144-803B-1E7170045D5C}"/>
              </a:ext>
            </a:extLst>
          </p:cNvPr>
          <p:cNvSpPr>
            <a:spLocks noGrp="1"/>
          </p:cNvSpPr>
          <p:nvPr>
            <p:ph type="dt" sz="half" idx="10"/>
          </p:nvPr>
        </p:nvSpPr>
        <p:spPr/>
        <p:txBody>
          <a:bodyPr/>
          <a:lstStyle/>
          <a:p>
            <a:fld id="{1670D0C1-0367-B646-991C-210BEC80C066}" type="datetime1">
              <a:rPr lang="en-US" smtClean="0"/>
              <a:t>1/5/25</a:t>
            </a:fld>
            <a:endParaRPr lang="en-US"/>
          </a:p>
        </p:txBody>
      </p:sp>
      <p:sp>
        <p:nvSpPr>
          <p:cNvPr id="5" name="Footer Placeholder 4">
            <a:extLst>
              <a:ext uri="{FF2B5EF4-FFF2-40B4-BE49-F238E27FC236}">
                <a16:creationId xmlns:a16="http://schemas.microsoft.com/office/drawing/2014/main" id="{2A40A4E4-F935-BE45-A26C-AAD53E8FC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31680-FC63-B74E-BA94-79B8DCD2D4E8}"/>
              </a:ext>
            </a:extLst>
          </p:cNvPr>
          <p:cNvSpPr>
            <a:spLocks noGrp="1"/>
          </p:cNvSpPr>
          <p:nvPr>
            <p:ph type="sldNum" sz="quarter" idx="12"/>
          </p:nvPr>
        </p:nvSpPr>
        <p:spPr/>
        <p:txBody>
          <a:bodyPr/>
          <a:lstStyle/>
          <a:p>
            <a:fld id="{26881F66-8C93-0241-AFB3-0868460D365B}" type="slidenum">
              <a:rPr lang="en-US" smtClean="0"/>
              <a:t>‹#›</a:t>
            </a:fld>
            <a:endParaRPr lang="en-US"/>
          </a:p>
        </p:txBody>
      </p:sp>
    </p:spTree>
    <p:extLst>
      <p:ext uri="{BB962C8B-B14F-4D97-AF65-F5344CB8AC3E}">
        <p14:creationId xmlns:p14="http://schemas.microsoft.com/office/powerpoint/2010/main" val="2101276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reative_Content_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E4ED-3124-4E4C-B0E0-F2B30A33972E}"/>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C50526D-9A35-FB48-AE3A-F27647569309}"/>
              </a:ext>
            </a:extLst>
          </p:cNvPr>
          <p:cNvSpPr>
            <a:spLocks noGrp="1"/>
          </p:cNvSpPr>
          <p:nvPr>
            <p:ph sz="half" idx="1" hasCustomPrompt="1"/>
          </p:nvPr>
        </p:nvSpPr>
        <p:spPr>
          <a:xfrm>
            <a:off x="1865376" y="1527048"/>
            <a:ext cx="6954941" cy="3262312"/>
          </a:xfrm>
          <a:prstGeom prst="rect">
            <a:avLst/>
          </a:prstGeom>
        </p:spPr>
        <p:txBody>
          <a:bodyPr>
            <a:normAutofit/>
          </a:bodyPr>
          <a:lstStyle>
            <a:lvl1pPr>
              <a:defRPr sz="2000" b="1" i="0">
                <a:solidFill>
                  <a:schemeClr val="tx1"/>
                </a:solidFill>
                <a:latin typeface="Arial Black" panose="020B0604020202020204" pitchFamily="34" charset="0"/>
                <a:cs typeface="Arial Black" panose="020B0604020202020204" pitchFamily="34" charset="0"/>
              </a:defRPr>
            </a:lvl1pPr>
            <a:lvl2pPr>
              <a:lnSpc>
                <a:spcPct val="100000"/>
              </a:lnSpc>
              <a:spcBef>
                <a:spcPts val="576"/>
              </a:spcBef>
              <a:defRPr sz="2000">
                <a:solidFill>
                  <a:schemeClr val="tx1"/>
                </a:solidFill>
              </a:defRPr>
            </a:lvl2pPr>
            <a:lvl3pPr marL="347472" indent="-237744">
              <a:lnSpc>
                <a:spcPct val="100000"/>
              </a:lnSpc>
              <a:spcBef>
                <a:spcPts val="576"/>
              </a:spcBef>
              <a:defRPr sz="2000">
                <a:solidFill>
                  <a:schemeClr val="tx1"/>
                </a:solidFill>
              </a:defRPr>
            </a:lvl3pPr>
            <a:lvl4pPr marL="630936" indent="-237744">
              <a:lnSpc>
                <a:spcPct val="100000"/>
              </a:lnSpc>
              <a:spcBef>
                <a:spcPts val="576"/>
              </a:spcBef>
              <a:defRPr sz="2000">
                <a:solidFill>
                  <a:schemeClr val="tx1"/>
                </a:solidFill>
              </a:defRPr>
            </a:lvl4pPr>
            <a:lvl5pPr marL="859536" indent="-210312">
              <a:lnSpc>
                <a:spcPct val="100000"/>
              </a:lnSpc>
              <a:spcBef>
                <a:spcPts val="576"/>
              </a:spcBef>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9D2C75D-F746-7848-9654-89DBF5284C00}"/>
              </a:ext>
            </a:extLst>
          </p:cNvPr>
          <p:cNvSpPr>
            <a:spLocks noGrp="1"/>
          </p:cNvSpPr>
          <p:nvPr>
            <p:ph type="dt" sz="half" idx="10"/>
          </p:nvPr>
        </p:nvSpPr>
        <p:spPr/>
        <p:txBody>
          <a:bodyPr/>
          <a:lstStyle/>
          <a:p>
            <a:fld id="{EBDF2EB1-CEB6-1441-8549-20B77C05A06B}" type="datetime1">
              <a:rPr lang="en-US" smtClean="0"/>
              <a:t>1/5/25</a:t>
            </a:fld>
            <a:endParaRPr lang="en-US"/>
          </a:p>
        </p:txBody>
      </p:sp>
      <p:sp>
        <p:nvSpPr>
          <p:cNvPr id="6" name="Footer Placeholder 5">
            <a:extLst>
              <a:ext uri="{FF2B5EF4-FFF2-40B4-BE49-F238E27FC236}">
                <a16:creationId xmlns:a16="http://schemas.microsoft.com/office/drawing/2014/main" id="{F1E07FB5-41ED-8C46-A463-71A64ABE1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A9A8D-BB76-0C49-910D-19362762BC00}"/>
              </a:ext>
            </a:extLst>
          </p:cNvPr>
          <p:cNvSpPr>
            <a:spLocks noGrp="1"/>
          </p:cNvSpPr>
          <p:nvPr>
            <p:ph type="sldNum" sz="quarter" idx="12"/>
          </p:nvPr>
        </p:nvSpPr>
        <p:spPr/>
        <p:txBody>
          <a:bodyPr/>
          <a:lstStyle/>
          <a:p>
            <a:fld id="{26881F66-8C93-0241-AFB3-0868460D365B}" type="slidenum">
              <a:rPr lang="en-US" smtClean="0"/>
              <a:t>‹#›</a:t>
            </a:fld>
            <a:endParaRPr lang="en-US"/>
          </a:p>
        </p:txBody>
      </p:sp>
      <p:cxnSp>
        <p:nvCxnSpPr>
          <p:cNvPr id="8" name="Straight Connector 7">
            <a:extLst>
              <a:ext uri="{FF2B5EF4-FFF2-40B4-BE49-F238E27FC236}">
                <a16:creationId xmlns:a16="http://schemas.microsoft.com/office/drawing/2014/main" id="{360F5264-E163-8F41-94C0-98BC64DBCAE8}"/>
              </a:ext>
            </a:extLst>
          </p:cNvPr>
          <p:cNvCxnSpPr>
            <a:cxnSpLocks/>
          </p:cNvCxnSpPr>
          <p:nvPr userDrawn="1"/>
        </p:nvCxnSpPr>
        <p:spPr>
          <a:xfrm>
            <a:off x="1643217" y="1981200"/>
            <a:ext cx="0" cy="228599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28575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reative_Big_Typ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54861" y="1213805"/>
            <a:ext cx="7873550" cy="2437189"/>
          </a:xfrm>
        </p:spPr>
        <p:txBody>
          <a:bodyPr>
            <a:noAutofit/>
          </a:bodyPr>
          <a:lstStyle>
            <a:lvl1pPr algn="r">
              <a:defRPr sz="54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7" name="Date Placeholder 3">
            <a:extLst>
              <a:ext uri="{FF2B5EF4-FFF2-40B4-BE49-F238E27FC236}">
                <a16:creationId xmlns:a16="http://schemas.microsoft.com/office/drawing/2014/main" id="{2202287E-7AA4-0C43-B48D-F3B61F1EA0DB}"/>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7BC37362-8A4D-6945-A9FF-A17640FB6309}" type="datetime1">
              <a:rPr lang="en-US" smtClean="0"/>
              <a:t>1/5/25</a:t>
            </a:fld>
            <a:endParaRPr lang="en-US" dirty="0"/>
          </a:p>
        </p:txBody>
      </p:sp>
      <p:sp>
        <p:nvSpPr>
          <p:cNvPr id="8" name="Footer Placeholder 4">
            <a:extLst>
              <a:ext uri="{FF2B5EF4-FFF2-40B4-BE49-F238E27FC236}">
                <a16:creationId xmlns:a16="http://schemas.microsoft.com/office/drawing/2014/main" id="{DC96F0F4-C7DB-DF48-A8A1-91D129A70050}"/>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10" name="Slide Number Placeholder 5">
            <a:extLst>
              <a:ext uri="{FF2B5EF4-FFF2-40B4-BE49-F238E27FC236}">
                <a16:creationId xmlns:a16="http://schemas.microsoft.com/office/drawing/2014/main" id="{22543BE2-7B19-624F-9471-911758803C01}"/>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11" name="Picture 10">
            <a:extLst>
              <a:ext uri="{FF2B5EF4-FFF2-40B4-BE49-F238E27FC236}">
                <a16:creationId xmlns:a16="http://schemas.microsoft.com/office/drawing/2014/main" id="{04507CD6-C0A0-364D-BCE4-7FC5B0A337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090090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reative_Phases_4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0"/>
            <a:ext cx="4572000" cy="257860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2578608"/>
          </a:xfrm>
          <a:prstGeom prst="rect">
            <a:avLst/>
          </a:prstGeom>
          <a:solidFill>
            <a:srgbClr val="8A8B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2564892"/>
            <a:ext cx="4572000" cy="257860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2564892"/>
            <a:ext cx="4572000" cy="2578608"/>
          </a:xfrm>
          <a:prstGeom prst="rect">
            <a:avLst/>
          </a:prstGeom>
          <a:solidFill>
            <a:srgbClr val="A31F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976725"/>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99147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54786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562611"/>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6106453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reative_Phases_6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1714500"/>
            <a:ext cx="4572000" cy="1719072"/>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17145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0"/>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1714500"/>
            <a:ext cx="4572000" cy="1719072"/>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CD88C8-C13A-EF4F-9F28-910FBBDE46DE}"/>
              </a:ext>
            </a:extLst>
          </p:cNvPr>
          <p:cNvSpPr/>
          <p:nvPr userDrawn="1"/>
        </p:nvSpPr>
        <p:spPr>
          <a:xfrm>
            <a:off x="0" y="3424428"/>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3F25AF-6125-594E-86F1-C700B8989375}"/>
              </a:ext>
            </a:extLst>
          </p:cNvPr>
          <p:cNvSpPr/>
          <p:nvPr userDrawn="1"/>
        </p:nvSpPr>
        <p:spPr>
          <a:xfrm>
            <a:off x="4572000" y="3424428"/>
            <a:ext cx="4572000" cy="171907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567150"/>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552450"/>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971925"/>
            <a:ext cx="4367981" cy="614828"/>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971925"/>
            <a:ext cx="4367981" cy="62957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6" name="Content Placeholder 2">
            <a:extLst>
              <a:ext uri="{FF2B5EF4-FFF2-40B4-BE49-F238E27FC236}">
                <a16:creationId xmlns:a16="http://schemas.microsoft.com/office/drawing/2014/main" id="{E13344DA-4F98-514D-ADAF-E363B4398741}"/>
              </a:ext>
            </a:extLst>
          </p:cNvPr>
          <p:cNvSpPr>
            <a:spLocks noGrp="1"/>
          </p:cNvSpPr>
          <p:nvPr>
            <p:ph sz="half" idx="13"/>
          </p:nvPr>
        </p:nvSpPr>
        <p:spPr>
          <a:xfrm>
            <a:off x="127819" y="2253075"/>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7" name="Content Placeholder 2">
            <a:extLst>
              <a:ext uri="{FF2B5EF4-FFF2-40B4-BE49-F238E27FC236}">
                <a16:creationId xmlns:a16="http://schemas.microsoft.com/office/drawing/2014/main" id="{62EEF2D9-98F2-6146-B58B-9B4EA532B3D3}"/>
              </a:ext>
            </a:extLst>
          </p:cNvPr>
          <p:cNvSpPr>
            <a:spLocks noGrp="1"/>
          </p:cNvSpPr>
          <p:nvPr>
            <p:ph sz="half" idx="14"/>
          </p:nvPr>
        </p:nvSpPr>
        <p:spPr>
          <a:xfrm>
            <a:off x="4665405" y="2238375"/>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226279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reative_Quote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ADCF2C-9F86-AD41-AD15-D23CF0BE2A9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585884"/>
          </a:xfrm>
          <a:prstGeom prst="rect">
            <a:avLst/>
          </a:prstGeom>
        </p:spPr>
      </p:pic>
      <p:pic>
        <p:nvPicPr>
          <p:cNvPr id="11" name="Picture 10">
            <a:extLst>
              <a:ext uri="{FF2B5EF4-FFF2-40B4-BE49-F238E27FC236}">
                <a16:creationId xmlns:a16="http://schemas.microsoft.com/office/drawing/2014/main" id="{71D0519A-4426-5648-AF50-40248B642AE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567448"/>
            <a:ext cx="9144000" cy="2576052"/>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rgbClr val="A31F34"/>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rgbClr val="A31F34"/>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572350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reative_Quote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B276A5-62FC-FE44-93A8-6F743A473C3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rgbClr val="A31F34">
              <a:alpha val="87843"/>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chemeClr val="bg1"/>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836700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26529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Title - Photo">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a:stretch>
            <a:fillRect/>
          </a:stretch>
        </p:blipFill>
        <p:spPr>
          <a:xfrm>
            <a:off x="0" y="0"/>
            <a:ext cx="9144000" cy="3390900"/>
          </a:xfrm>
          <a:prstGeom prst="rect">
            <a:avLst/>
          </a:prstGeom>
        </p:spPr>
      </p:pic>
      <p:sp>
        <p:nvSpPr>
          <p:cNvPr id="5" name="Title 4"/>
          <p:cNvSpPr>
            <a:spLocks noGrp="1"/>
          </p:cNvSpPr>
          <p:nvPr>
            <p:ph type="title" hasCustomPrompt="1"/>
          </p:nvPr>
        </p:nvSpPr>
        <p:spPr>
          <a:xfrm>
            <a:off x="368490" y="502920"/>
            <a:ext cx="8420667"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1" y="3959352"/>
            <a:ext cx="2947917" cy="844660"/>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26722358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reative_Divid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86D5B2E-EEEA-774C-A57C-B66D0E3D404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45E7509E-6988-AE44-9CF6-76FFD44A41E1}"/>
              </a:ext>
            </a:extLst>
          </p:cNvPr>
          <p:cNvSpPr/>
          <p:nvPr userDrawn="1"/>
        </p:nvSpPr>
        <p:spPr>
          <a:xfrm>
            <a:off x="5260540" y="653192"/>
            <a:ext cx="3883460" cy="3883460"/>
          </a:xfrm>
          <a:prstGeom prst="rect">
            <a:avLst/>
          </a:prstGeom>
          <a:solidFill>
            <a:srgbClr val="A31F34">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hasCustomPrompt="1"/>
          </p:nvPr>
        </p:nvSpPr>
        <p:spPr>
          <a:xfrm>
            <a:off x="5417573" y="786581"/>
            <a:ext cx="3569111" cy="3637935"/>
          </a:xfrm>
        </p:spPr>
        <p:txBody>
          <a:bodyPr>
            <a:noAutofit/>
          </a:bodyPr>
          <a:lstStyle>
            <a:lvl1pPr algn="ctr">
              <a:lnSpc>
                <a:spcPct val="100000"/>
              </a:lnSpc>
              <a:defRPr sz="2400" b="1" i="0" cap="all" spc="0" baseline="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202821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reative_E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B341BF-C85A-F244-81AD-9942EC77E8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Rectangle 10">
            <a:extLst>
              <a:ext uri="{FF2B5EF4-FFF2-40B4-BE49-F238E27FC236}">
                <a16:creationId xmlns:a16="http://schemas.microsoft.com/office/drawing/2014/main" id="{4EAB0416-773F-784B-B778-47B525FBD220}"/>
              </a:ext>
            </a:extLst>
          </p:cNvPr>
          <p:cNvSpPr/>
          <p:nvPr userDrawn="1"/>
        </p:nvSpPr>
        <p:spPr>
          <a:xfrm>
            <a:off x="5260540" y="653192"/>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8C9FFDB-A1CC-4146-A6DA-414145C696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77315" y="997517"/>
            <a:ext cx="1224176" cy="758374"/>
          </a:xfrm>
          <a:prstGeom prst="rect">
            <a:avLst/>
          </a:prstGeom>
        </p:spPr>
      </p:pic>
      <p:pic>
        <p:nvPicPr>
          <p:cNvPr id="13" name="Picture 12">
            <a:extLst>
              <a:ext uri="{FF2B5EF4-FFF2-40B4-BE49-F238E27FC236}">
                <a16:creationId xmlns:a16="http://schemas.microsoft.com/office/drawing/2014/main" id="{6CB39139-1A1B-E047-AC4D-265D63CAEEF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562600" y="4179702"/>
            <a:ext cx="1323975" cy="190573"/>
          </a:xfrm>
          <a:prstGeom prst="rect">
            <a:avLst/>
          </a:prstGeom>
        </p:spPr>
      </p:pic>
      <p:sp>
        <p:nvSpPr>
          <p:cNvPr id="2" name="Title 1">
            <a:extLst>
              <a:ext uri="{FF2B5EF4-FFF2-40B4-BE49-F238E27FC236}">
                <a16:creationId xmlns:a16="http://schemas.microsoft.com/office/drawing/2014/main" id="{8948241A-B067-E34C-BBBC-B57E0F083982}"/>
              </a:ext>
            </a:extLst>
          </p:cNvPr>
          <p:cNvSpPr>
            <a:spLocks noGrp="1"/>
          </p:cNvSpPr>
          <p:nvPr>
            <p:ph type="title" hasCustomPrompt="1"/>
          </p:nvPr>
        </p:nvSpPr>
        <p:spPr>
          <a:xfrm>
            <a:off x="5385816" y="1920240"/>
            <a:ext cx="3621024" cy="1289304"/>
          </a:xfrm>
        </p:spPr>
        <p:txBody>
          <a:bodyPr>
            <a:noAutofit/>
          </a:bodyPr>
          <a:lstStyle>
            <a:lvl1pPr algn="ctr">
              <a:defRPr sz="40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822211-7972-0E44-A02B-9509E10DCAB7}"/>
              </a:ext>
            </a:extLst>
          </p:cNvPr>
          <p:cNvSpPr>
            <a:spLocks noGrp="1"/>
          </p:cNvSpPr>
          <p:nvPr>
            <p:ph type="body" sz="quarter" idx="3"/>
          </p:nvPr>
        </p:nvSpPr>
        <p:spPr>
          <a:xfrm>
            <a:off x="7010400" y="4169664"/>
            <a:ext cx="2133600" cy="256032"/>
          </a:xfrm>
          <a:prstGeom prst="rect">
            <a:avLst/>
          </a:prstGeom>
        </p:spPr>
        <p:txBody>
          <a:bodyPr lIns="0" anchor="t" anchorCtr="0">
            <a:noAutofit/>
          </a:bodyPr>
          <a:lstStyle>
            <a:lvl1pPr marL="0" indent="0">
              <a:buNone/>
              <a:defRPr sz="800" b="0" i="0">
                <a:latin typeface="Arial Black" panose="020B0604020202020204" pitchFamily="34" charset="0"/>
                <a:cs typeface="Arial Black"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p:nvPr>
        </p:nvSpPr>
        <p:spPr>
          <a:xfrm>
            <a:off x="5541264" y="3346704"/>
            <a:ext cx="3483864" cy="667512"/>
          </a:xfrm>
          <a:prstGeom prst="rect">
            <a:avLst/>
          </a:prstGeom>
        </p:spPr>
        <p:txBody>
          <a:bodyPr lIns="0" anchor="b">
            <a:normAutofit/>
          </a:bodyPr>
          <a:lstStyle>
            <a:lvl1pPr>
              <a:lnSpc>
                <a:spcPts val="1200"/>
              </a:lnSpc>
              <a:spcBef>
                <a:spcPts val="264"/>
              </a:spcBef>
              <a:defRPr sz="1000" b="0"/>
            </a:lvl1pPr>
          </a:lstStyle>
          <a:p>
            <a:pPr lvl="0"/>
            <a:r>
              <a:rPr lang="en-US" dirty="0"/>
              <a:t>Edit Master text styles</a:t>
            </a:r>
          </a:p>
        </p:txBody>
      </p:sp>
    </p:spTree>
    <p:extLst>
      <p:ext uri="{BB962C8B-B14F-4D97-AF65-F5344CB8AC3E}">
        <p14:creationId xmlns:p14="http://schemas.microsoft.com/office/powerpoint/2010/main" val="3065096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394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Section Break Whit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323C47"/>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194" y="0"/>
            <a:ext cx="8400470"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47964" cy="3231910"/>
          </a:xfrm>
          <a:prstGeom prst="rect">
            <a:avLst/>
          </a:prstGeom>
        </p:spPr>
        <p:txBody>
          <a:bodyPr vert="horz" lIns="0" tIns="0" rIns="0" bIns="0" rtlCol="0">
            <a:normAutofit/>
          </a:bodyPr>
          <a:lstStyle>
            <a:lvl1pPr>
              <a:defRPr b="1" i="0">
                <a:solidFill>
                  <a:srgbClr val="333D47"/>
                </a:solidFill>
                <a:latin typeface="Arial" charset="0"/>
                <a:ea typeface="Arial" charset="0"/>
                <a:cs typeface="Arial" charset="0"/>
              </a:defRPr>
            </a:lvl1pPr>
            <a:lvl2pPr marL="0" indent="0">
              <a:buFontTx/>
              <a:buNone/>
              <a:defRPr>
                <a:solidFill>
                  <a:schemeClr val="tx1"/>
                </a:solidFill>
                <a:latin typeface="Arial" charset="0"/>
                <a:ea typeface="Arial" charset="0"/>
                <a:cs typeface="Arial" charset="0"/>
              </a:defRPr>
            </a:lvl2pPr>
            <a:lvl3pPr marL="233363" indent="-112713">
              <a:tabLst/>
              <a:defRPr b="0" i="0">
                <a:solidFill>
                  <a:schemeClr val="tx1"/>
                </a:solidFill>
                <a:latin typeface="Arial" charset="0"/>
                <a:ea typeface="Arial" charset="0"/>
                <a:cs typeface="Arial" charset="0"/>
              </a:defRPr>
            </a:lvl3pPr>
            <a:lvl4pPr marL="460375" indent="-112713">
              <a:tabLst/>
              <a:defRPr b="0" i="0">
                <a:solidFill>
                  <a:schemeClr val="tx1"/>
                </a:solidFill>
                <a:latin typeface="Arial" charset="0"/>
                <a:ea typeface="Arial" charset="0"/>
                <a:cs typeface="Arial" charset="0"/>
              </a:defRPr>
            </a:lvl4pPr>
            <a:lvl5pPr marL="687388" indent="-114300">
              <a:tabLst/>
              <a:defRPr sz="1400" b="0" i="0">
                <a:solidFill>
                  <a:schemeClr val="tx1"/>
                </a:solidFill>
                <a:latin typeface="Arial" charset="0"/>
                <a:ea typeface="Arial" charset="0"/>
                <a:cs typeface="Arial" charset="0"/>
              </a:defRPr>
            </a:lvl5pPr>
            <a:lvl6pPr marL="920750" indent="-120650">
              <a:tabLst/>
              <a:defRPr sz="1400" b="0" i="0">
                <a:solidFill>
                  <a:schemeClr val="tx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3431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42422" y="1512308"/>
            <a:ext cx="4052157" cy="3264408"/>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22124" y="1528548"/>
            <a:ext cx="4039739" cy="3220873"/>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LIGHT Text with Image, Chart or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75463" y="1545336"/>
            <a:ext cx="5502777" cy="3231380"/>
          </a:xfrm>
        </p:spPr>
        <p:txBody>
          <a:bodyPr>
            <a:normAutofit/>
          </a:bodyPr>
          <a:lstStyle>
            <a:lvl1pPr marL="0" indent="0">
              <a:buNone/>
              <a:defRPr sz="1200" b="1" i="0" baseline="0">
                <a:solidFill>
                  <a:schemeClr val="tx1"/>
                </a:solidFill>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46926" y="1531688"/>
            <a:ext cx="2587343" cy="3245028"/>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i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52808" y="1545335"/>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787857" y="1545335"/>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8" name="Picture Placeholder 2"/>
          <p:cNvSpPr>
            <a:spLocks noGrp="1"/>
          </p:cNvSpPr>
          <p:nvPr>
            <p:ph type="pic" idx="11" hasCustomPrompt="1"/>
          </p:nvPr>
        </p:nvSpPr>
        <p:spPr>
          <a:xfrm>
            <a:off x="355082" y="3185341"/>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9" name="Text Placeholder 3"/>
          <p:cNvSpPr>
            <a:spLocks noGrp="1"/>
          </p:cNvSpPr>
          <p:nvPr>
            <p:ph type="body" sz="half" idx="12"/>
          </p:nvPr>
        </p:nvSpPr>
        <p:spPr>
          <a:xfrm>
            <a:off x="1790131" y="3185341"/>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8872">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8872">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1.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
        <p:nvSpPr>
          <p:cNvPr id="8" name="Rectangle 7"/>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tx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702" r:id="rId1"/>
    <p:sldLayoutId id="2147483649" r:id="rId2"/>
    <p:sldLayoutId id="2147483650" r:id="rId3"/>
    <p:sldLayoutId id="2147483651" r:id="rId4"/>
    <p:sldLayoutId id="2147483652" r:id="rId5"/>
    <p:sldLayoutId id="2147483666" r:id="rId6"/>
    <p:sldLayoutId id="2147483687" r:id="rId7"/>
    <p:sldLayoutId id="2147483674" r:id="rId8"/>
    <p:sldLayoutId id="2147483692" r:id="rId9"/>
    <p:sldLayoutId id="2147483740" r:id="rId10"/>
    <p:sldLayoutId id="2147483688" r:id="rId11"/>
    <p:sldLayoutId id="2147483690" r:id="rId12"/>
    <p:sldLayoutId id="2147483689" r:id="rId13"/>
    <p:sldLayoutId id="2147483691" r:id="rId14"/>
    <p:sldLayoutId id="2147483761" r:id="rId15"/>
    <p:sldLayoutId id="2147483762" r:id="rId16"/>
    <p:sldLayoutId id="2147483764" r:id="rId17"/>
    <p:sldLayoutId id="2147483767" r:id="rId18"/>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
        <p:nvSpPr>
          <p:cNvPr id="13" name="Rectangle 12"/>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bg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9758173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42" r:id="rId8"/>
    <p:sldLayoutId id="2147483736" r:id="rId9"/>
    <p:sldLayoutId id="2147483737" r:id="rId10"/>
    <p:sldLayoutId id="2147483738" r:id="rId11"/>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chemeClr val="bg1"/>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bg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bg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bg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B50FEE-884A-8841-88D4-1001C5284D17}"/>
              </a:ext>
            </a:extLst>
          </p:cNvPr>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a:extLst>
              <a:ext uri="{FF2B5EF4-FFF2-40B4-BE49-F238E27FC236}">
                <a16:creationId xmlns:a16="http://schemas.microsoft.com/office/drawing/2014/main" id="{E533727A-690F-5647-B778-574A4E85433F}"/>
              </a:ext>
            </a:extLst>
          </p:cNvPr>
          <p:cNvSpPr>
            <a:spLocks noGrp="1"/>
          </p:cNvSpPr>
          <p:nvPr>
            <p:ph type="title"/>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07DF139-847A-0C41-84A2-7466F2713637}"/>
              </a:ext>
            </a:extLst>
          </p:cNvPr>
          <p:cNvSpPr>
            <a:spLocks noGrp="1"/>
          </p:cNvSpPr>
          <p:nvPr>
            <p:ph type="body" idx="1"/>
          </p:nvPr>
        </p:nvSpPr>
        <p:spPr>
          <a:xfrm>
            <a:off x="334297" y="1370013"/>
            <a:ext cx="8465573"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3814018-D0BB-9144-83EC-8E57FF47B5D2}"/>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348E98E8-968D-F14A-8BE5-4C37FDF4FBD7}" type="datetime1">
              <a:rPr lang="en-US" smtClean="0"/>
              <a:t>1/5/25</a:t>
            </a:fld>
            <a:endParaRPr lang="en-US" dirty="0"/>
          </a:p>
        </p:txBody>
      </p:sp>
      <p:sp>
        <p:nvSpPr>
          <p:cNvPr id="5" name="Footer Placeholder 4">
            <a:extLst>
              <a:ext uri="{FF2B5EF4-FFF2-40B4-BE49-F238E27FC236}">
                <a16:creationId xmlns:a16="http://schemas.microsoft.com/office/drawing/2014/main" id="{ECD9C5E5-0FF7-8049-8BBB-F772DF80B01C}"/>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3799FBB9-3B4A-4547-B0E6-E74C275D5A06}"/>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8" name="Picture 7">
            <a:extLst>
              <a:ext uri="{FF2B5EF4-FFF2-40B4-BE49-F238E27FC236}">
                <a16:creationId xmlns:a16="http://schemas.microsoft.com/office/drawing/2014/main" id="{873FDE8F-B3BE-3441-A22F-7C5F080C5CB6}"/>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16317744"/>
      </p:ext>
    </p:extLst>
  </p:cSld>
  <p:clrMap bg1="lt1" tx1="dk1" bg2="lt2" tx2="dk2" accent1="accent1" accent2="accent2" accent3="accent3" accent4="accent4" accent5="accent5" accent6="accent6" hlink="hlink" folHlink="folHlink"/>
  <p:sldLayoutIdLst>
    <p:sldLayoutId id="2147483744" r:id="rId1"/>
    <p:sldLayoutId id="2147483746" r:id="rId2"/>
    <p:sldLayoutId id="2147483745" r:id="rId3"/>
    <p:sldLayoutId id="2147483747" r:id="rId4"/>
    <p:sldLayoutId id="2147483755" r:id="rId5"/>
    <p:sldLayoutId id="2147483749" r:id="rId6"/>
    <p:sldLayoutId id="2147483760" r:id="rId7"/>
    <p:sldLayoutId id="2147483748" r:id="rId8"/>
    <p:sldLayoutId id="2147483757" r:id="rId9"/>
    <p:sldLayoutId id="2147483758" r:id="rId10"/>
    <p:sldLayoutId id="2147483759" r:id="rId11"/>
    <p:sldLayoutId id="2147483756" r:id="rId12"/>
    <p:sldLayoutId id="2147483763" r:id="rId13"/>
  </p:sldLayoutIdLst>
  <p:hf hdr="0" ftr="0" dt="0"/>
  <p:txStyles>
    <p:titleStyle>
      <a:lvl1pPr algn="l" defTabSz="914400" rtl="0" eaLnBrk="1" latinLnBrk="0" hangingPunct="1">
        <a:lnSpc>
          <a:spcPct val="90000"/>
        </a:lnSpc>
        <a:spcBef>
          <a:spcPct val="0"/>
        </a:spcBef>
        <a:buNone/>
        <a:defRPr sz="2800" b="1" i="0" kern="1200">
          <a:solidFill>
            <a:schemeClr val="bg1"/>
          </a:solidFill>
          <a:latin typeface="Arial Black" panose="020B0604020202020204" pitchFamily="34" charset="0"/>
          <a:ea typeface="+mj-ea"/>
          <a:cs typeface="Arial Black"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Arial" panose="020B0604020202020204" pitchFamily="34" charset="0"/>
          <a:ea typeface="+mn-ea"/>
          <a:cs typeface="Arial" panose="020B0604020202020204" pitchFamily="34" charset="0"/>
        </a:defRPr>
      </a:lvl1pPr>
      <a:lvl2pPr marL="9144" indent="0" algn="l" defTabSz="914400" rtl="0" eaLnBrk="1" latinLnBrk="0" hangingPunct="1">
        <a:lnSpc>
          <a:spcPct val="100000"/>
        </a:lnSpc>
        <a:spcBef>
          <a:spcPts val="384"/>
        </a:spcBef>
        <a:buFont typeface="Arial" panose="020B0604020202020204" pitchFamily="34" charset="0"/>
        <a:buNone/>
        <a:tabLst/>
        <a:defRPr sz="1600" kern="1200">
          <a:solidFill>
            <a:schemeClr val="tx1"/>
          </a:solidFill>
          <a:latin typeface="Arial" panose="020B0604020202020204" pitchFamily="34" charset="0"/>
          <a:ea typeface="+mn-ea"/>
          <a:cs typeface="Arial" panose="020B0604020202020204" pitchFamily="34" charset="0"/>
        </a:defRPr>
      </a:lvl2pPr>
      <a:lvl3pPr marL="228600" indent="-109728"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3pPr>
      <a:lvl4pPr marL="458788" indent="-107950"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4pPr>
      <a:lvl5pPr marL="685800" indent="-109728" algn="l" defTabSz="914400" rtl="0" eaLnBrk="1" latinLnBrk="0" hangingPunct="1">
        <a:lnSpc>
          <a:spcPct val="100000"/>
        </a:lnSpc>
        <a:spcBef>
          <a:spcPts val="384"/>
        </a:spcBef>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4.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31.pn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31.png"/><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2.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hyperlink" Target="https://swcarpentry.github.io/git-novice/06-ignore/index.html" TargetMode="External"/><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7.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g"/></Relationships>
</file>

<file path=ppt/slides/_rels/slide115.xml.rels><?xml version="1.0" encoding="UTF-8" standalone="yes"?>
<Relationships xmlns="http://schemas.openxmlformats.org/package/2006/relationships"><Relationship Id="rId3" Type="http://schemas.openxmlformats.org/officeDocument/2006/relationships/hyperlink" Target="https://www.overleaf.com/read/hhdngkdkkcsm" TargetMode="External"/><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09.xml"/><Relationship Id="rId1" Type="http://schemas.openxmlformats.org/officeDocument/2006/relationships/slideLayout" Target="../slideLayouts/slideLayout15.xml"/><Relationship Id="rId4" Type="http://schemas.openxmlformats.org/officeDocument/2006/relationships/image" Target="../media/image70.jpg"/></Relationships>
</file>

<file path=ppt/slides/_rels/slide11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72.jp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2.xml"/><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g"/></Relationships>
</file>

<file path=ppt/slides/_rels/slide121.xml.rels><?xml version="1.0" encoding="UTF-8" standalone="yes"?>
<Relationships xmlns="http://schemas.openxmlformats.org/package/2006/relationships"><Relationship Id="rId3" Type="http://schemas.openxmlformats.org/officeDocument/2006/relationships/hyperlink" Target="https://www.zotero.org/download/" TargetMode="External"/><Relationship Id="rId7" Type="http://schemas.openxmlformats.org/officeDocument/2006/relationships/image" Target="../media/image80.jpg"/><Relationship Id="rId2" Type="http://schemas.openxmlformats.org/officeDocument/2006/relationships/notesSlide" Target="../notesSlides/notesSlide113.xml"/><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77.jpg"/></Relationships>
</file>

<file path=ppt/slides/_rels/slide12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swcarpentry.github.io/shell-novice/"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image" Target="../media/image48.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48.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5.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15.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5.xml"/><Relationship Id="rId6" Type="http://schemas.openxmlformats.org/officeDocument/2006/relationships/image" Target="../media/image31.png"/><Relationship Id="rId5" Type="http://schemas.microsoft.com/office/2007/relationships/hdphoto" Target="../media/hdphoto3.wdp"/><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7.png"/><Relationship Id="rId7"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59.png"/><Relationship Id="rId4" Type="http://schemas.microsoft.com/office/2007/relationships/hdphoto" Target="../media/hdphoto3.wdp"/><Relationship Id="rId9" Type="http://schemas.openxmlformats.org/officeDocument/2006/relationships/image" Target="../media/image42.png"/></Relationships>
</file>

<file path=ppt/slides/_rels/slide8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7.png"/><Relationship Id="rId7"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59.png"/><Relationship Id="rId10" Type="http://schemas.openxmlformats.org/officeDocument/2006/relationships/image" Target="../media/image56.png"/><Relationship Id="rId4" Type="http://schemas.microsoft.com/office/2007/relationships/hdphoto" Target="../media/hdphoto3.wdp"/><Relationship Id="rId9" Type="http://schemas.openxmlformats.org/officeDocument/2006/relationships/image" Target="../media/image42.png"/></Relationships>
</file>

<file path=ppt/slides/_rels/slide8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7.png"/><Relationship Id="rId7"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50.png"/><Relationship Id="rId5" Type="http://schemas.openxmlformats.org/officeDocument/2006/relationships/image" Target="../media/image59.png"/><Relationship Id="rId10" Type="http://schemas.openxmlformats.org/officeDocument/2006/relationships/image" Target="../media/image56.png"/><Relationship Id="rId4" Type="http://schemas.microsoft.com/office/2007/relationships/hdphoto" Target="../media/hdphoto3.wdp"/><Relationship Id="rId9" Type="http://schemas.openxmlformats.org/officeDocument/2006/relationships/image" Target="../media/image42.png"/></Relationships>
</file>

<file path=ppt/slides/_rels/slide8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7.png"/><Relationship Id="rId7"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59.png"/><Relationship Id="rId10"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9.jpeg"/><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B9543F-27BF-6246-920D-880A84A77C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5312" y="3987634"/>
            <a:ext cx="1296140" cy="769079"/>
          </a:xfrm>
          <a:prstGeom prst="rect">
            <a:avLst/>
          </a:prstGeom>
        </p:spPr>
      </p:pic>
      <p:sp>
        <p:nvSpPr>
          <p:cNvPr id="9" name="Content Placeholder 2">
            <a:extLst>
              <a:ext uri="{FF2B5EF4-FFF2-40B4-BE49-F238E27FC236}">
                <a16:creationId xmlns:a16="http://schemas.microsoft.com/office/drawing/2014/main" id="{0DF2DFE2-7B78-1A46-96E3-087FDB7239DA}"/>
              </a:ext>
            </a:extLst>
          </p:cNvPr>
          <p:cNvSpPr txBox="1">
            <a:spLocks/>
          </p:cNvSpPr>
          <p:nvPr/>
        </p:nvSpPr>
        <p:spPr>
          <a:xfrm>
            <a:off x="6478726" y="3925133"/>
            <a:ext cx="2352583" cy="642962"/>
          </a:xfrm>
          <a:prstGeom prst="rect">
            <a:avLst/>
          </a:prstGeom>
        </p:spPr>
        <p:txBody>
          <a:bodyPr vert="horz" lIns="91440" tIns="45720" rIns="91440" bIns="45720" rtlCol="0" anchor="t">
            <a:norm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a:solidFill>
                  <a:srgbClr val="071F45"/>
                </a:solidFill>
                <a:latin typeface="Arial"/>
                <a:cs typeface="Arial"/>
              </a:rPr>
              <a:t> IAP 15.S60 Session 1</a:t>
            </a:r>
          </a:p>
          <a:p>
            <a:pPr algn="r"/>
            <a:r>
              <a:rPr lang="en-US" dirty="0">
                <a:solidFill>
                  <a:srgbClr val="071F45"/>
                </a:solidFill>
                <a:latin typeface="Arial"/>
                <a:cs typeface="Arial"/>
              </a:rPr>
              <a:t>Lisa Everest</a:t>
            </a:r>
          </a:p>
        </p:txBody>
      </p:sp>
      <p:sp>
        <p:nvSpPr>
          <p:cNvPr id="10" name="Title 1">
            <a:extLst>
              <a:ext uri="{FF2B5EF4-FFF2-40B4-BE49-F238E27FC236}">
                <a16:creationId xmlns:a16="http://schemas.microsoft.com/office/drawing/2014/main" id="{7FDA1EEF-FA9F-F948-8C7E-928002EFC4F1}"/>
              </a:ext>
            </a:extLst>
          </p:cNvPr>
          <p:cNvSpPr txBox="1">
            <a:spLocks/>
          </p:cNvSpPr>
          <p:nvPr/>
        </p:nvSpPr>
        <p:spPr>
          <a:xfrm>
            <a:off x="2907507" y="3226128"/>
            <a:ext cx="5847874" cy="563558"/>
          </a:xfrm>
          <a:prstGeom prst="rect">
            <a:avLst/>
          </a:prstGeom>
        </p:spPr>
        <p:txBody>
          <a:bodyPr vert="horz" lIns="0" tIns="0" rIns="0" bIns="0" rtlCol="0" anchor="ctr">
            <a:noAutofit/>
          </a:bodyPr>
          <a:lstStyle>
            <a:lvl1pPr algn="l" defTabSz="457200" rtl="0" eaLnBrk="1" latinLnBrk="0" hangingPunct="1">
              <a:lnSpc>
                <a:spcPct val="90000"/>
              </a:lnSpc>
              <a:spcBef>
                <a:spcPct val="0"/>
              </a:spcBef>
              <a:buNone/>
              <a:defRPr sz="3600" b="1" i="0" kern="1200" cap="all" spc="50" baseline="0">
                <a:solidFill>
                  <a:srgbClr val="FFFFFF"/>
                </a:solidFill>
                <a:latin typeface="Arial Black" charset="0"/>
                <a:ea typeface="Arial Black" charset="0"/>
                <a:cs typeface="Arial Black" charset="0"/>
              </a:defRPr>
            </a:lvl1pPr>
          </a:lstStyle>
          <a:p>
            <a:pPr algn="r">
              <a:lnSpc>
                <a:spcPct val="150000"/>
              </a:lnSpc>
            </a:pPr>
            <a:r>
              <a:rPr lang="en-US" sz="1800" dirty="0">
                <a:solidFill>
                  <a:schemeClr val="tx2"/>
                </a:solidFill>
                <a:latin typeface="Arial Black"/>
              </a:rPr>
              <a:t>Terminal, Git/</a:t>
            </a:r>
            <a:r>
              <a:rPr lang="en-US" sz="1800" dirty="0" err="1">
                <a:solidFill>
                  <a:schemeClr val="tx2"/>
                </a:solidFill>
                <a:latin typeface="Arial Black"/>
              </a:rPr>
              <a:t>Github</a:t>
            </a:r>
            <a:r>
              <a:rPr lang="en-US" sz="1800" dirty="0">
                <a:solidFill>
                  <a:schemeClr val="tx2"/>
                </a:solidFill>
                <a:latin typeface="Arial Black"/>
              </a:rPr>
              <a:t>, </a:t>
            </a:r>
            <a:r>
              <a:rPr lang="en-US" sz="1800" dirty="0" err="1">
                <a:solidFill>
                  <a:schemeClr val="tx2"/>
                </a:solidFill>
                <a:latin typeface="Arial Black"/>
              </a:rPr>
              <a:t>LaTex</a:t>
            </a:r>
            <a:r>
              <a:rPr lang="en-US" sz="1800" dirty="0">
                <a:solidFill>
                  <a:schemeClr val="tx2"/>
                </a:solidFill>
                <a:latin typeface="Arial Black"/>
              </a:rPr>
              <a:t>/</a:t>
            </a:r>
            <a:r>
              <a:rPr lang="en-US" sz="1800" dirty="0" err="1">
                <a:solidFill>
                  <a:schemeClr val="tx2"/>
                </a:solidFill>
                <a:latin typeface="Arial Black"/>
              </a:rPr>
              <a:t>zotero</a:t>
            </a:r>
            <a:endParaRPr lang="en-US" sz="1800" dirty="0">
              <a:solidFill>
                <a:schemeClr val="tx2"/>
              </a:solidFill>
              <a:latin typeface="Arial Black"/>
            </a:endParaRPr>
          </a:p>
        </p:txBody>
      </p:sp>
      <p:pic>
        <p:nvPicPr>
          <p:cNvPr id="1030" name="Picture 6" descr="Operations Research Center">
            <a:extLst>
              <a:ext uri="{FF2B5EF4-FFF2-40B4-BE49-F238E27FC236}">
                <a16:creationId xmlns:a16="http://schemas.microsoft.com/office/drawing/2014/main" id="{A4B3AD63-1663-9E4F-B9CE-D76E07F990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83111" y="3952952"/>
            <a:ext cx="1535896" cy="7690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ture of Computing | Oxford Martin School">
            <a:extLst>
              <a:ext uri="{FF2B5EF4-FFF2-40B4-BE49-F238E27FC236}">
                <a16:creationId xmlns:a16="http://schemas.microsoft.com/office/drawing/2014/main" id="{7C21CA27-2387-4522-BC07-ACFF7BD80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144000" cy="2938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D734F5-7DC9-19E3-55FF-F54248B5FDDD}"/>
              </a:ext>
            </a:extLst>
          </p:cNvPr>
          <p:cNvSpPr txBox="1"/>
          <p:nvPr/>
        </p:nvSpPr>
        <p:spPr>
          <a:xfrm>
            <a:off x="265059" y="198284"/>
            <a:ext cx="3141081" cy="754053"/>
          </a:xfrm>
          <a:prstGeom prst="rect">
            <a:avLst/>
          </a:prstGeom>
          <a:solidFill>
            <a:srgbClr val="7A0000"/>
          </a:solidFill>
        </p:spPr>
        <p:txBody>
          <a:bodyPr wrap="square">
            <a:spAutoFit/>
          </a:bodyPr>
          <a:lstStyle/>
          <a:p>
            <a:pPr algn="ctr"/>
            <a:r>
              <a:rPr lang="en-US" sz="18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000" dirty="0">
                <a:solidFill>
                  <a:schemeClr val="bg1"/>
                </a:solidFill>
                <a:latin typeface="Times New Roman" panose="02020603050405020304" pitchFamily="18" charset="0"/>
                <a:cs typeface="Times New Roman" panose="02020603050405020304" pitchFamily="18" charset="0"/>
              </a:rPr>
              <a:t>https://</a:t>
            </a:r>
            <a:r>
              <a:rPr lang="en-US" sz="2000" dirty="0" err="1">
                <a:solidFill>
                  <a:schemeClr val="bg1"/>
                </a:solidFill>
                <a:latin typeface="Times New Roman" panose="02020603050405020304" pitchFamily="18" charset="0"/>
                <a:cs typeface="Times New Roman" panose="02020603050405020304" pitchFamily="18" charset="0"/>
              </a:rPr>
              <a:t>bit.ly</a:t>
            </a:r>
            <a:r>
              <a:rPr lang="en-US" sz="2000" dirty="0">
                <a:solidFill>
                  <a:schemeClr val="bg1"/>
                </a:solidFill>
                <a:latin typeface="Times New Roman" panose="02020603050405020304" pitchFamily="18" charset="0"/>
                <a:cs typeface="Times New Roman" panose="02020603050405020304" pitchFamily="18" charset="0"/>
              </a:rPr>
              <a:t>/15s60_s7</a:t>
            </a:r>
          </a:p>
        </p:txBody>
      </p:sp>
      <p:pic>
        <p:nvPicPr>
          <p:cNvPr id="7" name="Picture 6" descr="A qr code with a white background&#10;&#10;Description automatically generated">
            <a:extLst>
              <a:ext uri="{FF2B5EF4-FFF2-40B4-BE49-F238E27FC236}">
                <a16:creationId xmlns:a16="http://schemas.microsoft.com/office/drawing/2014/main" id="{00426A63-269D-872A-D2BF-3E69DDA408BD}"/>
              </a:ext>
            </a:extLst>
          </p:cNvPr>
          <p:cNvPicPr>
            <a:picLocks noChangeAspect="1"/>
          </p:cNvPicPr>
          <p:nvPr/>
        </p:nvPicPr>
        <p:blipFill>
          <a:blip r:embed="rId6"/>
          <a:stretch>
            <a:fillRect/>
          </a:stretch>
        </p:blipFill>
        <p:spPr>
          <a:xfrm>
            <a:off x="925067" y="1063725"/>
            <a:ext cx="1716087" cy="1716087"/>
          </a:xfrm>
          <a:prstGeom prst="rect">
            <a:avLst/>
          </a:prstGeom>
        </p:spPr>
      </p:pic>
    </p:spTree>
    <p:extLst>
      <p:ext uri="{BB962C8B-B14F-4D97-AF65-F5344CB8AC3E}">
        <p14:creationId xmlns:p14="http://schemas.microsoft.com/office/powerpoint/2010/main" val="3960253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Tools for reproducibility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579743" y="1177106"/>
            <a:ext cx="7679661" cy="3266985"/>
          </a:xfrm>
          <a:prstGeom prst="rect">
            <a:avLst/>
          </a:prstGeom>
          <a:noFill/>
          <a:ln>
            <a:noFill/>
          </a:ln>
        </p:spPr>
        <p:txBody>
          <a:bodyPr wrap="square" rtlCol="0" anchor="ctr">
            <a:spAutoFit/>
          </a:bodyPr>
          <a:lstStyle/>
          <a:p>
            <a:pPr marL="285750" indent="-285750">
              <a:lnSpc>
                <a:spcPct val="150000"/>
              </a:lnSpc>
              <a:buFont typeface="Arial" panose="020B0604020202020204" pitchFamily="34" charset="0"/>
              <a:buChar char="•"/>
            </a:pPr>
            <a:r>
              <a:rPr lang="en-US" sz="2000" b="1" dirty="0">
                <a:solidFill>
                  <a:srgbClr val="1B202F"/>
                </a:solidFill>
                <a:latin typeface="+mj-lt"/>
              </a:rPr>
              <a:t>Version control </a:t>
            </a:r>
            <a:r>
              <a:rPr lang="en-US" sz="2000" dirty="0">
                <a:solidFill>
                  <a:srgbClr val="1B202F"/>
                </a:solidFill>
                <a:latin typeface="+mj-lt"/>
              </a:rPr>
              <a:t>– maintain a history of your project to better track changes and decisions</a:t>
            </a:r>
          </a:p>
          <a:p>
            <a:pPr marL="285750" indent="-285750">
              <a:lnSpc>
                <a:spcPct val="150000"/>
              </a:lnSpc>
              <a:buFont typeface="Arial" panose="020B0604020202020204" pitchFamily="34" charset="0"/>
              <a:buChar char="•"/>
            </a:pPr>
            <a:r>
              <a:rPr lang="en-US" sz="2000" b="1" dirty="0">
                <a:solidFill>
                  <a:srgbClr val="1B202F"/>
                </a:solidFill>
                <a:latin typeface="+mj-lt"/>
              </a:rPr>
              <a:t>Testing</a:t>
            </a:r>
            <a:r>
              <a:rPr lang="en-US" sz="2000" dirty="0">
                <a:solidFill>
                  <a:srgbClr val="1B202F"/>
                </a:solidFill>
                <a:latin typeface="+mj-lt"/>
              </a:rPr>
              <a:t> – simple tests to detect errors and changes in functionality when new features are added</a:t>
            </a:r>
          </a:p>
          <a:p>
            <a:pPr marL="285750" indent="-285750">
              <a:lnSpc>
                <a:spcPct val="150000"/>
              </a:lnSpc>
              <a:buFont typeface="Arial" panose="020B0604020202020204" pitchFamily="34" charset="0"/>
              <a:buChar char="•"/>
            </a:pPr>
            <a:r>
              <a:rPr lang="en-US" sz="2000" b="1" dirty="0">
                <a:solidFill>
                  <a:srgbClr val="1B202F"/>
                </a:solidFill>
                <a:latin typeface="+mj-lt"/>
              </a:rPr>
              <a:t>Maintaining a reproducible computational environment </a:t>
            </a:r>
            <a:r>
              <a:rPr lang="en-US" sz="2000" dirty="0">
                <a:solidFill>
                  <a:srgbClr val="1B202F"/>
                </a:solidFill>
                <a:latin typeface="+mj-lt"/>
              </a:rPr>
              <a:t>–   for example, software and package versions</a:t>
            </a:r>
          </a:p>
          <a:p>
            <a:pPr marL="285750" indent="-285750">
              <a:lnSpc>
                <a:spcPct val="150000"/>
              </a:lnSpc>
              <a:buFont typeface="Arial" panose="020B0604020202020204" pitchFamily="34" charset="0"/>
              <a:buChar char="•"/>
            </a:pPr>
            <a:r>
              <a:rPr lang="en-US" sz="2000" dirty="0">
                <a:solidFill>
                  <a:srgbClr val="1B202F"/>
                </a:solidFill>
                <a:latin typeface="+mj-lt"/>
              </a:rPr>
              <a:t>Making code and data </a:t>
            </a:r>
            <a:r>
              <a:rPr lang="en-US" sz="2000" b="1" dirty="0">
                <a:solidFill>
                  <a:srgbClr val="1B202F"/>
                </a:solidFill>
                <a:latin typeface="+mj-lt"/>
              </a:rPr>
              <a:t>open and available </a:t>
            </a:r>
            <a:r>
              <a:rPr lang="en-US" sz="2000" dirty="0">
                <a:solidFill>
                  <a:srgbClr val="1B202F"/>
                </a:solidFill>
                <a:latin typeface="+mj-lt"/>
              </a:rPr>
              <a:t>when possible</a:t>
            </a:r>
          </a:p>
        </p:txBody>
      </p:sp>
    </p:spTree>
    <p:extLst>
      <p:ext uri="{BB962C8B-B14F-4D97-AF65-F5344CB8AC3E}">
        <p14:creationId xmlns:p14="http://schemas.microsoft.com/office/powerpoint/2010/main" val="164896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906309" y="1208315"/>
            <a:ext cx="7270270" cy="2743200"/>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How to submit a pull request on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114884" y="1482780"/>
            <a:ext cx="6726089" cy="323165"/>
          </a:xfrm>
          <a:prstGeom prst="rect">
            <a:avLst/>
          </a:prstGeom>
          <a:noFill/>
          <a:ln>
            <a:noFill/>
          </a:ln>
        </p:spPr>
        <p:txBody>
          <a:bodyPr wrap="square" rtlCol="0">
            <a:spAutoFit/>
          </a:bodyPr>
          <a:lstStyle/>
          <a:p>
            <a:pPr marL="342900" indent="-342900">
              <a:spcAft>
                <a:spcPts val="3000"/>
              </a:spcAft>
              <a:buFont typeface="+mj-lt"/>
              <a:buAutoNum type="arabicPeriod"/>
            </a:pPr>
            <a:r>
              <a:rPr lang="en-US" sz="1500" dirty="0">
                <a:solidFill>
                  <a:srgbClr val="1B202F"/>
                </a:solidFill>
              </a:rPr>
              <a:t>Navigate to your repository on </a:t>
            </a:r>
            <a:r>
              <a:rPr lang="en-US" sz="1500" dirty="0" err="1">
                <a:solidFill>
                  <a:srgbClr val="1B202F"/>
                </a:solidFill>
              </a:rPr>
              <a:t>Github</a:t>
            </a:r>
            <a:r>
              <a:rPr lang="en-US" sz="1500" dirty="0">
                <a:solidFill>
                  <a:srgbClr val="1B202F"/>
                </a:solidFill>
              </a:rPr>
              <a:t> and switch to this tab:  </a:t>
            </a:r>
          </a:p>
        </p:txBody>
      </p:sp>
      <p:pic>
        <p:nvPicPr>
          <p:cNvPr id="3" name="Picture 2">
            <a:extLst>
              <a:ext uri="{FF2B5EF4-FFF2-40B4-BE49-F238E27FC236}">
                <a16:creationId xmlns:a16="http://schemas.microsoft.com/office/drawing/2014/main" id="{EC674F2B-C443-CB60-CA74-4F6819BD6B7E}"/>
              </a:ext>
            </a:extLst>
          </p:cNvPr>
          <p:cNvPicPr>
            <a:picLocks noChangeAspect="1"/>
          </p:cNvPicPr>
          <p:nvPr/>
        </p:nvPicPr>
        <p:blipFill>
          <a:blip r:embed="rId3"/>
          <a:stretch>
            <a:fillRect/>
          </a:stretch>
        </p:blipFill>
        <p:spPr>
          <a:xfrm>
            <a:off x="1244282" y="1989015"/>
            <a:ext cx="6788839" cy="469642"/>
          </a:xfrm>
          <a:prstGeom prst="rect">
            <a:avLst/>
          </a:prstGeom>
        </p:spPr>
      </p:pic>
      <p:pic>
        <p:nvPicPr>
          <p:cNvPr id="4" name="Picture 3">
            <a:extLst>
              <a:ext uri="{FF2B5EF4-FFF2-40B4-BE49-F238E27FC236}">
                <a16:creationId xmlns:a16="http://schemas.microsoft.com/office/drawing/2014/main" id="{D4ED7C19-8620-736B-CD44-C65013D53A7C}"/>
              </a:ext>
            </a:extLst>
          </p:cNvPr>
          <p:cNvPicPr>
            <a:picLocks noChangeAspect="1"/>
          </p:cNvPicPr>
          <p:nvPr/>
        </p:nvPicPr>
        <p:blipFill>
          <a:blip r:embed="rId4"/>
          <a:stretch>
            <a:fillRect/>
          </a:stretch>
        </p:blipFill>
        <p:spPr>
          <a:xfrm>
            <a:off x="3564401" y="3167659"/>
            <a:ext cx="1954084" cy="538483"/>
          </a:xfrm>
          <a:prstGeom prst="rect">
            <a:avLst/>
          </a:prstGeom>
        </p:spPr>
      </p:pic>
      <p:sp>
        <p:nvSpPr>
          <p:cNvPr id="8" name="TextBox 7">
            <a:extLst>
              <a:ext uri="{FF2B5EF4-FFF2-40B4-BE49-F238E27FC236}">
                <a16:creationId xmlns:a16="http://schemas.microsoft.com/office/drawing/2014/main" id="{D2515C38-2403-6B6B-56F4-4D2CD8721766}"/>
              </a:ext>
            </a:extLst>
          </p:cNvPr>
          <p:cNvSpPr txBox="1"/>
          <p:nvPr/>
        </p:nvSpPr>
        <p:spPr>
          <a:xfrm>
            <a:off x="1114883" y="2734936"/>
            <a:ext cx="6726089" cy="323165"/>
          </a:xfrm>
          <a:prstGeom prst="rect">
            <a:avLst/>
          </a:prstGeom>
          <a:noFill/>
          <a:ln>
            <a:noFill/>
          </a:ln>
        </p:spPr>
        <p:txBody>
          <a:bodyPr wrap="square" rtlCol="0">
            <a:spAutoFit/>
          </a:bodyPr>
          <a:lstStyle/>
          <a:p>
            <a:pPr marL="342900" indent="-342900">
              <a:spcAft>
                <a:spcPts val="3000"/>
              </a:spcAft>
              <a:buFont typeface="+mj-lt"/>
              <a:buAutoNum type="arabicPeriod" startAt="2"/>
            </a:pPr>
            <a:r>
              <a:rPr lang="en-US" sz="1500" dirty="0">
                <a:solidFill>
                  <a:srgbClr val="1B202F"/>
                </a:solidFill>
              </a:rPr>
              <a:t>Click “New pull request” and follow prompts</a:t>
            </a:r>
          </a:p>
        </p:txBody>
      </p:sp>
      <p:sp>
        <p:nvSpPr>
          <p:cNvPr id="11" name="Rectangle 10">
            <a:extLst>
              <a:ext uri="{FF2B5EF4-FFF2-40B4-BE49-F238E27FC236}">
                <a16:creationId xmlns:a16="http://schemas.microsoft.com/office/drawing/2014/main" id="{047524D7-8924-4CE0-679D-9E52D92616DC}"/>
              </a:ext>
            </a:extLst>
          </p:cNvPr>
          <p:cNvSpPr/>
          <p:nvPr/>
        </p:nvSpPr>
        <p:spPr>
          <a:xfrm>
            <a:off x="2144967" y="2042598"/>
            <a:ext cx="1140976" cy="362475"/>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167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8053252E-C4E9-4132-8A81-2B6BAC91F536}"/>
              </a:ext>
            </a:extLst>
          </p:cNvPr>
          <p:cNvGrpSpPr/>
          <p:nvPr/>
        </p:nvGrpSpPr>
        <p:grpSpPr>
          <a:xfrm>
            <a:off x="308667" y="3013595"/>
            <a:ext cx="966750" cy="1210912"/>
            <a:chOff x="206230" y="1282592"/>
            <a:chExt cx="1696014" cy="2119548"/>
          </a:xfrm>
        </p:grpSpPr>
        <p:pic>
          <p:nvPicPr>
            <p:cNvPr id="62" name="Picture 61">
              <a:extLst>
                <a:ext uri="{FF2B5EF4-FFF2-40B4-BE49-F238E27FC236}">
                  <a16:creationId xmlns:a16="http://schemas.microsoft.com/office/drawing/2014/main" id="{32E195D3-2349-49EE-9678-4ED7D7AEE9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63" name="Rectangle 62">
              <a:extLst>
                <a:ext uri="{FF2B5EF4-FFF2-40B4-BE49-F238E27FC236}">
                  <a16:creationId xmlns:a16="http://schemas.microsoft.com/office/drawing/2014/main" id="{8ABEC105-AE7F-4E3D-AD05-FE3FFDB60CA0}"/>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6" descr="GitHub Logo, history, meaning, symbol, PNG">
              <a:extLst>
                <a:ext uri="{FF2B5EF4-FFF2-40B4-BE49-F238E27FC236}">
                  <a16:creationId xmlns:a16="http://schemas.microsoft.com/office/drawing/2014/main" id="{4692DFB0-D551-4E83-98AB-EAE485ED32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5" name="Straight Arrow Connector 64">
            <a:extLst>
              <a:ext uri="{FF2B5EF4-FFF2-40B4-BE49-F238E27FC236}">
                <a16:creationId xmlns:a16="http://schemas.microsoft.com/office/drawing/2014/main" id="{98875A13-AD12-4CEC-BD28-04DC46F854F0}"/>
              </a:ext>
            </a:extLst>
          </p:cNvPr>
          <p:cNvCxnSpPr>
            <a:cxnSpLocks/>
            <a:stCxn id="63" idx="3"/>
          </p:cNvCxnSpPr>
          <p:nvPr/>
        </p:nvCxnSpPr>
        <p:spPr>
          <a:xfrm>
            <a:off x="1275417" y="3619051"/>
            <a:ext cx="7672876" cy="20682"/>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D75017F6-5968-4814-BC67-CED6E9F9EE29}"/>
              </a:ext>
            </a:extLst>
          </p:cNvPr>
          <p:cNvGrpSpPr/>
          <p:nvPr/>
        </p:nvGrpSpPr>
        <p:grpSpPr>
          <a:xfrm>
            <a:off x="1629864" y="3401631"/>
            <a:ext cx="444342" cy="444342"/>
            <a:chOff x="1841124" y="2145543"/>
            <a:chExt cx="444342" cy="444342"/>
          </a:xfrm>
        </p:grpSpPr>
        <p:sp>
          <p:nvSpPr>
            <p:cNvPr id="69" name="Oval 68">
              <a:extLst>
                <a:ext uri="{FF2B5EF4-FFF2-40B4-BE49-F238E27FC236}">
                  <a16:creationId xmlns:a16="http://schemas.microsoft.com/office/drawing/2014/main" id="{4C891F59-5DE9-4C89-9DD5-9983B0830C7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42B49551-E4CA-45D2-93AE-28E4677687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A4031E96-150E-463F-9B89-E8A67E3E3FB6}"/>
              </a:ext>
            </a:extLst>
          </p:cNvPr>
          <p:cNvSpPr txBox="1"/>
          <p:nvPr/>
        </p:nvSpPr>
        <p:spPr>
          <a:xfrm>
            <a:off x="1555605" y="2488474"/>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fork</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633371"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Another Workflow – Forking / Pull Requests </a:t>
            </a:r>
          </a:p>
        </p:txBody>
      </p:sp>
      <p:grpSp>
        <p:nvGrpSpPr>
          <p:cNvPr id="2" name="Group 1">
            <a:extLst>
              <a:ext uri="{FF2B5EF4-FFF2-40B4-BE49-F238E27FC236}">
                <a16:creationId xmlns:a16="http://schemas.microsoft.com/office/drawing/2014/main" id="{6FA79050-021F-4F11-A419-3DD2B4F21843}"/>
              </a:ext>
            </a:extLst>
          </p:cNvPr>
          <p:cNvGrpSpPr/>
          <p:nvPr/>
        </p:nvGrpSpPr>
        <p:grpSpPr>
          <a:xfrm>
            <a:off x="311783" y="1159835"/>
            <a:ext cx="966750" cy="1210912"/>
            <a:chOff x="206230" y="1282592"/>
            <a:chExt cx="1696014" cy="2119548"/>
          </a:xfrm>
        </p:grpSpPr>
        <p:pic>
          <p:nvPicPr>
            <p:cNvPr id="6" name="Picture 5">
              <a:extLst>
                <a:ext uri="{FF2B5EF4-FFF2-40B4-BE49-F238E27FC236}">
                  <a16:creationId xmlns:a16="http://schemas.microsoft.com/office/drawing/2014/main" id="{4A132654-47E7-4575-B198-E7735DCC93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6" name="Rectangle 25">
              <a:extLst>
                <a:ext uri="{FF2B5EF4-FFF2-40B4-BE49-F238E27FC236}">
                  <a16:creationId xmlns:a16="http://schemas.microsoft.com/office/drawing/2014/main" id="{6B951404-6545-4A58-AEA3-1B0DD59CB766}"/>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87EF2C97-58B3-4C7F-BBF6-F3479A893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a:extLst>
              <a:ext uri="{FF2B5EF4-FFF2-40B4-BE49-F238E27FC236}">
                <a16:creationId xmlns:a16="http://schemas.microsoft.com/office/drawing/2014/main" id="{BF3729AC-37EC-4A12-B947-1EBC306D72B6}"/>
              </a:ext>
            </a:extLst>
          </p:cNvPr>
          <p:cNvCxnSpPr>
            <a:cxnSpLocks/>
            <a:stCxn id="26" idx="3"/>
          </p:cNvCxnSpPr>
          <p:nvPr/>
        </p:nvCxnSpPr>
        <p:spPr>
          <a:xfrm>
            <a:off x="1278533" y="1765291"/>
            <a:ext cx="7672876" cy="20682"/>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25935"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41972"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176648" y="1388509"/>
            <a:ext cx="1325983"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114" name="Straight Arrow Connector 113">
            <a:extLst>
              <a:ext uri="{FF2B5EF4-FFF2-40B4-BE49-F238E27FC236}">
                <a16:creationId xmlns:a16="http://schemas.microsoft.com/office/drawing/2014/main" id="{EC942BCE-F296-4574-8EFE-108DA49A0F22}"/>
              </a:ext>
            </a:extLst>
          </p:cNvPr>
          <p:cNvCxnSpPr>
            <a:cxnSpLocks/>
            <a:stCxn id="57" idx="2"/>
            <a:endCxn id="77" idx="1"/>
          </p:cNvCxnSpPr>
          <p:nvPr/>
        </p:nvCxnSpPr>
        <p:spPr>
          <a:xfrm>
            <a:off x="2848106" y="3844709"/>
            <a:ext cx="783175"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a:stCxn id="77" idx="3"/>
            <a:endCxn id="113" idx="1"/>
          </p:cNvCxnSpPr>
          <p:nvPr/>
        </p:nvCxnSpPr>
        <p:spPr>
          <a:xfrm>
            <a:off x="4075623" y="4700063"/>
            <a:ext cx="56100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Connector: Curved 134">
            <a:extLst>
              <a:ext uri="{FF2B5EF4-FFF2-40B4-BE49-F238E27FC236}">
                <a16:creationId xmlns:a16="http://schemas.microsoft.com/office/drawing/2014/main" id="{26B250DC-448D-442C-BD27-57738FCCC7D3}"/>
              </a:ext>
            </a:extLst>
          </p:cNvPr>
          <p:cNvCxnSpPr>
            <a:cxnSpLocks/>
            <a:stCxn id="81" idx="2"/>
            <a:endCxn id="70" idx="0"/>
          </p:cNvCxnSpPr>
          <p:nvPr/>
        </p:nvCxnSpPr>
        <p:spPr>
          <a:xfrm rot="5400000">
            <a:off x="1148884" y="2695364"/>
            <a:ext cx="140941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0ABC5C0F-D7FE-4F83-80DB-0B8D82484750}"/>
              </a:ext>
            </a:extLst>
          </p:cNvPr>
          <p:cNvSpPr txBox="1"/>
          <p:nvPr/>
        </p:nvSpPr>
        <p:spPr>
          <a:xfrm>
            <a:off x="6316239" y="2985131"/>
            <a:ext cx="1215656" cy="584775"/>
          </a:xfrm>
          <a:prstGeom prst="rect">
            <a:avLst/>
          </a:prstGeom>
          <a:noFill/>
        </p:spPr>
        <p:txBody>
          <a:bodyPr wrap="square" rtlCol="0" anchor="ctr">
            <a:spAutoFit/>
          </a:bodyPr>
          <a:lstStyle/>
          <a:p>
            <a:pPr algn="ctr"/>
            <a:r>
              <a:rPr lang="en-US" sz="1600" b="1" dirty="0">
                <a:solidFill>
                  <a:srgbClr val="C00000"/>
                </a:solidFill>
                <a:latin typeface="Arial" charset="0"/>
              </a:rPr>
              <a:t>pull request</a:t>
            </a:r>
          </a:p>
        </p:txBody>
      </p:sp>
      <p:cxnSp>
        <p:nvCxnSpPr>
          <p:cNvPr id="72" name="Connector: Curved 71">
            <a:extLst>
              <a:ext uri="{FF2B5EF4-FFF2-40B4-BE49-F238E27FC236}">
                <a16:creationId xmlns:a16="http://schemas.microsoft.com/office/drawing/2014/main" id="{9D423C24-E554-4394-9A64-1F56E3F1D9A2}"/>
              </a:ext>
            </a:extLst>
          </p:cNvPr>
          <p:cNvCxnSpPr>
            <a:cxnSpLocks/>
            <a:stCxn id="60" idx="3"/>
            <a:endCxn id="97" idx="2"/>
          </p:cNvCxnSpPr>
          <p:nvPr/>
        </p:nvCxnSpPr>
        <p:spPr>
          <a:xfrm flipV="1">
            <a:off x="6086314" y="2799941"/>
            <a:ext cx="524596" cy="822597"/>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2EF3563C-B838-4139-98DB-5FCE43B788BA}"/>
              </a:ext>
            </a:extLst>
          </p:cNvPr>
          <p:cNvCxnSpPr>
            <a:cxnSpLocks/>
            <a:stCxn id="113" idx="3"/>
            <a:endCxn id="60" idx="2"/>
          </p:cNvCxnSpPr>
          <p:nvPr/>
        </p:nvCxnSpPr>
        <p:spPr>
          <a:xfrm flipV="1">
            <a:off x="5080969" y="3844709"/>
            <a:ext cx="783174"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0" name="Group 89">
            <a:extLst>
              <a:ext uri="{FF2B5EF4-FFF2-40B4-BE49-F238E27FC236}">
                <a16:creationId xmlns:a16="http://schemas.microsoft.com/office/drawing/2014/main" id="{9DA412E2-F520-4BFF-8FDA-AD84705BAD76}"/>
              </a:ext>
            </a:extLst>
          </p:cNvPr>
          <p:cNvGrpSpPr/>
          <p:nvPr/>
        </p:nvGrpSpPr>
        <p:grpSpPr>
          <a:xfrm>
            <a:off x="6924067" y="1571470"/>
            <a:ext cx="444342" cy="444342"/>
            <a:chOff x="4750286" y="2984522"/>
            <a:chExt cx="444342" cy="444342"/>
          </a:xfrm>
        </p:grpSpPr>
        <p:sp>
          <p:nvSpPr>
            <p:cNvPr id="92" name="Oval 91">
              <a:extLst>
                <a:ext uri="{FF2B5EF4-FFF2-40B4-BE49-F238E27FC236}">
                  <a16:creationId xmlns:a16="http://schemas.microsoft.com/office/drawing/2014/main" id="{E0E61D87-B150-45DC-ABF8-95742AC3EF9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6E7C29CE-634B-4935-817C-7F5ABCAF04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Connector: Curved 93">
            <a:extLst>
              <a:ext uri="{FF2B5EF4-FFF2-40B4-BE49-F238E27FC236}">
                <a16:creationId xmlns:a16="http://schemas.microsoft.com/office/drawing/2014/main" id="{0123FFA2-68D7-4375-A2B9-D5EAA8388258}"/>
              </a:ext>
            </a:extLst>
          </p:cNvPr>
          <p:cNvCxnSpPr>
            <a:cxnSpLocks/>
            <a:stCxn id="97" idx="3"/>
            <a:endCxn id="93" idx="2"/>
          </p:cNvCxnSpPr>
          <p:nvPr/>
        </p:nvCxnSpPr>
        <p:spPr>
          <a:xfrm flipV="1">
            <a:off x="6848679" y="2015812"/>
            <a:ext cx="297559" cy="54636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26A597E3-C5DC-497D-A47F-10B1EEB0743E}"/>
              </a:ext>
            </a:extLst>
          </p:cNvPr>
          <p:cNvSpPr txBox="1"/>
          <p:nvPr/>
        </p:nvSpPr>
        <p:spPr>
          <a:xfrm>
            <a:off x="6997458" y="2120023"/>
            <a:ext cx="1215656" cy="584775"/>
          </a:xfrm>
          <a:prstGeom prst="rect">
            <a:avLst/>
          </a:prstGeom>
          <a:noFill/>
        </p:spPr>
        <p:txBody>
          <a:bodyPr wrap="square" rtlCol="0" anchor="ctr">
            <a:spAutoFit/>
          </a:bodyPr>
          <a:lstStyle/>
          <a:p>
            <a:pPr algn="ctr"/>
            <a:r>
              <a:rPr lang="en-US" sz="1600" b="1" dirty="0">
                <a:solidFill>
                  <a:srgbClr val="C00000"/>
                </a:solidFill>
                <a:latin typeface="Arial" charset="0"/>
              </a:rPr>
              <a:t>accept and merge</a:t>
            </a:r>
          </a:p>
        </p:txBody>
      </p:sp>
      <p:sp>
        <p:nvSpPr>
          <p:cNvPr id="96" name="TextBox 95">
            <a:extLst>
              <a:ext uri="{FF2B5EF4-FFF2-40B4-BE49-F238E27FC236}">
                <a16:creationId xmlns:a16="http://schemas.microsoft.com/office/drawing/2014/main" id="{E435E82E-C673-4BB6-B624-A9A0A71934DB}"/>
              </a:ext>
            </a:extLst>
          </p:cNvPr>
          <p:cNvSpPr txBox="1"/>
          <p:nvPr/>
        </p:nvSpPr>
        <p:spPr>
          <a:xfrm>
            <a:off x="5042298" y="2294328"/>
            <a:ext cx="1568611" cy="523220"/>
          </a:xfrm>
          <a:prstGeom prst="rect">
            <a:avLst/>
          </a:prstGeom>
          <a:noFill/>
        </p:spPr>
        <p:txBody>
          <a:bodyPr wrap="square" rtlCol="0">
            <a:spAutoFit/>
          </a:bodyPr>
          <a:lstStyle/>
          <a:p>
            <a:pPr algn="ctr"/>
            <a:r>
              <a:rPr lang="en-US" sz="1400" b="1" dirty="0">
                <a:solidFill>
                  <a:sysClr val="windowText" lastClr="000000"/>
                </a:solidFill>
                <a:cs typeface="Courier New" panose="02070309020205020404" pitchFamily="49" charset="0"/>
              </a:rPr>
              <a:t>Repo owner/ reviewer</a:t>
            </a:r>
          </a:p>
        </p:txBody>
      </p:sp>
      <p:pic>
        <p:nvPicPr>
          <p:cNvPr id="97" name="Picture 4" descr="People Icons - 300,368 free icons">
            <a:extLst>
              <a:ext uri="{FF2B5EF4-FFF2-40B4-BE49-F238E27FC236}">
                <a16:creationId xmlns:a16="http://schemas.microsoft.com/office/drawing/2014/main" id="{DC174EE8-4B39-4C66-96A1-E1C01054E1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3140" y="2324402"/>
            <a:ext cx="475539" cy="475539"/>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a:extLst>
              <a:ext uri="{FF2B5EF4-FFF2-40B4-BE49-F238E27FC236}">
                <a16:creationId xmlns:a16="http://schemas.microsoft.com/office/drawing/2014/main" id="{F0C9C9AE-D8BB-4645-ACE8-96217710FF92}"/>
              </a:ext>
            </a:extLst>
          </p:cNvPr>
          <p:cNvGrpSpPr/>
          <p:nvPr/>
        </p:nvGrpSpPr>
        <p:grpSpPr>
          <a:xfrm>
            <a:off x="3627088" y="4468295"/>
            <a:ext cx="444342" cy="444342"/>
            <a:chOff x="4750286" y="2984522"/>
            <a:chExt cx="444342" cy="444342"/>
          </a:xfrm>
        </p:grpSpPr>
        <p:sp>
          <p:nvSpPr>
            <p:cNvPr id="105" name="Oval 104">
              <a:extLst>
                <a:ext uri="{FF2B5EF4-FFF2-40B4-BE49-F238E27FC236}">
                  <a16:creationId xmlns:a16="http://schemas.microsoft.com/office/drawing/2014/main" id="{7B85A105-9036-4131-8981-20C1D9A5C14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6" name="Picture 2" descr="take snapshot Icon - Download take snapshot Icon 2676982 | Noun Project">
              <a:extLst>
                <a:ext uri="{FF2B5EF4-FFF2-40B4-BE49-F238E27FC236}">
                  <a16:creationId xmlns:a16="http://schemas.microsoft.com/office/drawing/2014/main" id="{1B728FC5-B66A-41BC-A988-39DE63EC5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a:extLst>
              <a:ext uri="{FF2B5EF4-FFF2-40B4-BE49-F238E27FC236}">
                <a16:creationId xmlns:a16="http://schemas.microsoft.com/office/drawing/2014/main" id="{F9190C16-5575-4B36-AE5B-56D97EE5EBCC}"/>
              </a:ext>
            </a:extLst>
          </p:cNvPr>
          <p:cNvGrpSpPr/>
          <p:nvPr/>
        </p:nvGrpSpPr>
        <p:grpSpPr>
          <a:xfrm>
            <a:off x="4636627" y="4460697"/>
            <a:ext cx="444342" cy="444342"/>
            <a:chOff x="4750286" y="2984522"/>
            <a:chExt cx="444342" cy="444342"/>
          </a:xfrm>
        </p:grpSpPr>
        <p:sp>
          <p:nvSpPr>
            <p:cNvPr id="108" name="Oval 107">
              <a:extLst>
                <a:ext uri="{FF2B5EF4-FFF2-40B4-BE49-F238E27FC236}">
                  <a16:creationId xmlns:a16="http://schemas.microsoft.com/office/drawing/2014/main" id="{54DE6E88-6E43-4212-97CA-0A29D93BC92C}"/>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 name="Picture 2" descr="take snapshot Icon - Download take snapshot Icon 2676982 | Noun Project">
              <a:extLst>
                <a:ext uri="{FF2B5EF4-FFF2-40B4-BE49-F238E27FC236}">
                  <a16:creationId xmlns:a16="http://schemas.microsoft.com/office/drawing/2014/main" id="{93329F55-B94C-4F53-89DE-C6CD87432A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6294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1" grpId="0"/>
      <p:bldP spid="9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906309" y="1687638"/>
            <a:ext cx="7270270"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How to fork a repo on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872983"/>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Go to github.com, login, and find the repo you want to clone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117950"/>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Fork a repository from </a:t>
            </a:r>
            <a:r>
              <a:rPr lang="en-US" sz="1600" dirty="0" err="1">
                <a:solidFill>
                  <a:srgbClr val="1B202F"/>
                </a:solidFill>
              </a:rPr>
              <a:t>Github</a:t>
            </a:r>
            <a:r>
              <a:rPr lang="en-US" sz="1600" dirty="0">
                <a:solidFill>
                  <a:srgbClr val="1B202F"/>
                </a:solidFill>
              </a:rPr>
              <a:t> and clone your forked copy onto your local machine.</a:t>
            </a:r>
          </a:p>
        </p:txBody>
      </p:sp>
      <p:sp>
        <p:nvSpPr>
          <p:cNvPr id="7" name="TextBox 6">
            <a:extLst>
              <a:ext uri="{FF2B5EF4-FFF2-40B4-BE49-F238E27FC236}">
                <a16:creationId xmlns:a16="http://schemas.microsoft.com/office/drawing/2014/main" id="{8EBE09FF-F094-4D5D-A26C-5978CD9AEFD2}"/>
              </a:ext>
            </a:extLst>
          </p:cNvPr>
          <p:cNvSpPr txBox="1"/>
          <p:nvPr/>
        </p:nvSpPr>
        <p:spPr>
          <a:xfrm>
            <a:off x="967422" y="4264814"/>
            <a:ext cx="715821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https://github.com/&lt;yourusername&gt;/&lt;reponame&gt;.git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3" y="3765984"/>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Clone the forked </a:t>
            </a:r>
            <a:r>
              <a:rPr lang="en-US" sz="1500" dirty="0" err="1">
                <a:solidFill>
                  <a:srgbClr val="1B202F"/>
                </a:solidFill>
              </a:rPr>
              <a:t>Github</a:t>
            </a:r>
            <a:r>
              <a:rPr lang="en-US" sz="1500" dirty="0">
                <a:solidFill>
                  <a:srgbClr val="1B202F"/>
                </a:solidFill>
              </a:rPr>
              <a:t> repository to your machine</a:t>
            </a:r>
          </a:p>
        </p:txBody>
      </p:sp>
      <p:sp>
        <p:nvSpPr>
          <p:cNvPr id="2" name="TextBox 1">
            <a:extLst>
              <a:ext uri="{FF2B5EF4-FFF2-40B4-BE49-F238E27FC236}">
                <a16:creationId xmlns:a16="http://schemas.microsoft.com/office/drawing/2014/main" id="{6C84BB58-60E9-5E84-A235-216727713C6D}"/>
              </a:ext>
            </a:extLst>
          </p:cNvPr>
          <p:cNvSpPr txBox="1"/>
          <p:nvPr/>
        </p:nvSpPr>
        <p:spPr>
          <a:xfrm>
            <a:off x="1208956" y="24180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Click “Fork” in the right of the repo page</a:t>
            </a:r>
          </a:p>
        </p:txBody>
      </p:sp>
      <p:pic>
        <p:nvPicPr>
          <p:cNvPr id="6" name="Picture 5">
            <a:extLst>
              <a:ext uri="{FF2B5EF4-FFF2-40B4-BE49-F238E27FC236}">
                <a16:creationId xmlns:a16="http://schemas.microsoft.com/office/drawing/2014/main" id="{8DE3E887-3D24-04A4-0438-DBB2DD88AD49}"/>
              </a:ext>
            </a:extLst>
          </p:cNvPr>
          <p:cNvPicPr>
            <a:picLocks noChangeAspect="1"/>
          </p:cNvPicPr>
          <p:nvPr/>
        </p:nvPicPr>
        <p:blipFill>
          <a:blip r:embed="rId3"/>
          <a:stretch>
            <a:fillRect/>
          </a:stretch>
        </p:blipFill>
        <p:spPr>
          <a:xfrm>
            <a:off x="3382128" y="2812773"/>
            <a:ext cx="2379743" cy="919122"/>
          </a:xfrm>
          <a:prstGeom prst="rect">
            <a:avLst/>
          </a:prstGeom>
        </p:spPr>
      </p:pic>
    </p:spTree>
    <p:extLst>
      <p:ext uri="{BB962C8B-B14F-4D97-AF65-F5344CB8AC3E}">
        <p14:creationId xmlns:p14="http://schemas.microsoft.com/office/powerpoint/2010/main" val="208441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Cloning vs. Forking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51361" y="934891"/>
            <a:ext cx="3945355" cy="1616340"/>
          </a:xfrm>
          <a:prstGeom prst="rect">
            <a:avLst/>
          </a:prstGeom>
          <a:noFill/>
          <a:ln>
            <a:noFill/>
          </a:ln>
        </p:spPr>
        <p:txBody>
          <a:bodyPr wrap="square" rtlCol="0">
            <a:spAutoFit/>
          </a:bodyPr>
          <a:lstStyle/>
          <a:p>
            <a:pPr algn="ctr">
              <a:lnSpc>
                <a:spcPct val="150000"/>
              </a:lnSpc>
            </a:pPr>
            <a:r>
              <a:rPr lang="en-US" sz="2000" b="1" dirty="0">
                <a:solidFill>
                  <a:srgbClr val="000000"/>
                </a:solidFill>
                <a:cs typeface="Courier New" panose="02070309020205020404" pitchFamily="49" charset="0"/>
              </a:rPr>
              <a:t>Clone</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Creates a local copy of the repo</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Execute in terminal with git</a:t>
            </a:r>
          </a:p>
          <a:p>
            <a:pPr marL="285750" indent="-285750">
              <a:lnSpc>
                <a:spcPct val="150000"/>
              </a:lnSpc>
              <a:buFont typeface="Arial" panose="020B0604020202020204" pitchFamily="34" charset="0"/>
              <a:buChar char="•"/>
            </a:pPr>
            <a:endParaRPr lang="en-US" sz="1600" dirty="0">
              <a:solidFill>
                <a:srgbClr val="000000"/>
              </a:solidFill>
              <a:cs typeface="Courier New" panose="02070309020205020404" pitchFamily="49" charset="0"/>
            </a:endParaRPr>
          </a:p>
        </p:txBody>
      </p:sp>
      <p:sp>
        <p:nvSpPr>
          <p:cNvPr id="4" name="TextBox 3">
            <a:extLst>
              <a:ext uri="{FF2B5EF4-FFF2-40B4-BE49-F238E27FC236}">
                <a16:creationId xmlns:a16="http://schemas.microsoft.com/office/drawing/2014/main" id="{E94D20C8-3E21-CEFC-3CCA-A7ADDA8545A2}"/>
              </a:ext>
            </a:extLst>
          </p:cNvPr>
          <p:cNvSpPr txBox="1"/>
          <p:nvPr/>
        </p:nvSpPr>
        <p:spPr>
          <a:xfrm>
            <a:off x="4747286" y="929404"/>
            <a:ext cx="3945355" cy="1247008"/>
          </a:xfrm>
          <a:prstGeom prst="rect">
            <a:avLst/>
          </a:prstGeom>
          <a:noFill/>
          <a:ln>
            <a:noFill/>
          </a:ln>
        </p:spPr>
        <p:txBody>
          <a:bodyPr wrap="square" rtlCol="0">
            <a:spAutoFit/>
          </a:bodyPr>
          <a:lstStyle/>
          <a:p>
            <a:pPr algn="ctr">
              <a:lnSpc>
                <a:spcPct val="150000"/>
              </a:lnSpc>
            </a:pPr>
            <a:r>
              <a:rPr lang="en-US" sz="2000" b="1" dirty="0">
                <a:solidFill>
                  <a:srgbClr val="000000"/>
                </a:solidFill>
                <a:cs typeface="Courier New" panose="02070309020205020404" pitchFamily="49" charset="0"/>
              </a:rPr>
              <a:t>Fork</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Creates a copy of the repo on </a:t>
            </a:r>
            <a:r>
              <a:rPr lang="en-US" sz="1600" dirty="0" err="1">
                <a:solidFill>
                  <a:srgbClr val="000000"/>
                </a:solidFill>
                <a:cs typeface="Courier New" panose="02070309020205020404" pitchFamily="49" charset="0"/>
              </a:rPr>
              <a:t>Github</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Execute in </a:t>
            </a:r>
            <a:r>
              <a:rPr lang="en-US" sz="1600" dirty="0" err="1">
                <a:solidFill>
                  <a:srgbClr val="000000"/>
                </a:solidFill>
                <a:cs typeface="Courier New" panose="02070309020205020404" pitchFamily="49" charset="0"/>
              </a:rPr>
              <a:t>Github</a:t>
            </a:r>
            <a:endParaRPr lang="en-US" sz="1600" dirty="0">
              <a:solidFill>
                <a:srgbClr val="000000"/>
              </a:solidFill>
              <a:cs typeface="Courier New" panose="02070309020205020404" pitchFamily="49" charset="0"/>
            </a:endParaRPr>
          </a:p>
        </p:txBody>
      </p:sp>
      <p:sp>
        <p:nvSpPr>
          <p:cNvPr id="13" name="TextBox 12">
            <a:extLst>
              <a:ext uri="{FF2B5EF4-FFF2-40B4-BE49-F238E27FC236}">
                <a16:creationId xmlns:a16="http://schemas.microsoft.com/office/drawing/2014/main" id="{BCA1990B-4175-588A-46EF-A807DBA53456}"/>
              </a:ext>
            </a:extLst>
          </p:cNvPr>
          <p:cNvSpPr txBox="1"/>
          <p:nvPr/>
        </p:nvSpPr>
        <p:spPr>
          <a:xfrm>
            <a:off x="6332761" y="3274932"/>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fork</a:t>
            </a:r>
          </a:p>
        </p:txBody>
      </p:sp>
      <p:grpSp>
        <p:nvGrpSpPr>
          <p:cNvPr id="15" name="Group 14">
            <a:extLst>
              <a:ext uri="{FF2B5EF4-FFF2-40B4-BE49-F238E27FC236}">
                <a16:creationId xmlns:a16="http://schemas.microsoft.com/office/drawing/2014/main" id="{57528A1F-1606-1916-3C3F-4CFC704EAB8B}"/>
              </a:ext>
            </a:extLst>
          </p:cNvPr>
          <p:cNvGrpSpPr/>
          <p:nvPr/>
        </p:nvGrpSpPr>
        <p:grpSpPr>
          <a:xfrm>
            <a:off x="5197616" y="2363168"/>
            <a:ext cx="846836" cy="1008055"/>
            <a:chOff x="206230" y="1282592"/>
            <a:chExt cx="1696014" cy="2119548"/>
          </a:xfrm>
        </p:grpSpPr>
        <p:pic>
          <p:nvPicPr>
            <p:cNvPr id="16" name="Picture 15">
              <a:extLst>
                <a:ext uri="{FF2B5EF4-FFF2-40B4-BE49-F238E27FC236}">
                  <a16:creationId xmlns:a16="http://schemas.microsoft.com/office/drawing/2014/main" id="{DA40D8F1-CD2D-E772-A2E4-F4DF6046A3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17" name="Rectangle 16">
              <a:extLst>
                <a:ext uri="{FF2B5EF4-FFF2-40B4-BE49-F238E27FC236}">
                  <a16:creationId xmlns:a16="http://schemas.microsoft.com/office/drawing/2014/main" id="{B833F805-94DE-446C-B20B-21AE20635C93}"/>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6" descr="GitHub Logo, history, meaning, symbol, PNG">
              <a:extLst>
                <a:ext uri="{FF2B5EF4-FFF2-40B4-BE49-F238E27FC236}">
                  <a16:creationId xmlns:a16="http://schemas.microsoft.com/office/drawing/2014/main" id="{DDAB5CE5-7AD9-9DEF-7993-DA6778B8A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F4957061-3E1C-7ACD-9E9B-54CBE088CCB8}"/>
              </a:ext>
            </a:extLst>
          </p:cNvPr>
          <p:cNvCxnSpPr>
            <a:cxnSpLocks/>
          </p:cNvCxnSpPr>
          <p:nvPr/>
        </p:nvCxnSpPr>
        <p:spPr>
          <a:xfrm>
            <a:off x="6598017" y="2843521"/>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29A815FA-8BC3-A1E9-205F-F8A2B279AF3C}"/>
              </a:ext>
            </a:extLst>
          </p:cNvPr>
          <p:cNvCxnSpPr>
            <a:cxnSpLocks/>
            <a:stCxn id="23" idx="2"/>
            <a:endCxn id="12" idx="0"/>
          </p:cNvCxnSpPr>
          <p:nvPr/>
        </p:nvCxnSpPr>
        <p:spPr>
          <a:xfrm rot="5400000">
            <a:off x="6133685" y="3531659"/>
            <a:ext cx="92554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AA17DBD1-DFC3-BF65-B3BA-B42356188E94}"/>
              </a:ext>
            </a:extLst>
          </p:cNvPr>
          <p:cNvGrpSpPr/>
          <p:nvPr/>
        </p:nvGrpSpPr>
        <p:grpSpPr>
          <a:xfrm>
            <a:off x="6375846" y="2626101"/>
            <a:ext cx="444342" cy="444342"/>
            <a:chOff x="1841124" y="2145543"/>
            <a:chExt cx="444342" cy="444342"/>
          </a:xfrm>
        </p:grpSpPr>
        <p:sp>
          <p:nvSpPr>
            <p:cNvPr id="22" name="Oval 21">
              <a:extLst>
                <a:ext uri="{FF2B5EF4-FFF2-40B4-BE49-F238E27FC236}">
                  <a16:creationId xmlns:a16="http://schemas.microsoft.com/office/drawing/2014/main" id="{667593C0-FA63-D2E7-F9EF-B271475B071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descr="take snapshot Icon - Download take snapshot Icon 2676982 | Noun Project">
              <a:extLst>
                <a:ext uri="{FF2B5EF4-FFF2-40B4-BE49-F238E27FC236}">
                  <a16:creationId xmlns:a16="http://schemas.microsoft.com/office/drawing/2014/main" id="{FBC37DAF-7116-EF88-5CFA-1B63C01512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Arrow Connector 25">
            <a:extLst>
              <a:ext uri="{FF2B5EF4-FFF2-40B4-BE49-F238E27FC236}">
                <a16:creationId xmlns:a16="http://schemas.microsoft.com/office/drawing/2014/main" id="{3F3F4374-A664-96E0-F85C-7DAF908157F6}"/>
              </a:ext>
            </a:extLst>
          </p:cNvPr>
          <p:cNvCxnSpPr>
            <a:cxnSpLocks/>
          </p:cNvCxnSpPr>
          <p:nvPr/>
        </p:nvCxnSpPr>
        <p:spPr>
          <a:xfrm>
            <a:off x="6598017" y="4237981"/>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596460FF-C318-E893-6FA2-A59889BA8FB1}"/>
              </a:ext>
            </a:extLst>
          </p:cNvPr>
          <p:cNvGrpSpPr/>
          <p:nvPr/>
        </p:nvGrpSpPr>
        <p:grpSpPr>
          <a:xfrm>
            <a:off x="6372730" y="3995991"/>
            <a:ext cx="444342" cy="444342"/>
            <a:chOff x="1841124" y="2145543"/>
            <a:chExt cx="444342" cy="444342"/>
          </a:xfrm>
        </p:grpSpPr>
        <p:sp>
          <p:nvSpPr>
            <p:cNvPr id="11" name="Oval 10">
              <a:extLst>
                <a:ext uri="{FF2B5EF4-FFF2-40B4-BE49-F238E27FC236}">
                  <a16:creationId xmlns:a16="http://schemas.microsoft.com/office/drawing/2014/main" id="{EF5E50B5-EBD0-B1CC-3205-3AF958A8190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2" descr="take snapshot Icon - Download take snapshot Icon 2676982 | Noun Project">
              <a:extLst>
                <a:ext uri="{FF2B5EF4-FFF2-40B4-BE49-F238E27FC236}">
                  <a16:creationId xmlns:a16="http://schemas.microsoft.com/office/drawing/2014/main" id="{FD77EF96-A5A3-2D94-9241-38B8F7F444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55AE92B6-B0D4-BCF5-84F1-011E97DC23CB}"/>
              </a:ext>
            </a:extLst>
          </p:cNvPr>
          <p:cNvGrpSpPr/>
          <p:nvPr/>
        </p:nvGrpSpPr>
        <p:grpSpPr>
          <a:xfrm>
            <a:off x="5191969" y="3714134"/>
            <a:ext cx="846836" cy="1008055"/>
            <a:chOff x="206230" y="1282592"/>
            <a:chExt cx="1696014" cy="2119548"/>
          </a:xfrm>
        </p:grpSpPr>
        <p:pic>
          <p:nvPicPr>
            <p:cNvPr id="28" name="Picture 27">
              <a:extLst>
                <a:ext uri="{FF2B5EF4-FFF2-40B4-BE49-F238E27FC236}">
                  <a16:creationId xmlns:a16="http://schemas.microsoft.com/office/drawing/2014/main" id="{824DA8A7-0443-A20A-2536-D79BA55E4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9" name="Rectangle 28">
              <a:extLst>
                <a:ext uri="{FF2B5EF4-FFF2-40B4-BE49-F238E27FC236}">
                  <a16:creationId xmlns:a16="http://schemas.microsoft.com/office/drawing/2014/main" id="{51B2CB5E-043C-6D24-4EEA-95F80E8D6FE8}"/>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31E24C19-C72C-8AE8-9629-4432FBF8D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61D25525-5FA6-29CA-B6C8-509BDA6D134A}"/>
              </a:ext>
            </a:extLst>
          </p:cNvPr>
          <p:cNvSpPr txBox="1"/>
          <p:nvPr/>
        </p:nvSpPr>
        <p:spPr>
          <a:xfrm>
            <a:off x="1831178" y="3274932"/>
            <a:ext cx="1449926"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clone</a:t>
            </a:r>
          </a:p>
        </p:txBody>
      </p:sp>
      <p:grpSp>
        <p:nvGrpSpPr>
          <p:cNvPr id="32" name="Group 31">
            <a:extLst>
              <a:ext uri="{FF2B5EF4-FFF2-40B4-BE49-F238E27FC236}">
                <a16:creationId xmlns:a16="http://schemas.microsoft.com/office/drawing/2014/main" id="{1D58C56C-EB70-A3F1-DD1C-7A673C32FA51}"/>
              </a:ext>
            </a:extLst>
          </p:cNvPr>
          <p:cNvGrpSpPr/>
          <p:nvPr/>
        </p:nvGrpSpPr>
        <p:grpSpPr>
          <a:xfrm>
            <a:off x="696033" y="2366312"/>
            <a:ext cx="846836" cy="1008055"/>
            <a:chOff x="206230" y="1282592"/>
            <a:chExt cx="1696014" cy="2119548"/>
          </a:xfrm>
        </p:grpSpPr>
        <p:pic>
          <p:nvPicPr>
            <p:cNvPr id="33" name="Picture 32">
              <a:extLst>
                <a:ext uri="{FF2B5EF4-FFF2-40B4-BE49-F238E27FC236}">
                  <a16:creationId xmlns:a16="http://schemas.microsoft.com/office/drawing/2014/main" id="{B013C59D-70D8-E6EA-F9B5-7789D6FA93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34" name="Rectangle 33">
              <a:extLst>
                <a:ext uri="{FF2B5EF4-FFF2-40B4-BE49-F238E27FC236}">
                  <a16:creationId xmlns:a16="http://schemas.microsoft.com/office/drawing/2014/main" id="{C78C3F94-5792-7488-0283-0A8298F90991}"/>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6" descr="GitHub Logo, history, meaning, symbol, PNG">
              <a:extLst>
                <a:ext uri="{FF2B5EF4-FFF2-40B4-BE49-F238E27FC236}">
                  <a16:creationId xmlns:a16="http://schemas.microsoft.com/office/drawing/2014/main" id="{87EBE6AE-BA53-F1B2-784C-1980CE8FF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6" name="Straight Arrow Connector 35">
            <a:extLst>
              <a:ext uri="{FF2B5EF4-FFF2-40B4-BE49-F238E27FC236}">
                <a16:creationId xmlns:a16="http://schemas.microsoft.com/office/drawing/2014/main" id="{D8A8B029-AE97-0F99-7B03-EBCFE49F1D3B}"/>
              </a:ext>
            </a:extLst>
          </p:cNvPr>
          <p:cNvCxnSpPr>
            <a:cxnSpLocks/>
          </p:cNvCxnSpPr>
          <p:nvPr/>
        </p:nvCxnSpPr>
        <p:spPr>
          <a:xfrm>
            <a:off x="2096434" y="2846665"/>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onnector: Curved 36">
            <a:extLst>
              <a:ext uri="{FF2B5EF4-FFF2-40B4-BE49-F238E27FC236}">
                <a16:creationId xmlns:a16="http://schemas.microsoft.com/office/drawing/2014/main" id="{D3A247BC-E04E-805F-F6F0-D21EC68A72E6}"/>
              </a:ext>
            </a:extLst>
          </p:cNvPr>
          <p:cNvCxnSpPr>
            <a:cxnSpLocks/>
            <a:stCxn id="41" idx="2"/>
            <a:endCxn id="45" idx="0"/>
          </p:cNvCxnSpPr>
          <p:nvPr/>
        </p:nvCxnSpPr>
        <p:spPr>
          <a:xfrm rot="5400000">
            <a:off x="1632102" y="3534803"/>
            <a:ext cx="92554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5F91DA69-258A-2365-FD3A-999843BD626E}"/>
              </a:ext>
            </a:extLst>
          </p:cNvPr>
          <p:cNvGrpSpPr/>
          <p:nvPr/>
        </p:nvGrpSpPr>
        <p:grpSpPr>
          <a:xfrm>
            <a:off x="1874263" y="2629245"/>
            <a:ext cx="444342" cy="444342"/>
            <a:chOff x="1841124" y="2145543"/>
            <a:chExt cx="444342" cy="444342"/>
          </a:xfrm>
        </p:grpSpPr>
        <p:sp>
          <p:nvSpPr>
            <p:cNvPr id="40" name="Oval 39">
              <a:extLst>
                <a:ext uri="{FF2B5EF4-FFF2-40B4-BE49-F238E27FC236}">
                  <a16:creationId xmlns:a16="http://schemas.microsoft.com/office/drawing/2014/main" id="{548C211C-41AA-9711-F0B7-342BD7DAA23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2" descr="take snapshot Icon - Download take snapshot Icon 2676982 | Noun Project">
              <a:extLst>
                <a:ext uri="{FF2B5EF4-FFF2-40B4-BE49-F238E27FC236}">
                  <a16:creationId xmlns:a16="http://schemas.microsoft.com/office/drawing/2014/main" id="{31CE3A10-F037-41AF-CB54-A95054CD15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2" name="Straight Arrow Connector 41">
            <a:extLst>
              <a:ext uri="{FF2B5EF4-FFF2-40B4-BE49-F238E27FC236}">
                <a16:creationId xmlns:a16="http://schemas.microsoft.com/office/drawing/2014/main" id="{AECDE8A7-3089-7FF4-8160-FFF65EEC339D}"/>
              </a:ext>
            </a:extLst>
          </p:cNvPr>
          <p:cNvCxnSpPr>
            <a:cxnSpLocks/>
          </p:cNvCxnSpPr>
          <p:nvPr/>
        </p:nvCxnSpPr>
        <p:spPr>
          <a:xfrm>
            <a:off x="2096434" y="4241125"/>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9896084A-5F45-9A99-91F1-73ED80043D7C}"/>
              </a:ext>
            </a:extLst>
          </p:cNvPr>
          <p:cNvGrpSpPr/>
          <p:nvPr/>
        </p:nvGrpSpPr>
        <p:grpSpPr>
          <a:xfrm>
            <a:off x="1871147" y="3999135"/>
            <a:ext cx="444342" cy="444342"/>
            <a:chOff x="1841124" y="2145543"/>
            <a:chExt cx="444342" cy="444342"/>
          </a:xfrm>
        </p:grpSpPr>
        <p:sp>
          <p:nvSpPr>
            <p:cNvPr id="44" name="Oval 43">
              <a:extLst>
                <a:ext uri="{FF2B5EF4-FFF2-40B4-BE49-F238E27FC236}">
                  <a16:creationId xmlns:a16="http://schemas.microsoft.com/office/drawing/2014/main" id="{C670C9CA-048A-2225-395E-AF9A0FA22C2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2" descr="take snapshot Icon - Download take snapshot Icon 2676982 | Noun Project">
              <a:extLst>
                <a:ext uri="{FF2B5EF4-FFF2-40B4-BE49-F238E27FC236}">
                  <a16:creationId xmlns:a16="http://schemas.microsoft.com/office/drawing/2014/main" id="{61FA6E6E-C43C-49F9-73A6-87CE1A7DF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Box 49">
            <a:extLst>
              <a:ext uri="{FF2B5EF4-FFF2-40B4-BE49-F238E27FC236}">
                <a16:creationId xmlns:a16="http://schemas.microsoft.com/office/drawing/2014/main" id="{CAAAE87C-B965-B90E-16BF-22CBEFECC43B}"/>
              </a:ext>
            </a:extLst>
          </p:cNvPr>
          <p:cNvSpPr txBox="1"/>
          <p:nvPr/>
        </p:nvSpPr>
        <p:spPr>
          <a:xfrm>
            <a:off x="409428" y="4441363"/>
            <a:ext cx="1413039" cy="360612"/>
          </a:xfrm>
          <a:prstGeom prst="rect">
            <a:avLst/>
          </a:prstGeom>
          <a:noFill/>
        </p:spPr>
        <p:txBody>
          <a:bodyPr wrap="square" rtlCol="0" anchor="ctr">
            <a:spAutoFit/>
          </a:bodyPr>
          <a:lstStyle/>
          <a:p>
            <a:pPr algn="ctr">
              <a:lnSpc>
                <a:spcPct val="120000"/>
              </a:lnSpc>
            </a:pPr>
            <a:r>
              <a:rPr lang="en-US" sz="1200" b="1" dirty="0">
                <a:solidFill>
                  <a:srgbClr val="C00000"/>
                </a:solidFill>
                <a:latin typeface="Arial" charset="0"/>
              </a:rPr>
              <a:t>local</a:t>
            </a:r>
            <a:r>
              <a:rPr lang="en-US" sz="1600" b="1" dirty="0">
                <a:solidFill>
                  <a:srgbClr val="C00000"/>
                </a:solidFill>
                <a:latin typeface="Arial" charset="0"/>
              </a:rPr>
              <a:t> </a:t>
            </a:r>
            <a:r>
              <a:rPr lang="en-US" sz="1200" b="1" dirty="0">
                <a:solidFill>
                  <a:srgbClr val="C00000"/>
                </a:solidFill>
                <a:latin typeface="Arial" charset="0"/>
              </a:rPr>
              <a:t>repository</a:t>
            </a:r>
            <a:endParaRPr lang="en-US" sz="1600" b="1" dirty="0">
              <a:solidFill>
                <a:srgbClr val="C00000"/>
              </a:solidFill>
              <a:latin typeface="Arial" charset="0"/>
            </a:endParaRPr>
          </a:p>
        </p:txBody>
      </p:sp>
      <p:grpSp>
        <p:nvGrpSpPr>
          <p:cNvPr id="51" name="Group 50">
            <a:extLst>
              <a:ext uri="{FF2B5EF4-FFF2-40B4-BE49-F238E27FC236}">
                <a16:creationId xmlns:a16="http://schemas.microsoft.com/office/drawing/2014/main" id="{3CBBFE1E-B5B2-CFDE-68C7-D01F2DE3B2DF}"/>
              </a:ext>
            </a:extLst>
          </p:cNvPr>
          <p:cNvGrpSpPr/>
          <p:nvPr/>
        </p:nvGrpSpPr>
        <p:grpSpPr>
          <a:xfrm>
            <a:off x="708997" y="3805109"/>
            <a:ext cx="836611" cy="784842"/>
            <a:chOff x="3797456" y="733321"/>
            <a:chExt cx="2178743" cy="1997180"/>
          </a:xfrm>
        </p:grpSpPr>
        <p:pic>
          <p:nvPicPr>
            <p:cNvPr id="52" name="Picture 51">
              <a:extLst>
                <a:ext uri="{FF2B5EF4-FFF2-40B4-BE49-F238E27FC236}">
                  <a16:creationId xmlns:a16="http://schemas.microsoft.com/office/drawing/2014/main" id="{B264784F-A4C5-CA70-F763-221D4599920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797456" y="733321"/>
              <a:ext cx="2178743" cy="1997180"/>
            </a:xfrm>
            <a:prstGeom prst="rect">
              <a:avLst/>
            </a:prstGeom>
          </p:spPr>
        </p:pic>
        <p:sp>
          <p:nvSpPr>
            <p:cNvPr id="53" name="Rectangle 52">
              <a:extLst>
                <a:ext uri="{FF2B5EF4-FFF2-40B4-BE49-F238E27FC236}">
                  <a16:creationId xmlns:a16="http://schemas.microsoft.com/office/drawing/2014/main" id="{FF2F6F7E-F67E-0C4F-1343-501F74CA3B26}"/>
                </a:ext>
              </a:extLst>
            </p:cNvPr>
            <p:cNvSpPr/>
            <p:nvPr/>
          </p:nvSpPr>
          <p:spPr>
            <a:xfrm>
              <a:off x="3961349" y="906711"/>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74BE1934-4B7C-22E5-0B10-EF6AD04929C6}"/>
              </a:ext>
            </a:extLst>
          </p:cNvPr>
          <p:cNvSpPr/>
          <p:nvPr/>
        </p:nvSpPr>
        <p:spPr>
          <a:xfrm>
            <a:off x="409428" y="3623619"/>
            <a:ext cx="1423977" cy="1235011"/>
          </a:xfrm>
          <a:prstGeom prst="rect">
            <a:avLst/>
          </a:prstGeom>
          <a:noFill/>
          <a:ln w="3175">
            <a:solidFill>
              <a:srgbClr val="FFFF00"/>
            </a:solidFill>
          </a:ln>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1A32CCC-AFD3-4759-1B6D-B17CE9EA7396}"/>
              </a:ext>
            </a:extLst>
          </p:cNvPr>
          <p:cNvSpPr/>
          <p:nvPr/>
        </p:nvSpPr>
        <p:spPr>
          <a:xfrm>
            <a:off x="4892876" y="3600655"/>
            <a:ext cx="1423977" cy="1235011"/>
          </a:xfrm>
          <a:prstGeom prst="rect">
            <a:avLst/>
          </a:prstGeom>
          <a:noFill/>
          <a:ln w="3175">
            <a:solidFill>
              <a:srgbClr val="FFFF00"/>
            </a:solidFill>
          </a:ln>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222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301719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Clone</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3667163"/>
            <a:ext cx="6512870"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Fork</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99782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2" name="Rectangle 1">
            <a:extLst>
              <a:ext uri="{FF2B5EF4-FFF2-40B4-BE49-F238E27FC236}">
                <a16:creationId xmlns:a16="http://schemas.microsoft.com/office/drawing/2014/main" id="{D2B84245-1D0B-E426-4E42-B34B4E1895B9}"/>
              </a:ext>
            </a:extLst>
          </p:cNvPr>
          <p:cNvSpPr/>
          <p:nvPr/>
        </p:nvSpPr>
        <p:spPr>
          <a:xfrm>
            <a:off x="535205" y="2925436"/>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A1F0920-54AC-74F1-07C2-3F8AA6F1FB5F}"/>
              </a:ext>
            </a:extLst>
          </p:cNvPr>
          <p:cNvSpPr txBox="1"/>
          <p:nvPr/>
        </p:nvSpPr>
        <p:spPr>
          <a:xfrm>
            <a:off x="692042" y="366468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9" name="TextBox 8">
            <a:extLst>
              <a:ext uri="{FF2B5EF4-FFF2-40B4-BE49-F238E27FC236}">
                <a16:creationId xmlns:a16="http://schemas.microsoft.com/office/drawing/2014/main" id="{643F04E2-FAAA-EBC2-A86D-69AE4C4149E1}"/>
              </a:ext>
            </a:extLst>
          </p:cNvPr>
          <p:cNvSpPr txBox="1"/>
          <p:nvPr/>
        </p:nvSpPr>
        <p:spPr>
          <a:xfrm>
            <a:off x="493296" y="1039761"/>
            <a:ext cx="7919184" cy="1524007"/>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Your collaborator gave you access to a repository that contains shared code. You want to be able to make your own changes and push them to the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repo.</a:t>
            </a:r>
          </a:p>
          <a:p>
            <a:pPr>
              <a:lnSpc>
                <a:spcPct val="150000"/>
              </a:lnSpc>
            </a:pPr>
            <a:endParaRPr lang="en-US" sz="1600" dirty="0">
              <a:solidFill>
                <a:srgbClr val="000000"/>
              </a:solidFill>
              <a:cs typeface="Courier New" panose="02070309020205020404" pitchFamily="49" charset="0"/>
            </a:endParaRPr>
          </a:p>
          <a:p>
            <a:pPr>
              <a:lnSpc>
                <a:spcPct val="150000"/>
              </a:lnSpc>
            </a:pPr>
            <a:r>
              <a:rPr lang="en-US" sz="1600" dirty="0">
                <a:solidFill>
                  <a:srgbClr val="000000"/>
                </a:solidFill>
                <a:cs typeface="Courier New" panose="02070309020205020404" pitchFamily="49" charset="0"/>
              </a:rPr>
              <a:t>Should you clone or fork the repository?</a:t>
            </a:r>
          </a:p>
        </p:txBody>
      </p:sp>
    </p:spTree>
    <p:extLst>
      <p:ext uri="{BB962C8B-B14F-4D97-AF65-F5344CB8AC3E}">
        <p14:creationId xmlns:p14="http://schemas.microsoft.com/office/powerpoint/2010/main" val="1638088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301719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Clone</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3667163"/>
            <a:ext cx="6512870"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Fork (then clone)</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99782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2" name="Rectangle 1">
            <a:extLst>
              <a:ext uri="{FF2B5EF4-FFF2-40B4-BE49-F238E27FC236}">
                <a16:creationId xmlns:a16="http://schemas.microsoft.com/office/drawing/2014/main" id="{D2B84245-1D0B-E426-4E42-B34B4E1895B9}"/>
              </a:ext>
            </a:extLst>
          </p:cNvPr>
          <p:cNvSpPr/>
          <p:nvPr/>
        </p:nvSpPr>
        <p:spPr>
          <a:xfrm>
            <a:off x="535205" y="3570043"/>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B81D0E-FBD5-E62D-BD78-49F9A3FB48F3}"/>
              </a:ext>
            </a:extLst>
          </p:cNvPr>
          <p:cNvSpPr txBox="1"/>
          <p:nvPr/>
        </p:nvSpPr>
        <p:spPr>
          <a:xfrm>
            <a:off x="692042" y="366468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1" name="TextBox 10">
            <a:extLst>
              <a:ext uri="{FF2B5EF4-FFF2-40B4-BE49-F238E27FC236}">
                <a16:creationId xmlns:a16="http://schemas.microsoft.com/office/drawing/2014/main" id="{89B3FA76-67DA-799A-D6BC-1DF1E3B1D63C}"/>
              </a:ext>
            </a:extLst>
          </p:cNvPr>
          <p:cNvSpPr txBox="1"/>
          <p:nvPr/>
        </p:nvSpPr>
        <p:spPr>
          <a:xfrm>
            <a:off x="493296" y="1039761"/>
            <a:ext cx="7848846" cy="1524007"/>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 found a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repo and think it would be a great starting point for a project you’re working on.</a:t>
            </a:r>
          </a:p>
          <a:p>
            <a:pPr>
              <a:lnSpc>
                <a:spcPct val="150000"/>
              </a:lnSpc>
            </a:pPr>
            <a:endParaRPr lang="en-US" sz="1600" dirty="0">
              <a:solidFill>
                <a:srgbClr val="000000"/>
              </a:solidFill>
              <a:cs typeface="Courier New" panose="02070309020205020404" pitchFamily="49" charset="0"/>
            </a:endParaRPr>
          </a:p>
          <a:p>
            <a:pPr>
              <a:lnSpc>
                <a:spcPct val="150000"/>
              </a:lnSpc>
            </a:pPr>
            <a:r>
              <a:rPr lang="en-US" sz="1600" dirty="0">
                <a:solidFill>
                  <a:srgbClr val="000000"/>
                </a:solidFill>
                <a:cs typeface="Courier New" panose="02070309020205020404" pitchFamily="49" charset="0"/>
              </a:rPr>
              <a:t>Should you clone or fork the repository?</a:t>
            </a:r>
          </a:p>
        </p:txBody>
      </p:sp>
    </p:spTree>
    <p:extLst>
      <p:ext uri="{BB962C8B-B14F-4D97-AF65-F5344CB8AC3E}">
        <p14:creationId xmlns:p14="http://schemas.microsoft.com/office/powerpoint/2010/main" val="2693854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2001" y="2496003"/>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An error. You can’t clone without access.</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2001" y="3087308"/>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Git would create a local copy of the repo, but you couldn’t push changes.</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1" y="248395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3" name="TextBox 2">
            <a:extLst>
              <a:ext uri="{FF2B5EF4-FFF2-40B4-BE49-F238E27FC236}">
                <a16:creationId xmlns:a16="http://schemas.microsoft.com/office/drawing/2014/main" id="{FDEE9BB9-FF45-15E9-ACC2-83B92CB2BFC3}"/>
              </a:ext>
            </a:extLst>
          </p:cNvPr>
          <p:cNvSpPr txBox="1"/>
          <p:nvPr/>
        </p:nvSpPr>
        <p:spPr>
          <a:xfrm>
            <a:off x="692044" y="3086776"/>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4" name="TextBox 3">
            <a:extLst>
              <a:ext uri="{FF2B5EF4-FFF2-40B4-BE49-F238E27FC236}">
                <a16:creationId xmlns:a16="http://schemas.microsoft.com/office/drawing/2014/main" id="{65D26297-8A8B-35C1-811C-EA991FDE647B}"/>
              </a:ext>
            </a:extLst>
          </p:cNvPr>
          <p:cNvSpPr txBox="1"/>
          <p:nvPr/>
        </p:nvSpPr>
        <p:spPr>
          <a:xfrm>
            <a:off x="1521999" y="3996997"/>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Git would create a local copy of the repo and you could push changes to the </a:t>
            </a:r>
            <a:r>
              <a:rPr lang="en-US" dirty="0" err="1">
                <a:solidFill>
                  <a:srgbClr val="000000"/>
                </a:solidFill>
                <a:latin typeface="Courier New" panose="02070309020205020404" pitchFamily="49" charset="0"/>
                <a:cs typeface="Courier New" panose="02070309020205020404" pitchFamily="49" charset="0"/>
              </a:rPr>
              <a:t>Github</a:t>
            </a:r>
            <a:r>
              <a:rPr lang="en-US" dirty="0">
                <a:solidFill>
                  <a:srgbClr val="000000"/>
                </a:solidFill>
                <a:latin typeface="Courier New" panose="02070309020205020404" pitchFamily="49" charset="0"/>
                <a:cs typeface="Courier New" panose="02070309020205020404" pitchFamily="49" charset="0"/>
              </a:rPr>
              <a:t> repo.</a:t>
            </a:r>
          </a:p>
        </p:txBody>
      </p:sp>
      <p:sp>
        <p:nvSpPr>
          <p:cNvPr id="7" name="TextBox 6">
            <a:extLst>
              <a:ext uri="{FF2B5EF4-FFF2-40B4-BE49-F238E27FC236}">
                <a16:creationId xmlns:a16="http://schemas.microsoft.com/office/drawing/2014/main" id="{26C67923-3D7E-84C8-EDE6-A26D16341AA4}"/>
              </a:ext>
            </a:extLst>
          </p:cNvPr>
          <p:cNvSpPr txBox="1"/>
          <p:nvPr/>
        </p:nvSpPr>
        <p:spPr>
          <a:xfrm>
            <a:off x="692040" y="399780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2" name="Rectangle 1">
            <a:extLst>
              <a:ext uri="{FF2B5EF4-FFF2-40B4-BE49-F238E27FC236}">
                <a16:creationId xmlns:a16="http://schemas.microsoft.com/office/drawing/2014/main" id="{FF8E0E36-DD1E-9B10-4183-BD1F6B061CC0}"/>
              </a:ext>
            </a:extLst>
          </p:cNvPr>
          <p:cNvSpPr/>
          <p:nvPr/>
        </p:nvSpPr>
        <p:spPr>
          <a:xfrm>
            <a:off x="572769" y="3007261"/>
            <a:ext cx="7875205" cy="894547"/>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522044E-FD04-DC9C-2CEC-20C243EE87FF}"/>
              </a:ext>
            </a:extLst>
          </p:cNvPr>
          <p:cNvSpPr txBox="1"/>
          <p:nvPr/>
        </p:nvSpPr>
        <p:spPr>
          <a:xfrm>
            <a:off x="493296" y="1039761"/>
            <a:ext cx="7736304" cy="1293175"/>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 find a repo on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that has some room for improvement, but to which you don’t have access.</a:t>
            </a:r>
          </a:p>
          <a:p>
            <a:pPr>
              <a:lnSpc>
                <a:spcPct val="150000"/>
              </a:lnSpc>
            </a:pPr>
            <a:endParaRPr lang="en-US" sz="500" dirty="0">
              <a:solidFill>
                <a:srgbClr val="000000"/>
              </a:solidFill>
              <a:cs typeface="Courier New" panose="02070309020205020404" pitchFamily="49" charset="0"/>
            </a:endParaRPr>
          </a:p>
          <a:p>
            <a:pPr>
              <a:lnSpc>
                <a:spcPct val="150000"/>
              </a:lnSpc>
            </a:pPr>
            <a:r>
              <a:rPr lang="en-US" sz="1600" b="1" dirty="0">
                <a:solidFill>
                  <a:srgbClr val="000000"/>
                </a:solidFill>
                <a:cs typeface="Courier New" panose="02070309020205020404" pitchFamily="49" charset="0"/>
              </a:rPr>
              <a:t>What would happen if you tried to clone the repository?</a:t>
            </a:r>
          </a:p>
        </p:txBody>
      </p:sp>
    </p:spTree>
    <p:extLst>
      <p:ext uri="{BB962C8B-B14F-4D97-AF65-F5344CB8AC3E}">
        <p14:creationId xmlns:p14="http://schemas.microsoft.com/office/powerpoint/2010/main" val="1220284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493295" y="2084339"/>
            <a:ext cx="8124722" cy="2789965"/>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1</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1" y="854154"/>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Fork </a:t>
            </a:r>
            <a:r>
              <a:rPr lang="en-US" sz="1600" dirty="0" err="1">
                <a:solidFill>
                  <a:srgbClr val="1B202F"/>
                </a:solidFill>
                <a:latin typeface="Courier New" panose="02070309020205020404" pitchFamily="49" charset="0"/>
                <a:cs typeface="Courier New" panose="02070309020205020404" pitchFamily="49" charset="0"/>
              </a:rPr>
              <a:t>leverest</a:t>
            </a:r>
            <a:r>
              <a:rPr lang="en-US" sz="1600" dirty="0">
                <a:solidFill>
                  <a:srgbClr val="1B202F"/>
                </a:solidFill>
                <a:latin typeface="Courier New" panose="02070309020205020404" pitchFamily="49" charset="0"/>
                <a:cs typeface="Courier New" panose="02070309020205020404" pitchFamily="49" charset="0"/>
              </a:rPr>
              <a:t>/</a:t>
            </a:r>
            <a:r>
              <a:rPr lang="en-US" sz="1600" dirty="0" err="1">
                <a:solidFill>
                  <a:srgbClr val="1B202F"/>
                </a:solidFill>
                <a:latin typeface="Courier New" panose="02070309020205020404" pitchFamily="49" charset="0"/>
                <a:cs typeface="Courier New" panose="02070309020205020404" pitchFamily="49" charset="0"/>
              </a:rPr>
              <a:t>putitalltogether</a:t>
            </a:r>
            <a:r>
              <a:rPr lang="en-US" sz="1600" dirty="0">
                <a:solidFill>
                  <a:srgbClr val="1B202F"/>
                </a:solidFill>
              </a:rPr>
              <a:t> and clone it to your local machine. Add a text file with a unique name that contains your name (and a fun fact?) to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commit. Push changes to your forked repo, then send a pull request to me. </a:t>
            </a:r>
          </a:p>
        </p:txBody>
      </p:sp>
      <p:sp>
        <p:nvSpPr>
          <p:cNvPr id="8" name="TextBox 7">
            <a:extLst>
              <a:ext uri="{FF2B5EF4-FFF2-40B4-BE49-F238E27FC236}">
                <a16:creationId xmlns:a16="http://schemas.microsoft.com/office/drawing/2014/main" id="{F1C956B8-58EB-405B-B563-0CE763877B1A}"/>
              </a:ext>
            </a:extLst>
          </p:cNvPr>
          <p:cNvSpPr txBox="1"/>
          <p:nvPr/>
        </p:nvSpPr>
        <p:spPr>
          <a:xfrm>
            <a:off x="409428" y="2814751"/>
            <a:ext cx="8208589" cy="2062103"/>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clone https://github.com/&lt;yourusername&gt;/putitalltogether.git</a:t>
            </a:r>
          </a:p>
          <a:p>
            <a:pPr algn="ctr"/>
            <a:r>
              <a:rPr lang="en-US" sz="1600" dirty="0">
                <a:solidFill>
                  <a:srgbClr val="1B202F"/>
                </a:solidFill>
                <a:latin typeface="Courier New" panose="02070309020205020404" pitchFamily="49" charset="0"/>
                <a:cs typeface="Courier New" panose="02070309020205020404" pitchFamily="49" charset="0"/>
              </a:rPr>
              <a:t>cd </a:t>
            </a:r>
            <a:r>
              <a:rPr lang="en-US" sz="1600" dirty="0" err="1">
                <a:solidFill>
                  <a:srgbClr val="1B202F"/>
                </a:solidFill>
                <a:latin typeface="Courier New" panose="02070309020205020404" pitchFamily="49" charset="0"/>
                <a:cs typeface="Courier New" panose="02070309020205020404" pitchFamily="49" charset="0"/>
              </a:rPr>
              <a:t>putitalltogether</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touch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nano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git add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git commit –m “Add Alex’s text file”</a:t>
            </a: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3" name="TextBox 2">
            <a:extLst>
              <a:ext uri="{FF2B5EF4-FFF2-40B4-BE49-F238E27FC236}">
                <a16:creationId xmlns:a16="http://schemas.microsoft.com/office/drawing/2014/main" id="{09BF055C-B4F0-FE7F-7339-8C8FD7A488DA}"/>
              </a:ext>
            </a:extLst>
          </p:cNvPr>
          <p:cNvSpPr txBox="1"/>
          <p:nvPr/>
        </p:nvSpPr>
        <p:spPr>
          <a:xfrm>
            <a:off x="662871" y="2126380"/>
            <a:ext cx="6726089" cy="323165"/>
          </a:xfrm>
          <a:prstGeom prst="rect">
            <a:avLst/>
          </a:prstGeom>
          <a:noFill/>
          <a:ln>
            <a:noFill/>
          </a:ln>
        </p:spPr>
        <p:txBody>
          <a:bodyPr wrap="square" rtlCol="0">
            <a:spAutoFit/>
          </a:bodyPr>
          <a:lstStyle/>
          <a:p>
            <a:pPr marL="342900" indent="-342900">
              <a:spcAft>
                <a:spcPts val="4800"/>
              </a:spcAft>
              <a:buAutoNum type="arabicPeriod"/>
            </a:pPr>
            <a:r>
              <a:rPr lang="en-US" sz="1500" dirty="0">
                <a:solidFill>
                  <a:srgbClr val="1B202F"/>
                </a:solidFill>
              </a:rPr>
              <a:t>Fork repo on </a:t>
            </a:r>
            <a:r>
              <a:rPr lang="en-US" sz="1500" dirty="0" err="1">
                <a:solidFill>
                  <a:srgbClr val="1B202F"/>
                </a:solidFill>
              </a:rPr>
              <a:t>Github</a:t>
            </a:r>
            <a:endParaRPr lang="en-US" sz="1500" dirty="0">
              <a:solidFill>
                <a:srgbClr val="1B202F"/>
              </a:solidFill>
            </a:endParaRPr>
          </a:p>
        </p:txBody>
      </p:sp>
      <p:sp>
        <p:nvSpPr>
          <p:cNvPr id="4" name="TextBox 3">
            <a:extLst>
              <a:ext uri="{FF2B5EF4-FFF2-40B4-BE49-F238E27FC236}">
                <a16:creationId xmlns:a16="http://schemas.microsoft.com/office/drawing/2014/main" id="{0FAF92A1-2E36-6137-D924-FCC25BBE7A25}"/>
              </a:ext>
            </a:extLst>
          </p:cNvPr>
          <p:cNvSpPr txBox="1"/>
          <p:nvPr/>
        </p:nvSpPr>
        <p:spPr>
          <a:xfrm>
            <a:off x="662870" y="2491586"/>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On your local machine:</a:t>
            </a:r>
          </a:p>
        </p:txBody>
      </p:sp>
    </p:spTree>
    <p:extLst>
      <p:ext uri="{BB962C8B-B14F-4D97-AF65-F5344CB8AC3E}">
        <p14:creationId xmlns:p14="http://schemas.microsoft.com/office/powerpoint/2010/main" val="675018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3" grpId="0"/>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768743" y="2145503"/>
            <a:ext cx="7582238"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1</a:t>
            </a:r>
          </a:p>
        </p:txBody>
      </p:sp>
      <p:sp>
        <p:nvSpPr>
          <p:cNvPr id="3" name="TextBox 2">
            <a:extLst>
              <a:ext uri="{FF2B5EF4-FFF2-40B4-BE49-F238E27FC236}">
                <a16:creationId xmlns:a16="http://schemas.microsoft.com/office/drawing/2014/main" id="{09BF055C-B4F0-FE7F-7339-8C8FD7A488DA}"/>
              </a:ext>
            </a:extLst>
          </p:cNvPr>
          <p:cNvSpPr txBox="1"/>
          <p:nvPr/>
        </p:nvSpPr>
        <p:spPr>
          <a:xfrm>
            <a:off x="990471" y="2269491"/>
            <a:ext cx="6726089" cy="323165"/>
          </a:xfrm>
          <a:prstGeom prst="rect">
            <a:avLst/>
          </a:prstGeom>
          <a:noFill/>
          <a:ln>
            <a:noFill/>
          </a:ln>
        </p:spPr>
        <p:txBody>
          <a:bodyPr wrap="square" rtlCol="0">
            <a:spAutoFit/>
          </a:bodyPr>
          <a:lstStyle/>
          <a:p>
            <a:pPr marL="342900" indent="-342900">
              <a:spcAft>
                <a:spcPts val="4800"/>
              </a:spcAft>
              <a:buAutoNum type="arabicPeriod"/>
            </a:pPr>
            <a:r>
              <a:rPr lang="en-US" sz="1500" dirty="0">
                <a:solidFill>
                  <a:srgbClr val="1B202F"/>
                </a:solidFill>
              </a:rPr>
              <a:t>Submit a pull request to me  </a:t>
            </a:r>
          </a:p>
        </p:txBody>
      </p:sp>
      <p:pic>
        <p:nvPicPr>
          <p:cNvPr id="7" name="Picture 6">
            <a:extLst>
              <a:ext uri="{FF2B5EF4-FFF2-40B4-BE49-F238E27FC236}">
                <a16:creationId xmlns:a16="http://schemas.microsoft.com/office/drawing/2014/main" id="{3DF8594D-9727-A840-7AA7-A4E91BBCE7C7}"/>
              </a:ext>
            </a:extLst>
          </p:cNvPr>
          <p:cNvPicPr>
            <a:picLocks noChangeAspect="1"/>
          </p:cNvPicPr>
          <p:nvPr/>
        </p:nvPicPr>
        <p:blipFill>
          <a:blip r:embed="rId3"/>
          <a:stretch>
            <a:fillRect/>
          </a:stretch>
        </p:blipFill>
        <p:spPr>
          <a:xfrm>
            <a:off x="1177580" y="2683754"/>
            <a:ext cx="6788839" cy="469642"/>
          </a:xfrm>
          <a:prstGeom prst="rect">
            <a:avLst/>
          </a:prstGeom>
        </p:spPr>
      </p:pic>
      <p:sp>
        <p:nvSpPr>
          <p:cNvPr id="9" name="Rectangle 8">
            <a:extLst>
              <a:ext uri="{FF2B5EF4-FFF2-40B4-BE49-F238E27FC236}">
                <a16:creationId xmlns:a16="http://schemas.microsoft.com/office/drawing/2014/main" id="{91698334-FAA5-A8D5-47B4-4392EE53DEDB}"/>
              </a:ext>
            </a:extLst>
          </p:cNvPr>
          <p:cNvSpPr/>
          <p:nvPr/>
        </p:nvSpPr>
        <p:spPr>
          <a:xfrm>
            <a:off x="2006824" y="2667309"/>
            <a:ext cx="1262358" cy="502532"/>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5884B91-DB48-6E30-7176-92061B4CF71A}"/>
              </a:ext>
            </a:extLst>
          </p:cNvPr>
          <p:cNvPicPr>
            <a:picLocks noChangeAspect="1"/>
          </p:cNvPicPr>
          <p:nvPr/>
        </p:nvPicPr>
        <p:blipFill>
          <a:blip r:embed="rId4"/>
          <a:stretch>
            <a:fillRect/>
          </a:stretch>
        </p:blipFill>
        <p:spPr>
          <a:xfrm>
            <a:off x="3594958" y="3263140"/>
            <a:ext cx="1954084" cy="538483"/>
          </a:xfrm>
          <a:prstGeom prst="rect">
            <a:avLst/>
          </a:prstGeom>
        </p:spPr>
      </p:pic>
      <p:pic>
        <p:nvPicPr>
          <p:cNvPr id="13" name="Picture 12">
            <a:extLst>
              <a:ext uri="{FF2B5EF4-FFF2-40B4-BE49-F238E27FC236}">
                <a16:creationId xmlns:a16="http://schemas.microsoft.com/office/drawing/2014/main" id="{02E72FA5-E978-171B-BC82-1CBB8B6AA600}"/>
              </a:ext>
            </a:extLst>
          </p:cNvPr>
          <p:cNvPicPr>
            <a:picLocks noChangeAspect="1"/>
          </p:cNvPicPr>
          <p:nvPr/>
        </p:nvPicPr>
        <p:blipFill>
          <a:blip r:embed="rId5"/>
          <a:stretch>
            <a:fillRect/>
          </a:stretch>
        </p:blipFill>
        <p:spPr>
          <a:xfrm>
            <a:off x="3594958" y="3911367"/>
            <a:ext cx="1954084" cy="516173"/>
          </a:xfrm>
          <a:prstGeom prst="rect">
            <a:avLst/>
          </a:prstGeom>
        </p:spPr>
      </p:pic>
      <p:sp>
        <p:nvSpPr>
          <p:cNvPr id="4" name="TextBox 3">
            <a:extLst>
              <a:ext uri="{FF2B5EF4-FFF2-40B4-BE49-F238E27FC236}">
                <a16:creationId xmlns:a16="http://schemas.microsoft.com/office/drawing/2014/main" id="{8E8D7D98-756F-9490-4FAC-CBC248F5A2A9}"/>
              </a:ext>
            </a:extLst>
          </p:cNvPr>
          <p:cNvSpPr txBox="1"/>
          <p:nvPr/>
        </p:nvSpPr>
        <p:spPr>
          <a:xfrm>
            <a:off x="451361" y="854154"/>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Fork </a:t>
            </a:r>
            <a:r>
              <a:rPr lang="en-US" sz="1600" dirty="0">
                <a:solidFill>
                  <a:srgbClr val="1B202F"/>
                </a:solidFill>
                <a:latin typeface="Courier New" panose="02070309020205020404" pitchFamily="49" charset="0"/>
                <a:cs typeface="Courier New" panose="02070309020205020404" pitchFamily="49" charset="0"/>
              </a:rPr>
              <a:t>alexschmid3/</a:t>
            </a:r>
            <a:r>
              <a:rPr lang="en-US" sz="1600" dirty="0" err="1">
                <a:solidFill>
                  <a:srgbClr val="1B202F"/>
                </a:solidFill>
                <a:latin typeface="Courier New" panose="02070309020205020404" pitchFamily="49" charset="0"/>
                <a:cs typeface="Courier New" panose="02070309020205020404" pitchFamily="49" charset="0"/>
              </a:rPr>
              <a:t>putitalltogether</a:t>
            </a:r>
            <a:r>
              <a:rPr lang="en-US" sz="1600" dirty="0">
                <a:solidFill>
                  <a:srgbClr val="1B202F"/>
                </a:solidFill>
              </a:rPr>
              <a:t> and clone it to your local machine. Add a text file with a unique name that contains your name (and a fun fact?) to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commit. Push changes to your forked repo, then send a pull request to me. </a:t>
            </a:r>
          </a:p>
        </p:txBody>
      </p:sp>
    </p:spTree>
    <p:extLst>
      <p:ext uri="{BB962C8B-B14F-4D97-AF65-F5344CB8AC3E}">
        <p14:creationId xmlns:p14="http://schemas.microsoft.com/office/powerpoint/2010/main" val="609656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685615" y="3029528"/>
            <a:ext cx="7857686" cy="1579418"/>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2</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1907382"/>
          </a:xfrm>
          <a:prstGeom prst="rect">
            <a:avLst/>
          </a:prstGeom>
          <a:noFill/>
          <a:ln>
            <a:noFill/>
          </a:ln>
        </p:spPr>
        <p:txBody>
          <a:bodyPr wrap="square" rtlCol="0">
            <a:spAutoFit/>
          </a:bodyPr>
          <a:lstStyle/>
          <a:p>
            <a:pPr>
              <a:lnSpc>
                <a:spcPct val="150000"/>
              </a:lnSpc>
            </a:pPr>
            <a:r>
              <a:rPr lang="en-US" sz="1600" dirty="0">
                <a:solidFill>
                  <a:srgbClr val="1B202F"/>
                </a:solidFill>
              </a:rPr>
              <a:t>Get a list of the contents of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send the output to </a:t>
            </a:r>
            <a:r>
              <a:rPr lang="en-US" sz="1600" dirty="0">
                <a:solidFill>
                  <a:srgbClr val="1B202F"/>
                </a:solidFill>
                <a:latin typeface="Courier New" panose="02070309020205020404" pitchFamily="49" charset="0"/>
                <a:cs typeface="Courier New" panose="02070309020205020404" pitchFamily="49" charset="0"/>
              </a:rPr>
              <a:t>outputs/studentlist.txt</a:t>
            </a:r>
            <a:r>
              <a:rPr lang="en-US" sz="1600" dirty="0">
                <a:solidFill>
                  <a:srgbClr val="1B202F"/>
                </a:solidFill>
              </a:rPr>
              <a:t>. What do you notice when you run git status? What happens when you try to add and commit changes? </a:t>
            </a:r>
          </a:p>
          <a:p>
            <a:pPr>
              <a:lnSpc>
                <a:spcPct val="150000"/>
              </a:lnSpc>
            </a:pPr>
            <a:r>
              <a:rPr lang="en-US" sz="1600" b="1" dirty="0">
                <a:solidFill>
                  <a:srgbClr val="1B202F"/>
                </a:solidFill>
              </a:rPr>
              <a:t>Hint:</a:t>
            </a:r>
          </a:p>
          <a:p>
            <a:pPr marL="285750" indent="-285750">
              <a:lnSpc>
                <a:spcPct val="150000"/>
              </a:lnSpc>
              <a:buFont typeface="Arial" panose="020B0604020202020204" pitchFamily="34" charset="0"/>
              <a:buChar char="•"/>
            </a:pPr>
            <a:r>
              <a:rPr lang="en-US" sz="1600" dirty="0">
                <a:solidFill>
                  <a:srgbClr val="1B202F"/>
                </a:solidFill>
              </a:rPr>
              <a:t>Print out the contents of </a:t>
            </a:r>
            <a:r>
              <a:rPr lang="en-US" sz="1600" dirty="0">
                <a:solidFill>
                  <a:srgbClr val="1B202F"/>
                </a:solidFill>
                <a:latin typeface="Courier New" panose="02070309020205020404" pitchFamily="49" charset="0"/>
                <a:cs typeface="Courier New" panose="02070309020205020404" pitchFamily="49" charset="0"/>
              </a:rPr>
              <a:t>.</a:t>
            </a:r>
            <a:r>
              <a:rPr lang="en-US" sz="1600" dirty="0" err="1">
                <a:solidFill>
                  <a:srgbClr val="1B202F"/>
                </a:solidFill>
                <a:latin typeface="Courier New" panose="02070309020205020404" pitchFamily="49" charset="0"/>
                <a:cs typeface="Courier New" panose="02070309020205020404" pitchFamily="49" charset="0"/>
              </a:rPr>
              <a:t>gitignore</a:t>
            </a:r>
            <a:r>
              <a:rPr lang="en-US" sz="1600" dirty="0">
                <a:solidFill>
                  <a:srgbClr val="1B202F"/>
                </a:solidFill>
              </a:rPr>
              <a:t> file. What do you think this file’s purpose is?</a:t>
            </a:r>
          </a:p>
        </p:txBody>
      </p:sp>
      <p:sp>
        <p:nvSpPr>
          <p:cNvPr id="8" name="TextBox 7">
            <a:extLst>
              <a:ext uri="{FF2B5EF4-FFF2-40B4-BE49-F238E27FC236}">
                <a16:creationId xmlns:a16="http://schemas.microsoft.com/office/drawing/2014/main" id="{F1C956B8-58EB-405B-B563-0CE763877B1A}"/>
              </a:ext>
            </a:extLst>
          </p:cNvPr>
          <p:cNvSpPr txBox="1"/>
          <p:nvPr/>
        </p:nvSpPr>
        <p:spPr>
          <a:xfrm>
            <a:off x="410167" y="3510130"/>
            <a:ext cx="8208589" cy="584775"/>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ls students &gt; outputs/studentlist.txt</a:t>
            </a:r>
          </a:p>
          <a:p>
            <a:pPr algn="ctr"/>
            <a:r>
              <a:rPr lang="en-US" sz="1600" dirty="0">
                <a:solidFill>
                  <a:srgbClr val="1B202F"/>
                </a:solidFill>
                <a:latin typeface="Courier New" panose="02070309020205020404" pitchFamily="49" charset="0"/>
                <a:cs typeface="Courier New" panose="02070309020205020404" pitchFamily="49" charset="0"/>
              </a:rPr>
              <a:t>git add outputs/studentlist.txt</a:t>
            </a:r>
          </a:p>
        </p:txBody>
      </p:sp>
      <p:sp>
        <p:nvSpPr>
          <p:cNvPr id="4" name="TextBox 3">
            <a:extLst>
              <a:ext uri="{FF2B5EF4-FFF2-40B4-BE49-F238E27FC236}">
                <a16:creationId xmlns:a16="http://schemas.microsoft.com/office/drawing/2014/main" id="{0FAF92A1-2E36-6137-D924-FCC25BBE7A25}"/>
              </a:ext>
            </a:extLst>
          </p:cNvPr>
          <p:cNvSpPr txBox="1"/>
          <p:nvPr/>
        </p:nvSpPr>
        <p:spPr>
          <a:xfrm>
            <a:off x="802146" y="3170317"/>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Get list of contents and send to outputs</a:t>
            </a:r>
          </a:p>
        </p:txBody>
      </p:sp>
      <p:sp>
        <p:nvSpPr>
          <p:cNvPr id="3" name="TextBox 2">
            <a:extLst>
              <a:ext uri="{FF2B5EF4-FFF2-40B4-BE49-F238E27FC236}">
                <a16:creationId xmlns:a16="http://schemas.microsoft.com/office/drawing/2014/main" id="{2568ADE6-EE22-5490-EA4D-EAFF7B174D6F}"/>
              </a:ext>
            </a:extLst>
          </p:cNvPr>
          <p:cNvSpPr txBox="1"/>
          <p:nvPr/>
        </p:nvSpPr>
        <p:spPr>
          <a:xfrm>
            <a:off x="802146" y="4138248"/>
            <a:ext cx="7741155" cy="323165"/>
          </a:xfrm>
          <a:prstGeom prst="rect">
            <a:avLst/>
          </a:prstGeom>
          <a:noFill/>
          <a:ln>
            <a:noFill/>
          </a:ln>
        </p:spPr>
        <p:txBody>
          <a:bodyPr wrap="square" rtlCol="0">
            <a:spAutoFit/>
          </a:bodyPr>
          <a:lstStyle/>
          <a:p>
            <a:pPr>
              <a:spcAft>
                <a:spcPts val="4800"/>
              </a:spcAft>
            </a:pPr>
            <a:r>
              <a:rPr lang="en-US" sz="1500" dirty="0">
                <a:solidFill>
                  <a:srgbClr val="1B202F"/>
                </a:solidFill>
              </a:rPr>
              <a:t>2.    More info on </a:t>
            </a:r>
            <a:r>
              <a:rPr lang="en-US" sz="1500" dirty="0" err="1">
                <a:solidFill>
                  <a:srgbClr val="1B202F"/>
                </a:solidFill>
              </a:rPr>
              <a:t>gitignore</a:t>
            </a:r>
            <a:r>
              <a:rPr lang="en-US" sz="1500" dirty="0">
                <a:solidFill>
                  <a:srgbClr val="1B202F"/>
                </a:solidFill>
              </a:rPr>
              <a:t>: </a:t>
            </a:r>
            <a:r>
              <a:rPr lang="en-US" sz="1500" dirty="0">
                <a:solidFill>
                  <a:srgbClr val="1B202F"/>
                </a:solidFill>
                <a:hlinkClick r:id="rId3"/>
              </a:rPr>
              <a:t>https://swcarpentry.github.io/git-novice/06-ignore/index.html</a:t>
            </a:r>
            <a:r>
              <a:rPr lang="en-US" sz="1500" dirty="0">
                <a:solidFill>
                  <a:srgbClr val="1B202F"/>
                </a:solidFill>
              </a:rPr>
              <a:t> </a:t>
            </a:r>
          </a:p>
        </p:txBody>
      </p:sp>
    </p:spTree>
    <p:extLst>
      <p:ext uri="{BB962C8B-B14F-4D97-AF65-F5344CB8AC3E}">
        <p14:creationId xmlns:p14="http://schemas.microsoft.com/office/powerpoint/2010/main" val="320639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Another Think-Pair-Share</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5091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b="1" dirty="0">
                <a:solidFill>
                  <a:srgbClr val="366EC7"/>
                </a:solidFill>
              </a:rPr>
              <a:t>Think</a:t>
            </a:r>
            <a:r>
              <a:rPr lang="en-US" sz="1600" dirty="0">
                <a:solidFill>
                  <a:srgbClr val="1B202F"/>
                </a:solidFill>
              </a:rPr>
              <a:t> about barriers that prevent you (or may prevent others) from using a reproducible and auditable workflow. What makes reproducibility a hard standard to meet? </a:t>
            </a:r>
            <a:r>
              <a:rPr lang="en-US" sz="1600" b="1" dirty="0">
                <a:solidFill>
                  <a:srgbClr val="1B202F"/>
                </a:solidFill>
              </a:rPr>
              <a:t>(2 minutes)</a:t>
            </a: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b="1" dirty="0">
                <a:solidFill>
                  <a:srgbClr val="366EC7"/>
                </a:solidFill>
              </a:rPr>
              <a:t>Pair</a:t>
            </a:r>
            <a:r>
              <a:rPr lang="en-US" sz="1600" dirty="0">
                <a:solidFill>
                  <a:srgbClr val="1B202F"/>
                </a:solidFill>
              </a:rPr>
              <a:t> with the person beside you and share 1-2 things that might make reproducibility hard for you or others </a:t>
            </a:r>
            <a:r>
              <a:rPr lang="en-US" sz="1600" b="1" dirty="0">
                <a:solidFill>
                  <a:srgbClr val="1B202F"/>
                </a:solidFill>
              </a:rPr>
              <a:t>(2 minutes)</a:t>
            </a:r>
          </a:p>
          <a:p>
            <a:pPr marL="285750" indent="-285750">
              <a:lnSpc>
                <a:spcPct val="150000"/>
              </a:lnSpc>
              <a:buFont typeface="Arial" panose="020B0604020202020204" pitchFamily="34" charset="0"/>
              <a:buChar char="•"/>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We’ll come back together as a class and </a:t>
            </a:r>
            <a:r>
              <a:rPr lang="en-US" b="1" dirty="0">
                <a:solidFill>
                  <a:srgbClr val="366EC7"/>
                </a:solidFill>
              </a:rPr>
              <a:t>share</a:t>
            </a:r>
            <a:r>
              <a:rPr lang="en-US" sz="1600" dirty="0">
                <a:solidFill>
                  <a:srgbClr val="1B202F"/>
                </a:solidFill>
              </a:rPr>
              <a:t> some ideas</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155677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333B46"/>
          </a:solidFill>
        </p:spPr>
        <p:txBody>
          <a:bodyPr wrap="square" lIns="0" tIns="0" rIns="0" bIns="0" rtlCol="0"/>
          <a:lstStyle/>
          <a:p>
            <a:endParaRPr/>
          </a:p>
        </p:txBody>
      </p:sp>
      <p:grpSp>
        <p:nvGrpSpPr>
          <p:cNvPr id="3" name="object 3"/>
          <p:cNvGrpSpPr/>
          <p:nvPr/>
        </p:nvGrpSpPr>
        <p:grpSpPr>
          <a:xfrm>
            <a:off x="-6350" y="-6350"/>
            <a:ext cx="9156700" cy="5156200"/>
            <a:chOff x="-6350" y="-6350"/>
            <a:chExt cx="9156700" cy="5156200"/>
          </a:xfrm>
        </p:grpSpPr>
        <p:sp>
          <p:nvSpPr>
            <p:cNvPr id="4" name="object 4"/>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ln w="12700">
              <a:solidFill>
                <a:srgbClr val="AC002E"/>
              </a:solidFill>
            </a:ln>
          </p:spPr>
          <p:txBody>
            <a:bodyPr wrap="square" lIns="0" tIns="0" rIns="0" bIns="0" rtlCol="0"/>
            <a:lstStyle/>
            <a:p>
              <a:endParaRPr/>
            </a:p>
          </p:txBody>
        </p:sp>
        <p:pic>
          <p:nvPicPr>
            <p:cNvPr id="5" name="object 5"/>
            <p:cNvPicPr/>
            <p:nvPr/>
          </p:nvPicPr>
          <p:blipFill>
            <a:blip r:embed="rId2" cstate="print"/>
            <a:stretch>
              <a:fillRect/>
            </a:stretch>
          </p:blipFill>
          <p:spPr>
            <a:xfrm>
              <a:off x="7226807" y="1781555"/>
              <a:ext cx="254507" cy="1524000"/>
            </a:xfrm>
            <a:prstGeom prst="rect">
              <a:avLst/>
            </a:prstGeom>
          </p:spPr>
        </p:pic>
        <p:pic>
          <p:nvPicPr>
            <p:cNvPr id="6" name="object 6"/>
            <p:cNvPicPr/>
            <p:nvPr/>
          </p:nvPicPr>
          <p:blipFill>
            <a:blip r:embed="rId3" cstate="print"/>
            <a:stretch>
              <a:fillRect/>
            </a:stretch>
          </p:blipFill>
          <p:spPr>
            <a:xfrm>
              <a:off x="1684020" y="1781555"/>
              <a:ext cx="254507" cy="1524000"/>
            </a:xfrm>
            <a:prstGeom prst="rect">
              <a:avLst/>
            </a:prstGeom>
          </p:spPr>
        </p:pic>
      </p:grpSp>
      <p:sp>
        <p:nvSpPr>
          <p:cNvPr id="7" name="object 7"/>
          <p:cNvSpPr txBox="1">
            <a:spLocks noGrp="1"/>
          </p:cNvSpPr>
          <p:nvPr>
            <p:ph type="ctrTitle"/>
          </p:nvPr>
        </p:nvSpPr>
        <p:spPr>
          <a:xfrm>
            <a:off x="2942887" y="2056130"/>
            <a:ext cx="3326043" cy="1031239"/>
          </a:xfrm>
          <a:prstGeom prst="rect">
            <a:avLst/>
          </a:prstGeom>
        </p:spPr>
        <p:txBody>
          <a:bodyPr vert="horz" wrap="square" lIns="0" tIns="12700" rIns="0" bIns="0" rtlCol="0">
            <a:spAutoFit/>
          </a:bodyPr>
          <a:lstStyle/>
          <a:p>
            <a:pPr marL="12700">
              <a:lnSpc>
                <a:spcPct val="100000"/>
              </a:lnSpc>
              <a:spcBef>
                <a:spcPts val="100"/>
              </a:spcBef>
            </a:pPr>
            <a:r>
              <a:rPr sz="6600" b="0" spc="-75" dirty="0">
                <a:solidFill>
                  <a:srgbClr val="FFFFFF"/>
                </a:solidFill>
                <a:latin typeface="Arial Black"/>
                <a:cs typeface="Arial Black"/>
              </a:rPr>
              <a:t>LaTeX</a:t>
            </a:r>
            <a:endParaRPr sz="6600" dirty="0">
              <a:latin typeface="Arial Black"/>
              <a:cs typeface="Arial Black"/>
            </a:endParaRPr>
          </a:p>
        </p:txBody>
      </p:sp>
      <p:sp>
        <p:nvSpPr>
          <p:cNvPr id="8" name="object 8"/>
          <p:cNvSpPr txBox="1"/>
          <p:nvPr/>
        </p:nvSpPr>
        <p:spPr>
          <a:xfrm>
            <a:off x="2006854" y="3811930"/>
            <a:ext cx="519811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Adapted</a:t>
            </a:r>
            <a:r>
              <a:rPr sz="1800" b="1" spc="-55" dirty="0">
                <a:solidFill>
                  <a:srgbClr val="FFFFFF"/>
                </a:solidFill>
                <a:latin typeface="Calibri"/>
                <a:cs typeface="Calibri"/>
              </a:rPr>
              <a:t> </a:t>
            </a:r>
            <a:r>
              <a:rPr sz="1800" b="1" dirty="0">
                <a:solidFill>
                  <a:srgbClr val="FFFFFF"/>
                </a:solidFill>
                <a:latin typeface="Calibri"/>
                <a:cs typeface="Calibri"/>
              </a:rPr>
              <a:t>from</a:t>
            </a:r>
            <a:r>
              <a:rPr sz="1800" b="1" spc="-5" dirty="0">
                <a:solidFill>
                  <a:srgbClr val="FFFFFF"/>
                </a:solidFill>
                <a:latin typeface="Calibri"/>
                <a:cs typeface="Calibri"/>
              </a:rPr>
              <a:t> </a:t>
            </a:r>
            <a:r>
              <a:rPr sz="1800" b="1" dirty="0">
                <a:solidFill>
                  <a:srgbClr val="FFFFFF"/>
                </a:solidFill>
                <a:latin typeface="Calibri"/>
                <a:cs typeface="Calibri"/>
              </a:rPr>
              <a:t>slides</a:t>
            </a:r>
            <a:r>
              <a:rPr sz="1800" b="1" spc="-50" dirty="0">
                <a:solidFill>
                  <a:srgbClr val="FFFFFF"/>
                </a:solidFill>
                <a:latin typeface="Calibri"/>
                <a:cs typeface="Calibri"/>
              </a:rPr>
              <a:t> </a:t>
            </a:r>
            <a:r>
              <a:rPr sz="1800" b="1" dirty="0">
                <a:solidFill>
                  <a:srgbClr val="FFFFFF"/>
                </a:solidFill>
                <a:latin typeface="Calibri"/>
                <a:cs typeface="Calibri"/>
              </a:rPr>
              <a:t>and</a:t>
            </a:r>
            <a:r>
              <a:rPr sz="1800" b="1" spc="-25" dirty="0">
                <a:solidFill>
                  <a:srgbClr val="FFFFFF"/>
                </a:solidFill>
                <a:latin typeface="Calibri"/>
                <a:cs typeface="Calibri"/>
              </a:rPr>
              <a:t> </a:t>
            </a:r>
            <a:r>
              <a:rPr sz="1800" b="1" dirty="0">
                <a:solidFill>
                  <a:srgbClr val="FFFFFF"/>
                </a:solidFill>
                <a:latin typeface="Calibri"/>
                <a:cs typeface="Calibri"/>
              </a:rPr>
              <a:t>documents</a:t>
            </a:r>
            <a:r>
              <a:rPr sz="1800" b="1" spc="-35" dirty="0">
                <a:solidFill>
                  <a:srgbClr val="FFFFFF"/>
                </a:solidFill>
                <a:latin typeface="Calibri"/>
                <a:cs typeface="Calibri"/>
              </a:rPr>
              <a:t> </a:t>
            </a:r>
            <a:r>
              <a:rPr sz="1800" b="1" dirty="0">
                <a:solidFill>
                  <a:srgbClr val="FFFFFF"/>
                </a:solidFill>
                <a:latin typeface="Calibri"/>
                <a:cs typeface="Calibri"/>
              </a:rPr>
              <a:t>by</a:t>
            </a:r>
            <a:r>
              <a:rPr sz="1800" b="1" spc="-55" dirty="0">
                <a:solidFill>
                  <a:srgbClr val="FFFFFF"/>
                </a:solidFill>
                <a:latin typeface="Calibri"/>
                <a:cs typeface="Calibri"/>
              </a:rPr>
              <a:t> </a:t>
            </a:r>
            <a:r>
              <a:rPr sz="1800" b="1" dirty="0">
                <a:solidFill>
                  <a:srgbClr val="FFFFFF"/>
                </a:solidFill>
                <a:latin typeface="Calibri"/>
                <a:cs typeface="Calibri"/>
              </a:rPr>
              <a:t>Arthur</a:t>
            </a:r>
            <a:r>
              <a:rPr sz="1800" b="1" spc="-20" dirty="0">
                <a:solidFill>
                  <a:srgbClr val="FFFFFF"/>
                </a:solidFill>
                <a:latin typeface="Calibri"/>
                <a:cs typeface="Calibri"/>
              </a:rPr>
              <a:t> </a:t>
            </a:r>
            <a:r>
              <a:rPr sz="1800" b="1" spc="-10" dirty="0">
                <a:solidFill>
                  <a:srgbClr val="FFFFFF"/>
                </a:solidFill>
                <a:latin typeface="Calibri"/>
                <a:cs typeface="Calibri"/>
              </a:rPr>
              <a:t>Delarue</a:t>
            </a:r>
            <a:endParaRPr sz="180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3B63-93DD-9BDC-1F7F-C7AE462FFB1A}"/>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D88FE551-3F26-5CC8-3464-4C7925BC9321}"/>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642D9C44-1AA1-D2B8-878A-C62AED12592D}"/>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a:t>
            </a:r>
          </a:p>
        </p:txBody>
      </p:sp>
      <p:sp>
        <p:nvSpPr>
          <p:cNvPr id="6" name="TextBox 5">
            <a:extLst>
              <a:ext uri="{FF2B5EF4-FFF2-40B4-BE49-F238E27FC236}">
                <a16:creationId xmlns:a16="http://schemas.microsoft.com/office/drawing/2014/main" id="{4D134974-A469-123E-D517-18C13F844F0D}"/>
              </a:ext>
            </a:extLst>
          </p:cNvPr>
          <p:cNvSpPr txBox="1"/>
          <p:nvPr/>
        </p:nvSpPr>
        <p:spPr>
          <a:xfrm>
            <a:off x="451360" y="990828"/>
            <a:ext cx="8034155" cy="1826141"/>
          </a:xfrm>
          <a:prstGeom prst="rect">
            <a:avLst/>
          </a:prstGeom>
          <a:noFill/>
          <a:ln>
            <a:noFill/>
          </a:ln>
        </p:spPr>
        <p:txBody>
          <a:bodyPr wrap="square" rtlCol="0">
            <a:spAutoFit/>
          </a:bodyPr>
          <a:lstStyle/>
          <a:p>
            <a:pPr marL="12700">
              <a:lnSpc>
                <a:spcPct val="100000"/>
              </a:lnSpc>
              <a:spcBef>
                <a:spcPts val="1060"/>
              </a:spcBef>
            </a:pPr>
            <a:r>
              <a:rPr lang="en-US" sz="1600" dirty="0">
                <a:solidFill>
                  <a:srgbClr val="1B1F2E"/>
                </a:solidFill>
                <a:latin typeface="Arial MT"/>
                <a:cs typeface="Arial MT"/>
              </a:rPr>
              <a:t>At</a:t>
            </a:r>
            <a:r>
              <a:rPr lang="en-US" sz="1600" spc="-15" dirty="0">
                <a:solidFill>
                  <a:srgbClr val="1B1F2E"/>
                </a:solidFill>
                <a:latin typeface="Arial MT"/>
                <a:cs typeface="Arial MT"/>
              </a:rPr>
              <a:t> </a:t>
            </a:r>
            <a:r>
              <a:rPr lang="en-US" sz="1600" dirty="0">
                <a:solidFill>
                  <a:srgbClr val="1B1F2E"/>
                </a:solidFill>
                <a:latin typeface="Arial MT"/>
                <a:cs typeface="Arial MT"/>
              </a:rPr>
              <a:t>the</a:t>
            </a:r>
            <a:r>
              <a:rPr lang="en-US" sz="1600" spc="-30" dirty="0">
                <a:solidFill>
                  <a:srgbClr val="1B1F2E"/>
                </a:solidFill>
                <a:latin typeface="Arial MT"/>
                <a:cs typeface="Arial MT"/>
              </a:rPr>
              <a:t> </a:t>
            </a:r>
            <a:r>
              <a:rPr lang="en-US" sz="1600" dirty="0">
                <a:solidFill>
                  <a:srgbClr val="1B1F2E"/>
                </a:solidFill>
                <a:latin typeface="Arial MT"/>
                <a:cs typeface="Arial MT"/>
              </a:rPr>
              <a:t>end</a:t>
            </a:r>
            <a:r>
              <a:rPr lang="en-US" sz="1600" spc="-15" dirty="0">
                <a:solidFill>
                  <a:srgbClr val="1B1F2E"/>
                </a:solidFill>
                <a:latin typeface="Arial MT"/>
                <a:cs typeface="Arial MT"/>
              </a:rPr>
              <a:t> </a:t>
            </a:r>
            <a:r>
              <a:rPr lang="en-US" sz="1600" dirty="0">
                <a:solidFill>
                  <a:srgbClr val="1B1F2E"/>
                </a:solidFill>
                <a:latin typeface="Arial MT"/>
                <a:cs typeface="Arial MT"/>
              </a:rPr>
              <a:t>of</a:t>
            </a:r>
            <a:r>
              <a:rPr lang="en-US" sz="1600" spc="-10" dirty="0">
                <a:solidFill>
                  <a:srgbClr val="1B1F2E"/>
                </a:solidFill>
                <a:latin typeface="Arial MT"/>
                <a:cs typeface="Arial MT"/>
              </a:rPr>
              <a:t> </a:t>
            </a:r>
            <a:r>
              <a:rPr lang="en-US" sz="1600" dirty="0">
                <a:solidFill>
                  <a:srgbClr val="1B1F2E"/>
                </a:solidFill>
                <a:latin typeface="Arial MT"/>
                <a:cs typeface="Arial MT"/>
              </a:rPr>
              <a:t>the</a:t>
            </a:r>
            <a:r>
              <a:rPr lang="en-US" sz="1600" spc="-15" dirty="0">
                <a:solidFill>
                  <a:srgbClr val="1B1F2E"/>
                </a:solidFill>
                <a:latin typeface="Arial MT"/>
                <a:cs typeface="Arial MT"/>
              </a:rPr>
              <a:t> </a:t>
            </a:r>
            <a:r>
              <a:rPr lang="en-US" sz="1600" dirty="0">
                <a:solidFill>
                  <a:srgbClr val="1B1F2E"/>
                </a:solidFill>
                <a:latin typeface="Arial MT"/>
                <a:cs typeface="Arial MT"/>
              </a:rPr>
              <a:t>session,</a:t>
            </a:r>
            <a:r>
              <a:rPr lang="en-US" sz="1600" spc="-40" dirty="0">
                <a:solidFill>
                  <a:srgbClr val="1B1F2E"/>
                </a:solidFill>
                <a:latin typeface="Arial MT"/>
                <a:cs typeface="Arial MT"/>
              </a:rPr>
              <a:t> </a:t>
            </a:r>
            <a:r>
              <a:rPr lang="en-US" sz="1600" dirty="0">
                <a:solidFill>
                  <a:srgbClr val="1B1F2E"/>
                </a:solidFill>
                <a:latin typeface="Arial MT"/>
                <a:cs typeface="Arial MT"/>
              </a:rPr>
              <a:t>students</a:t>
            </a:r>
            <a:r>
              <a:rPr lang="en-US" sz="1600" spc="-5" dirty="0">
                <a:solidFill>
                  <a:srgbClr val="1B1F2E"/>
                </a:solidFill>
                <a:latin typeface="Arial MT"/>
                <a:cs typeface="Arial MT"/>
              </a:rPr>
              <a:t> </a:t>
            </a:r>
            <a:r>
              <a:rPr lang="en-US" sz="1600" dirty="0">
                <a:latin typeface="Arial MT"/>
                <a:cs typeface="Arial MT"/>
              </a:rPr>
              <a:t>will</a:t>
            </a:r>
            <a:r>
              <a:rPr lang="en-US" sz="1600" spc="-30" dirty="0">
                <a:latin typeface="Arial MT"/>
                <a:cs typeface="Arial MT"/>
              </a:rPr>
              <a:t> </a:t>
            </a:r>
            <a:r>
              <a:rPr lang="en-US" sz="1600" dirty="0">
                <a:latin typeface="Arial MT"/>
                <a:cs typeface="Arial MT"/>
              </a:rPr>
              <a:t>be</a:t>
            </a:r>
            <a:r>
              <a:rPr lang="en-US" sz="1600" spc="-15" dirty="0">
                <a:latin typeface="Arial MT"/>
                <a:cs typeface="Arial MT"/>
              </a:rPr>
              <a:t> </a:t>
            </a:r>
            <a:r>
              <a:rPr lang="en-US" sz="1600" dirty="0">
                <a:latin typeface="Arial MT"/>
                <a:cs typeface="Arial MT"/>
              </a:rPr>
              <a:t>able</a:t>
            </a:r>
            <a:r>
              <a:rPr lang="en-US" sz="1600" spc="-35" dirty="0">
                <a:latin typeface="Arial MT"/>
                <a:cs typeface="Arial MT"/>
              </a:rPr>
              <a:t> </a:t>
            </a:r>
            <a:r>
              <a:rPr lang="en-US" sz="1600" spc="-25" dirty="0">
                <a:latin typeface="Arial MT"/>
                <a:cs typeface="Arial MT"/>
              </a:rPr>
              <a:t>to…</a:t>
            </a:r>
            <a:endParaRPr lang="en-US" sz="1600" dirty="0">
              <a:latin typeface="Arial MT"/>
              <a:cs typeface="Arial MT"/>
            </a:endParaRPr>
          </a:p>
          <a:p>
            <a:pPr marL="299085" marR="92710" indent="-287020">
              <a:lnSpc>
                <a:spcPct val="150000"/>
              </a:lnSpc>
              <a:buChar char="•"/>
              <a:tabLst>
                <a:tab pos="299085" algn="l"/>
              </a:tabLst>
            </a:pPr>
            <a:r>
              <a:rPr lang="en-US" sz="1600" dirty="0">
                <a:latin typeface="Arial MT"/>
                <a:cs typeface="Arial MT"/>
              </a:rPr>
              <a:t>Organize</a:t>
            </a:r>
            <a:r>
              <a:rPr lang="en-US" sz="1600" spc="-35" dirty="0">
                <a:latin typeface="Arial MT"/>
                <a:cs typeface="Arial MT"/>
              </a:rPr>
              <a:t> </a:t>
            </a:r>
            <a:r>
              <a:rPr lang="en-US" sz="1600" dirty="0">
                <a:latin typeface="Arial MT"/>
                <a:cs typeface="Arial MT"/>
              </a:rPr>
              <a:t>and</a:t>
            </a:r>
            <a:r>
              <a:rPr lang="en-US" sz="1600" spc="-45" dirty="0">
                <a:latin typeface="Arial MT"/>
                <a:cs typeface="Arial MT"/>
              </a:rPr>
              <a:t> </a:t>
            </a:r>
            <a:r>
              <a:rPr lang="en-US" sz="1600" dirty="0">
                <a:latin typeface="Arial MT"/>
                <a:cs typeface="Arial MT"/>
              </a:rPr>
              <a:t>format</a:t>
            </a:r>
            <a:r>
              <a:rPr lang="en-US" sz="1600" spc="-5" dirty="0">
                <a:latin typeface="Arial MT"/>
                <a:cs typeface="Arial MT"/>
              </a:rPr>
              <a:t> </a:t>
            </a:r>
            <a:r>
              <a:rPr lang="en-US" sz="1600" dirty="0">
                <a:latin typeface="Arial MT"/>
                <a:cs typeface="Arial MT"/>
              </a:rPr>
              <a:t>a</a:t>
            </a:r>
            <a:r>
              <a:rPr lang="en-US" sz="1600" spc="-35" dirty="0">
                <a:latin typeface="Arial MT"/>
                <a:cs typeface="Arial MT"/>
              </a:rPr>
              <a:t> </a:t>
            </a:r>
            <a:r>
              <a:rPr lang="en-US" sz="1600" dirty="0">
                <a:latin typeface="Arial MT"/>
                <a:cs typeface="Arial MT"/>
              </a:rPr>
              <a:t>simple</a:t>
            </a:r>
            <a:r>
              <a:rPr lang="en-US" sz="1600" spc="-55" dirty="0">
                <a:latin typeface="Arial MT"/>
                <a:cs typeface="Arial MT"/>
              </a:rPr>
              <a:t> </a:t>
            </a:r>
            <a:r>
              <a:rPr lang="en-US" sz="1600" dirty="0">
                <a:latin typeface="Arial MT"/>
                <a:cs typeface="Arial MT"/>
              </a:rPr>
              <a:t>document</a:t>
            </a:r>
            <a:r>
              <a:rPr lang="en-US" sz="1600" spc="-40" dirty="0">
                <a:latin typeface="Arial MT"/>
                <a:cs typeface="Arial MT"/>
              </a:rPr>
              <a:t> </a:t>
            </a:r>
            <a:r>
              <a:rPr lang="en-US" sz="1600" dirty="0">
                <a:latin typeface="Arial MT"/>
                <a:cs typeface="Arial MT"/>
              </a:rPr>
              <a:t>in</a:t>
            </a:r>
            <a:r>
              <a:rPr lang="en-US" sz="1600" spc="-45" dirty="0">
                <a:latin typeface="Arial MT"/>
                <a:cs typeface="Arial MT"/>
              </a:rPr>
              <a:t> </a:t>
            </a:r>
            <a:r>
              <a:rPr lang="en-US" sz="1600" spc="-20" dirty="0">
                <a:latin typeface="Arial MT"/>
                <a:cs typeface="Arial MT"/>
              </a:rPr>
              <a:t>LaTeX,</a:t>
            </a:r>
            <a:r>
              <a:rPr lang="en-US" sz="1600" spc="-30" dirty="0">
                <a:latin typeface="Arial MT"/>
                <a:cs typeface="Arial MT"/>
              </a:rPr>
              <a:t> </a:t>
            </a:r>
            <a:r>
              <a:rPr lang="en-US" sz="1600" dirty="0">
                <a:latin typeface="Arial MT"/>
                <a:cs typeface="Arial MT"/>
              </a:rPr>
              <a:t>including</a:t>
            </a:r>
            <a:r>
              <a:rPr lang="en-US" sz="1600" spc="-75" dirty="0">
                <a:latin typeface="Arial MT"/>
                <a:cs typeface="Arial MT"/>
              </a:rPr>
              <a:t> </a:t>
            </a:r>
            <a:r>
              <a:rPr lang="en-US" sz="1600" dirty="0">
                <a:latin typeface="Arial MT"/>
                <a:cs typeface="Arial MT"/>
              </a:rPr>
              <a:t>tables,</a:t>
            </a:r>
            <a:r>
              <a:rPr lang="en-US" sz="1600" spc="-30" dirty="0">
                <a:latin typeface="Arial MT"/>
                <a:cs typeface="Arial MT"/>
              </a:rPr>
              <a:t> </a:t>
            </a:r>
            <a:r>
              <a:rPr lang="en-US" sz="1600" dirty="0">
                <a:latin typeface="Arial MT"/>
                <a:cs typeface="Arial MT"/>
              </a:rPr>
              <a:t>figures,</a:t>
            </a:r>
            <a:r>
              <a:rPr lang="en-US" sz="1600" spc="-30" dirty="0">
                <a:latin typeface="Arial MT"/>
                <a:cs typeface="Arial MT"/>
              </a:rPr>
              <a:t> </a:t>
            </a:r>
            <a:r>
              <a:rPr lang="en-US" sz="1600" spc="-25" dirty="0">
                <a:latin typeface="Arial MT"/>
                <a:cs typeface="Arial MT"/>
              </a:rPr>
              <a:t>and </a:t>
            </a:r>
            <a:r>
              <a:rPr lang="en-US" sz="1600" spc="-10" dirty="0">
                <a:latin typeface="Arial MT"/>
                <a:cs typeface="Arial MT"/>
              </a:rPr>
              <a:t>bibliography</a:t>
            </a:r>
            <a:endParaRPr lang="en-US" sz="1600" dirty="0">
              <a:latin typeface="Arial MT"/>
              <a:cs typeface="Arial MT"/>
            </a:endParaRPr>
          </a:p>
          <a:p>
            <a:pPr marL="299085" indent="-286385">
              <a:lnSpc>
                <a:spcPct val="100000"/>
              </a:lnSpc>
              <a:spcBef>
                <a:spcPts val="960"/>
              </a:spcBef>
              <a:buChar char="•"/>
              <a:tabLst>
                <a:tab pos="299085" algn="l"/>
              </a:tabLst>
            </a:pPr>
            <a:r>
              <a:rPr lang="en-US" sz="1600" dirty="0">
                <a:latin typeface="Arial MT"/>
                <a:cs typeface="Arial MT"/>
              </a:rPr>
              <a:t>Add</a:t>
            </a:r>
            <a:r>
              <a:rPr lang="en-US" sz="1600" spc="-35" dirty="0">
                <a:latin typeface="Arial MT"/>
                <a:cs typeface="Arial MT"/>
              </a:rPr>
              <a:t> </a:t>
            </a:r>
            <a:r>
              <a:rPr lang="en-US" sz="1600" dirty="0">
                <a:latin typeface="Arial MT"/>
                <a:cs typeface="Arial MT"/>
              </a:rPr>
              <a:t>papers</a:t>
            </a:r>
            <a:r>
              <a:rPr lang="en-US" sz="1600" spc="-25" dirty="0">
                <a:latin typeface="Arial MT"/>
                <a:cs typeface="Arial MT"/>
              </a:rPr>
              <a:t> </a:t>
            </a:r>
            <a:r>
              <a:rPr lang="en-US" sz="1600" dirty="0">
                <a:latin typeface="Arial MT"/>
                <a:cs typeface="Arial MT"/>
              </a:rPr>
              <a:t>to</a:t>
            </a:r>
            <a:r>
              <a:rPr lang="en-US" sz="1600" spc="-25" dirty="0">
                <a:latin typeface="Arial MT"/>
                <a:cs typeface="Arial MT"/>
              </a:rPr>
              <a:t> </a:t>
            </a:r>
            <a:r>
              <a:rPr lang="en-US" sz="1600" dirty="0">
                <a:latin typeface="Arial MT"/>
                <a:cs typeface="Arial MT"/>
              </a:rPr>
              <a:t>their</a:t>
            </a:r>
            <a:r>
              <a:rPr lang="en-US" sz="1600" spc="-25" dirty="0">
                <a:latin typeface="Arial MT"/>
                <a:cs typeface="Arial MT"/>
              </a:rPr>
              <a:t> </a:t>
            </a:r>
            <a:r>
              <a:rPr lang="en-US" sz="1600" dirty="0">
                <a:latin typeface="Arial MT"/>
                <a:cs typeface="Arial MT"/>
              </a:rPr>
              <a:t>Zotero</a:t>
            </a:r>
            <a:r>
              <a:rPr lang="en-US" sz="1600" spc="-10" dirty="0">
                <a:latin typeface="Arial MT"/>
                <a:cs typeface="Arial MT"/>
              </a:rPr>
              <a:t> library, </a:t>
            </a:r>
            <a:r>
              <a:rPr lang="en-US" sz="1600" dirty="0">
                <a:latin typeface="Arial MT"/>
                <a:cs typeface="Arial MT"/>
              </a:rPr>
              <a:t>organize</a:t>
            </a:r>
            <a:r>
              <a:rPr lang="en-US" sz="1600" spc="-35" dirty="0">
                <a:latin typeface="Arial MT"/>
                <a:cs typeface="Arial MT"/>
              </a:rPr>
              <a:t> </a:t>
            </a:r>
            <a:r>
              <a:rPr lang="en-US" sz="1600" dirty="0">
                <a:latin typeface="Arial MT"/>
                <a:cs typeface="Arial MT"/>
              </a:rPr>
              <a:t>and</a:t>
            </a:r>
            <a:r>
              <a:rPr lang="en-US" sz="1600" spc="-35" dirty="0">
                <a:latin typeface="Arial MT"/>
                <a:cs typeface="Arial MT"/>
              </a:rPr>
              <a:t> </a:t>
            </a:r>
            <a:r>
              <a:rPr lang="en-US" sz="1600" dirty="0">
                <a:latin typeface="Arial MT"/>
                <a:cs typeface="Arial MT"/>
              </a:rPr>
              <a:t>categorize</a:t>
            </a:r>
            <a:r>
              <a:rPr lang="en-US" sz="1600" spc="-35" dirty="0">
                <a:latin typeface="Arial MT"/>
                <a:cs typeface="Arial MT"/>
              </a:rPr>
              <a:t> </a:t>
            </a:r>
            <a:r>
              <a:rPr lang="en-US" sz="1600" dirty="0">
                <a:latin typeface="Arial MT"/>
                <a:cs typeface="Arial MT"/>
              </a:rPr>
              <a:t>their</a:t>
            </a:r>
            <a:r>
              <a:rPr lang="en-US" sz="1600" spc="-25" dirty="0">
                <a:latin typeface="Arial MT"/>
                <a:cs typeface="Arial MT"/>
              </a:rPr>
              <a:t> </a:t>
            </a:r>
            <a:r>
              <a:rPr lang="en-US" sz="1600" dirty="0">
                <a:latin typeface="Arial MT"/>
                <a:cs typeface="Arial MT"/>
              </a:rPr>
              <a:t>papers,</a:t>
            </a:r>
            <a:r>
              <a:rPr lang="en-US" sz="1600" spc="-10" dirty="0">
                <a:latin typeface="Arial MT"/>
                <a:cs typeface="Arial MT"/>
              </a:rPr>
              <a:t> </a:t>
            </a:r>
            <a:r>
              <a:rPr lang="en-US" sz="1600" dirty="0">
                <a:latin typeface="Arial MT"/>
                <a:cs typeface="Arial MT"/>
              </a:rPr>
              <a:t>link</a:t>
            </a:r>
            <a:r>
              <a:rPr lang="en-US" sz="1600" spc="-55" dirty="0">
                <a:latin typeface="Arial MT"/>
                <a:cs typeface="Arial MT"/>
              </a:rPr>
              <a:t> </a:t>
            </a:r>
            <a:r>
              <a:rPr lang="en-US" sz="1600" spc="-10" dirty="0">
                <a:latin typeface="Arial MT"/>
                <a:cs typeface="Arial MT"/>
              </a:rPr>
              <a:t>their</a:t>
            </a:r>
            <a:endParaRPr lang="en-US" sz="1600" dirty="0">
              <a:latin typeface="Arial MT"/>
              <a:cs typeface="Arial MT"/>
            </a:endParaRPr>
          </a:p>
          <a:p>
            <a:pPr marL="299085">
              <a:lnSpc>
                <a:spcPct val="100000"/>
              </a:lnSpc>
              <a:spcBef>
                <a:spcPts val="960"/>
              </a:spcBef>
            </a:pPr>
            <a:r>
              <a:rPr lang="en-US" sz="1600" dirty="0">
                <a:latin typeface="Arial MT"/>
                <a:cs typeface="Arial MT"/>
              </a:rPr>
              <a:t>account</a:t>
            </a:r>
            <a:r>
              <a:rPr lang="en-US" sz="1600" spc="-45" dirty="0">
                <a:latin typeface="Arial MT"/>
                <a:cs typeface="Arial MT"/>
              </a:rPr>
              <a:t> </a:t>
            </a:r>
            <a:r>
              <a:rPr lang="en-US" sz="1600" dirty="0">
                <a:latin typeface="Arial MT"/>
                <a:cs typeface="Arial MT"/>
              </a:rPr>
              <a:t>to</a:t>
            </a:r>
            <a:r>
              <a:rPr lang="en-US" sz="1600" spc="-25" dirty="0">
                <a:latin typeface="Arial MT"/>
                <a:cs typeface="Arial MT"/>
              </a:rPr>
              <a:t> </a:t>
            </a:r>
            <a:r>
              <a:rPr lang="en-US" sz="1600" dirty="0">
                <a:latin typeface="Arial MT"/>
                <a:cs typeface="Arial MT"/>
              </a:rPr>
              <a:t>Overleaf,</a:t>
            </a:r>
            <a:r>
              <a:rPr lang="en-US" sz="1600" spc="-15" dirty="0">
                <a:latin typeface="Arial MT"/>
                <a:cs typeface="Arial MT"/>
              </a:rPr>
              <a:t> </a:t>
            </a:r>
            <a:r>
              <a:rPr lang="en-US" sz="1600" dirty="0">
                <a:latin typeface="Arial MT"/>
                <a:cs typeface="Arial MT"/>
              </a:rPr>
              <a:t>and</a:t>
            </a:r>
            <a:r>
              <a:rPr lang="en-US" sz="1600" spc="-30" dirty="0">
                <a:latin typeface="Arial MT"/>
                <a:cs typeface="Arial MT"/>
              </a:rPr>
              <a:t> </a:t>
            </a:r>
            <a:r>
              <a:rPr lang="en-US" sz="1600" dirty="0">
                <a:latin typeface="Arial MT"/>
                <a:cs typeface="Arial MT"/>
              </a:rPr>
              <a:t>directly</a:t>
            </a:r>
            <a:r>
              <a:rPr lang="en-US" sz="1600" spc="-45" dirty="0">
                <a:latin typeface="Arial MT"/>
                <a:cs typeface="Arial MT"/>
              </a:rPr>
              <a:t> </a:t>
            </a:r>
            <a:r>
              <a:rPr lang="en-US" sz="1600" dirty="0">
                <a:latin typeface="Arial MT"/>
                <a:cs typeface="Arial MT"/>
              </a:rPr>
              <a:t>cite</a:t>
            </a:r>
            <a:r>
              <a:rPr lang="en-US" sz="1600" spc="-40" dirty="0">
                <a:latin typeface="Arial MT"/>
                <a:cs typeface="Arial MT"/>
              </a:rPr>
              <a:t> </a:t>
            </a:r>
            <a:r>
              <a:rPr lang="en-US" sz="1600" dirty="0">
                <a:latin typeface="Arial MT"/>
                <a:cs typeface="Arial MT"/>
              </a:rPr>
              <a:t>their</a:t>
            </a:r>
            <a:r>
              <a:rPr lang="en-US" sz="1600" spc="-30" dirty="0">
                <a:latin typeface="Arial MT"/>
                <a:cs typeface="Arial MT"/>
              </a:rPr>
              <a:t> </a:t>
            </a:r>
            <a:r>
              <a:rPr lang="en-US" sz="1600" dirty="0">
                <a:latin typeface="Arial MT"/>
                <a:cs typeface="Arial MT"/>
              </a:rPr>
              <a:t>papers</a:t>
            </a:r>
            <a:r>
              <a:rPr lang="en-US" sz="1600" spc="-30" dirty="0">
                <a:latin typeface="Arial MT"/>
                <a:cs typeface="Arial MT"/>
              </a:rPr>
              <a:t> </a:t>
            </a:r>
            <a:r>
              <a:rPr lang="en-US" sz="1600" dirty="0">
                <a:latin typeface="Arial MT"/>
                <a:cs typeface="Arial MT"/>
              </a:rPr>
              <a:t>in</a:t>
            </a:r>
            <a:r>
              <a:rPr lang="en-US" sz="1600" spc="-50" dirty="0">
                <a:latin typeface="Arial MT"/>
                <a:cs typeface="Arial MT"/>
              </a:rPr>
              <a:t> </a:t>
            </a:r>
            <a:r>
              <a:rPr lang="en-US" sz="1600" spc="-10" dirty="0">
                <a:latin typeface="Arial MT"/>
                <a:cs typeface="Arial MT"/>
              </a:rPr>
              <a:t>LaTeX</a:t>
            </a:r>
            <a:endParaRPr lang="en-US" sz="1600" dirty="0">
              <a:latin typeface="Arial MT"/>
              <a:cs typeface="Arial MT"/>
            </a:endParaRPr>
          </a:p>
        </p:txBody>
      </p:sp>
    </p:spTree>
    <p:extLst>
      <p:ext uri="{BB962C8B-B14F-4D97-AF65-F5344CB8AC3E}">
        <p14:creationId xmlns:p14="http://schemas.microsoft.com/office/powerpoint/2010/main" val="1919088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F5FD9-012A-5F3C-B118-9154975F4052}"/>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F1C58254-15D1-203C-1E16-B3215021FF76}"/>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D7C020A3-92DD-5ECF-0C79-683B99AE074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Motivation</a:t>
            </a:r>
          </a:p>
        </p:txBody>
      </p:sp>
      <p:sp>
        <p:nvSpPr>
          <p:cNvPr id="2" name="object 3">
            <a:extLst>
              <a:ext uri="{FF2B5EF4-FFF2-40B4-BE49-F238E27FC236}">
                <a16:creationId xmlns:a16="http://schemas.microsoft.com/office/drawing/2014/main" id="{D411DEDF-FCA8-405E-5D2D-09100082AA23}"/>
              </a:ext>
            </a:extLst>
          </p:cNvPr>
          <p:cNvSpPr txBox="1"/>
          <p:nvPr/>
        </p:nvSpPr>
        <p:spPr>
          <a:xfrm>
            <a:off x="493776" y="1659635"/>
            <a:ext cx="4055745" cy="1670685"/>
          </a:xfrm>
          <a:prstGeom prst="rect">
            <a:avLst/>
          </a:prstGeom>
          <a:ln w="9525">
            <a:solidFill>
              <a:srgbClr val="333B46"/>
            </a:solidFill>
          </a:ln>
        </p:spPr>
        <p:txBody>
          <a:bodyPr vert="horz" wrap="square" lIns="0" tIns="116205" rIns="0" bIns="0" rtlCol="0">
            <a:spAutoFit/>
          </a:bodyPr>
          <a:lstStyle/>
          <a:p>
            <a:pPr marL="90805">
              <a:lnSpc>
                <a:spcPct val="100000"/>
              </a:lnSpc>
              <a:spcBef>
                <a:spcPts val="915"/>
              </a:spcBef>
            </a:pPr>
            <a:r>
              <a:rPr sz="1600" dirty="0">
                <a:solidFill>
                  <a:srgbClr val="1B1F2E"/>
                </a:solidFill>
                <a:latin typeface="Arial MT"/>
                <a:cs typeface="Arial MT"/>
              </a:rPr>
              <a:t>Donald</a:t>
            </a:r>
            <a:r>
              <a:rPr sz="1600" spc="-55" dirty="0">
                <a:solidFill>
                  <a:srgbClr val="1B1F2E"/>
                </a:solidFill>
                <a:latin typeface="Arial MT"/>
                <a:cs typeface="Arial MT"/>
              </a:rPr>
              <a:t> </a:t>
            </a:r>
            <a:r>
              <a:rPr sz="1600" dirty="0">
                <a:solidFill>
                  <a:srgbClr val="1B1F2E"/>
                </a:solidFill>
                <a:latin typeface="Arial MT"/>
                <a:cs typeface="Arial MT"/>
              </a:rPr>
              <a:t>Knuth</a:t>
            </a:r>
            <a:r>
              <a:rPr sz="1600" spc="-25" dirty="0">
                <a:solidFill>
                  <a:srgbClr val="1B1F2E"/>
                </a:solidFill>
                <a:latin typeface="Arial MT"/>
                <a:cs typeface="Arial MT"/>
              </a:rPr>
              <a:t> </a:t>
            </a:r>
            <a:r>
              <a:rPr sz="1600" dirty="0">
                <a:solidFill>
                  <a:srgbClr val="1B1F2E"/>
                </a:solidFill>
                <a:latin typeface="Arial MT"/>
                <a:cs typeface="Arial MT"/>
              </a:rPr>
              <a:t>created</a:t>
            </a:r>
            <a:r>
              <a:rPr sz="1600" spc="-60" dirty="0">
                <a:solidFill>
                  <a:srgbClr val="1B1F2E"/>
                </a:solidFill>
                <a:latin typeface="Arial MT"/>
                <a:cs typeface="Arial MT"/>
              </a:rPr>
              <a:t> </a:t>
            </a:r>
            <a:r>
              <a:rPr sz="1600" spc="-45" dirty="0">
                <a:solidFill>
                  <a:srgbClr val="1B1F2E"/>
                </a:solidFill>
                <a:latin typeface="Arial MT"/>
                <a:cs typeface="Arial MT"/>
              </a:rPr>
              <a:t>TeX</a:t>
            </a:r>
            <a:r>
              <a:rPr sz="1600" spc="-35" dirty="0">
                <a:solidFill>
                  <a:srgbClr val="1B1F2E"/>
                </a:solidFill>
                <a:latin typeface="Arial MT"/>
                <a:cs typeface="Arial MT"/>
              </a:rPr>
              <a:t> </a:t>
            </a:r>
            <a:r>
              <a:rPr sz="1600" dirty="0">
                <a:solidFill>
                  <a:srgbClr val="1B1F2E"/>
                </a:solidFill>
                <a:latin typeface="Arial MT"/>
                <a:cs typeface="Arial MT"/>
              </a:rPr>
              <a:t>to</a:t>
            </a:r>
            <a:r>
              <a:rPr sz="1600" spc="-35" dirty="0">
                <a:solidFill>
                  <a:srgbClr val="1B1F2E"/>
                </a:solidFill>
                <a:latin typeface="Arial MT"/>
                <a:cs typeface="Arial MT"/>
              </a:rPr>
              <a:t> </a:t>
            </a:r>
            <a:r>
              <a:rPr sz="1600" dirty="0">
                <a:solidFill>
                  <a:srgbClr val="1B1F2E"/>
                </a:solidFill>
                <a:latin typeface="Arial MT"/>
                <a:cs typeface="Arial MT"/>
              </a:rPr>
              <a:t>specify</a:t>
            </a:r>
            <a:r>
              <a:rPr sz="1600" spc="-45" dirty="0">
                <a:solidFill>
                  <a:srgbClr val="1B1F2E"/>
                </a:solidFill>
                <a:latin typeface="Arial MT"/>
                <a:cs typeface="Arial MT"/>
              </a:rPr>
              <a:t> </a:t>
            </a:r>
            <a:r>
              <a:rPr sz="1600" spc="-25" dirty="0">
                <a:solidFill>
                  <a:srgbClr val="1B1F2E"/>
                </a:solidFill>
                <a:latin typeface="Arial MT"/>
                <a:cs typeface="Arial MT"/>
              </a:rPr>
              <a:t>all</a:t>
            </a:r>
            <a:endParaRPr sz="1600">
              <a:latin typeface="Arial MT"/>
              <a:cs typeface="Arial MT"/>
            </a:endParaRPr>
          </a:p>
          <a:p>
            <a:pPr marL="90805" marR="104775">
              <a:lnSpc>
                <a:spcPct val="150000"/>
              </a:lnSpc>
              <a:spcBef>
                <a:spcPts val="5"/>
              </a:spcBef>
            </a:pPr>
            <a:r>
              <a:rPr sz="1600" dirty="0">
                <a:solidFill>
                  <a:srgbClr val="1B1F2E"/>
                </a:solidFill>
                <a:latin typeface="Arial MT"/>
                <a:cs typeface="Arial MT"/>
              </a:rPr>
              <a:t>kinds</a:t>
            </a:r>
            <a:r>
              <a:rPr sz="1600" spc="-50" dirty="0">
                <a:solidFill>
                  <a:srgbClr val="1B1F2E"/>
                </a:solidFill>
                <a:latin typeface="Arial MT"/>
                <a:cs typeface="Arial MT"/>
              </a:rPr>
              <a:t> </a:t>
            </a:r>
            <a:r>
              <a:rPr sz="1600" dirty="0">
                <a:solidFill>
                  <a:srgbClr val="1B1F2E"/>
                </a:solidFill>
                <a:latin typeface="Arial MT"/>
                <a:cs typeface="Arial MT"/>
              </a:rPr>
              <a:t>of</a:t>
            </a:r>
            <a:r>
              <a:rPr sz="1600" spc="-30" dirty="0">
                <a:solidFill>
                  <a:srgbClr val="1B1F2E"/>
                </a:solidFill>
                <a:latin typeface="Arial MT"/>
                <a:cs typeface="Arial MT"/>
              </a:rPr>
              <a:t> </a:t>
            </a:r>
            <a:r>
              <a:rPr sz="1600" dirty="0">
                <a:solidFill>
                  <a:srgbClr val="1B1F2E"/>
                </a:solidFill>
                <a:latin typeface="Arial MT"/>
                <a:cs typeface="Arial MT"/>
              </a:rPr>
              <a:t>formatting</a:t>
            </a:r>
            <a:r>
              <a:rPr sz="1600" spc="-20" dirty="0">
                <a:solidFill>
                  <a:srgbClr val="1B1F2E"/>
                </a:solidFill>
                <a:latin typeface="Arial MT"/>
                <a:cs typeface="Arial MT"/>
              </a:rPr>
              <a:t> </a:t>
            </a:r>
            <a:r>
              <a:rPr sz="1600" dirty="0">
                <a:solidFill>
                  <a:srgbClr val="1B1F2E"/>
                </a:solidFill>
                <a:latin typeface="Arial MT"/>
                <a:cs typeface="Arial MT"/>
              </a:rPr>
              <a:t>for</a:t>
            </a:r>
            <a:r>
              <a:rPr sz="1600" spc="-25" dirty="0">
                <a:solidFill>
                  <a:srgbClr val="1B1F2E"/>
                </a:solidFill>
                <a:latin typeface="Arial MT"/>
                <a:cs typeface="Arial MT"/>
              </a:rPr>
              <a:t> </a:t>
            </a:r>
            <a:r>
              <a:rPr sz="1600" spc="-10" dirty="0">
                <a:solidFill>
                  <a:srgbClr val="1B1F2E"/>
                </a:solidFill>
                <a:latin typeface="Arial MT"/>
                <a:cs typeface="Arial MT"/>
              </a:rPr>
              <a:t>documents.</a:t>
            </a:r>
            <a:r>
              <a:rPr sz="1600" spc="500" dirty="0">
                <a:solidFill>
                  <a:srgbClr val="1B1F2E"/>
                </a:solidFill>
                <a:latin typeface="Arial MT"/>
                <a:cs typeface="Arial MT"/>
              </a:rPr>
              <a:t> </a:t>
            </a:r>
            <a:r>
              <a:rPr sz="1600" dirty="0">
                <a:solidFill>
                  <a:srgbClr val="1B1F2E"/>
                </a:solidFill>
                <a:latin typeface="Arial MT"/>
                <a:cs typeface="Arial MT"/>
              </a:rPr>
              <a:t>Includes</a:t>
            </a:r>
            <a:r>
              <a:rPr sz="1600" spc="-50" dirty="0">
                <a:solidFill>
                  <a:srgbClr val="1B1F2E"/>
                </a:solidFill>
                <a:latin typeface="Arial MT"/>
                <a:cs typeface="Arial MT"/>
              </a:rPr>
              <a:t> </a:t>
            </a:r>
            <a:r>
              <a:rPr sz="1600" dirty="0">
                <a:solidFill>
                  <a:srgbClr val="1B1F2E"/>
                </a:solidFill>
                <a:latin typeface="Arial MT"/>
                <a:cs typeface="Arial MT"/>
              </a:rPr>
              <a:t>algorithms</a:t>
            </a:r>
            <a:r>
              <a:rPr sz="1600" spc="-40" dirty="0">
                <a:solidFill>
                  <a:srgbClr val="1B1F2E"/>
                </a:solidFill>
                <a:latin typeface="Arial MT"/>
                <a:cs typeface="Arial MT"/>
              </a:rPr>
              <a:t> </a:t>
            </a:r>
            <a:r>
              <a:rPr sz="1600" dirty="0">
                <a:solidFill>
                  <a:srgbClr val="1B1F2E"/>
                </a:solidFill>
                <a:latin typeface="Arial MT"/>
                <a:cs typeface="Arial MT"/>
              </a:rPr>
              <a:t>to</a:t>
            </a:r>
            <a:r>
              <a:rPr sz="1600" spc="-35" dirty="0">
                <a:solidFill>
                  <a:srgbClr val="1B1F2E"/>
                </a:solidFill>
                <a:latin typeface="Arial MT"/>
                <a:cs typeface="Arial MT"/>
              </a:rPr>
              <a:t> </a:t>
            </a:r>
            <a:r>
              <a:rPr sz="1600" dirty="0">
                <a:solidFill>
                  <a:srgbClr val="1B1F2E"/>
                </a:solidFill>
                <a:latin typeface="Arial MT"/>
                <a:cs typeface="Arial MT"/>
              </a:rPr>
              <a:t>make</a:t>
            </a:r>
            <a:r>
              <a:rPr sz="1600" spc="-15" dirty="0">
                <a:solidFill>
                  <a:srgbClr val="1B1F2E"/>
                </a:solidFill>
                <a:latin typeface="Arial MT"/>
                <a:cs typeface="Arial MT"/>
              </a:rPr>
              <a:t> </a:t>
            </a:r>
            <a:r>
              <a:rPr sz="1600" spc="-10" dirty="0">
                <a:solidFill>
                  <a:srgbClr val="1B1F2E"/>
                </a:solidFill>
                <a:latin typeface="Arial MT"/>
                <a:cs typeface="Arial MT"/>
              </a:rPr>
              <a:t>documents </a:t>
            </a:r>
            <a:r>
              <a:rPr sz="1600" dirty="0">
                <a:solidFill>
                  <a:srgbClr val="1B1F2E"/>
                </a:solidFill>
                <a:latin typeface="Arial MT"/>
                <a:cs typeface="Arial MT"/>
              </a:rPr>
              <a:t>“beautiful”</a:t>
            </a:r>
            <a:r>
              <a:rPr sz="1600" spc="-50" dirty="0">
                <a:solidFill>
                  <a:srgbClr val="1B1F2E"/>
                </a:solidFill>
                <a:latin typeface="Arial MT"/>
                <a:cs typeface="Arial MT"/>
              </a:rPr>
              <a:t> </a:t>
            </a:r>
            <a:r>
              <a:rPr sz="1600" dirty="0">
                <a:solidFill>
                  <a:srgbClr val="1B1F2E"/>
                </a:solidFill>
                <a:latin typeface="Arial MT"/>
                <a:cs typeface="Arial MT"/>
              </a:rPr>
              <a:t>(kerning,</a:t>
            </a:r>
            <a:r>
              <a:rPr sz="1600" spc="-50" dirty="0">
                <a:solidFill>
                  <a:srgbClr val="1B1F2E"/>
                </a:solidFill>
                <a:latin typeface="Arial MT"/>
                <a:cs typeface="Arial MT"/>
              </a:rPr>
              <a:t> </a:t>
            </a:r>
            <a:r>
              <a:rPr sz="1600" dirty="0">
                <a:solidFill>
                  <a:srgbClr val="1B1F2E"/>
                </a:solidFill>
                <a:latin typeface="Arial MT"/>
                <a:cs typeface="Arial MT"/>
              </a:rPr>
              <a:t>spacing,</a:t>
            </a:r>
            <a:r>
              <a:rPr sz="1600" spc="-60" dirty="0">
                <a:solidFill>
                  <a:srgbClr val="1B1F2E"/>
                </a:solidFill>
                <a:latin typeface="Arial MT"/>
                <a:cs typeface="Arial MT"/>
              </a:rPr>
              <a:t> </a:t>
            </a:r>
            <a:r>
              <a:rPr sz="1600" dirty="0">
                <a:solidFill>
                  <a:srgbClr val="1B1F2E"/>
                </a:solidFill>
                <a:latin typeface="Arial MT"/>
                <a:cs typeface="Arial MT"/>
              </a:rPr>
              <a:t>word</a:t>
            </a:r>
            <a:r>
              <a:rPr sz="1600" spc="-35" dirty="0">
                <a:solidFill>
                  <a:srgbClr val="1B1F2E"/>
                </a:solidFill>
                <a:latin typeface="Arial MT"/>
                <a:cs typeface="Arial MT"/>
              </a:rPr>
              <a:t> </a:t>
            </a:r>
            <a:r>
              <a:rPr sz="1600" spc="-10" dirty="0">
                <a:solidFill>
                  <a:srgbClr val="1B1F2E"/>
                </a:solidFill>
                <a:latin typeface="Arial MT"/>
                <a:cs typeface="Arial MT"/>
              </a:rPr>
              <a:t>breaks).</a:t>
            </a:r>
            <a:endParaRPr sz="1600">
              <a:latin typeface="Arial MT"/>
              <a:cs typeface="Arial MT"/>
            </a:endParaRPr>
          </a:p>
        </p:txBody>
      </p:sp>
      <p:sp>
        <p:nvSpPr>
          <p:cNvPr id="3" name="object 4">
            <a:extLst>
              <a:ext uri="{FF2B5EF4-FFF2-40B4-BE49-F238E27FC236}">
                <a16:creationId xmlns:a16="http://schemas.microsoft.com/office/drawing/2014/main" id="{A3D1431A-5B46-75CC-70D0-2C0B820F8680}"/>
              </a:ext>
            </a:extLst>
          </p:cNvPr>
          <p:cNvSpPr txBox="1"/>
          <p:nvPr/>
        </p:nvSpPr>
        <p:spPr>
          <a:xfrm>
            <a:off x="4736591" y="1659635"/>
            <a:ext cx="4053840" cy="1892935"/>
          </a:xfrm>
          <a:prstGeom prst="rect">
            <a:avLst/>
          </a:prstGeom>
          <a:ln w="9525">
            <a:solidFill>
              <a:srgbClr val="333B46"/>
            </a:solidFill>
          </a:ln>
        </p:spPr>
        <p:txBody>
          <a:bodyPr vert="horz" wrap="square" lIns="0" tIns="27305" rIns="0" bIns="0" rtlCol="0">
            <a:spAutoFit/>
          </a:bodyPr>
          <a:lstStyle/>
          <a:p>
            <a:pPr marL="91440" marR="108585" algn="just">
              <a:lnSpc>
                <a:spcPts val="2880"/>
              </a:lnSpc>
              <a:spcBef>
                <a:spcPts val="215"/>
              </a:spcBef>
            </a:pPr>
            <a:r>
              <a:rPr sz="1600" dirty="0">
                <a:solidFill>
                  <a:srgbClr val="1B1F2E"/>
                </a:solidFill>
                <a:latin typeface="Arial MT"/>
                <a:cs typeface="Arial MT"/>
              </a:rPr>
              <a:t>Leslie</a:t>
            </a:r>
            <a:r>
              <a:rPr sz="1600" spc="-75" dirty="0">
                <a:solidFill>
                  <a:srgbClr val="1B1F2E"/>
                </a:solidFill>
                <a:latin typeface="Arial MT"/>
                <a:cs typeface="Arial MT"/>
              </a:rPr>
              <a:t> </a:t>
            </a:r>
            <a:r>
              <a:rPr sz="1600" dirty="0">
                <a:solidFill>
                  <a:srgbClr val="1B1F2E"/>
                </a:solidFill>
                <a:latin typeface="Arial MT"/>
                <a:cs typeface="Arial MT"/>
              </a:rPr>
              <a:t>Lamport</a:t>
            </a:r>
            <a:r>
              <a:rPr sz="1600" spc="-30" dirty="0">
                <a:solidFill>
                  <a:srgbClr val="1B1F2E"/>
                </a:solidFill>
                <a:latin typeface="Arial MT"/>
                <a:cs typeface="Arial MT"/>
              </a:rPr>
              <a:t> </a:t>
            </a:r>
            <a:r>
              <a:rPr sz="1600" dirty="0">
                <a:solidFill>
                  <a:srgbClr val="1B1F2E"/>
                </a:solidFill>
                <a:latin typeface="Arial MT"/>
                <a:cs typeface="Arial MT"/>
              </a:rPr>
              <a:t>released</a:t>
            </a:r>
            <a:r>
              <a:rPr sz="1600" spc="-55" dirty="0">
                <a:solidFill>
                  <a:srgbClr val="1B1F2E"/>
                </a:solidFill>
                <a:latin typeface="Arial MT"/>
                <a:cs typeface="Arial MT"/>
              </a:rPr>
              <a:t> </a:t>
            </a:r>
            <a:r>
              <a:rPr sz="1600" spc="-20" dirty="0">
                <a:solidFill>
                  <a:srgbClr val="1B1F2E"/>
                </a:solidFill>
                <a:latin typeface="Arial MT"/>
                <a:cs typeface="Arial MT"/>
              </a:rPr>
              <a:t>LaTeX</a:t>
            </a:r>
            <a:r>
              <a:rPr sz="1600" spc="-45" dirty="0">
                <a:solidFill>
                  <a:srgbClr val="1B1F2E"/>
                </a:solidFill>
                <a:latin typeface="Arial MT"/>
                <a:cs typeface="Arial MT"/>
              </a:rPr>
              <a:t> </a:t>
            </a:r>
            <a:r>
              <a:rPr sz="1600" spc="-10" dirty="0">
                <a:solidFill>
                  <a:srgbClr val="1B1F2E"/>
                </a:solidFill>
                <a:latin typeface="Arial MT"/>
                <a:cs typeface="Arial MT"/>
              </a:rPr>
              <a:t>(Lamport’s </a:t>
            </a:r>
            <a:r>
              <a:rPr sz="1600" spc="-35" dirty="0">
                <a:solidFill>
                  <a:srgbClr val="1B1F2E"/>
                </a:solidFill>
                <a:latin typeface="Arial MT"/>
                <a:cs typeface="Arial MT"/>
              </a:rPr>
              <a:t>TeX)</a:t>
            </a:r>
            <a:r>
              <a:rPr sz="1600" spc="-25" dirty="0">
                <a:solidFill>
                  <a:srgbClr val="1B1F2E"/>
                </a:solidFill>
                <a:latin typeface="Arial MT"/>
                <a:cs typeface="Arial MT"/>
              </a:rPr>
              <a:t> </a:t>
            </a:r>
            <a:r>
              <a:rPr sz="1600" dirty="0">
                <a:solidFill>
                  <a:srgbClr val="1B1F2E"/>
                </a:solidFill>
                <a:latin typeface="Arial MT"/>
                <a:cs typeface="Arial MT"/>
              </a:rPr>
              <a:t>which</a:t>
            </a:r>
            <a:r>
              <a:rPr sz="1600" spc="-35" dirty="0">
                <a:solidFill>
                  <a:srgbClr val="1B1F2E"/>
                </a:solidFill>
                <a:latin typeface="Arial MT"/>
                <a:cs typeface="Arial MT"/>
              </a:rPr>
              <a:t> </a:t>
            </a:r>
            <a:r>
              <a:rPr sz="1600" dirty="0">
                <a:solidFill>
                  <a:srgbClr val="1B1F2E"/>
                </a:solidFill>
                <a:latin typeface="Arial MT"/>
                <a:cs typeface="Arial MT"/>
              </a:rPr>
              <a:t>includes</a:t>
            </a:r>
            <a:r>
              <a:rPr sz="1600" spc="-50" dirty="0">
                <a:solidFill>
                  <a:srgbClr val="1B1F2E"/>
                </a:solidFill>
                <a:latin typeface="Arial MT"/>
                <a:cs typeface="Arial MT"/>
              </a:rPr>
              <a:t> </a:t>
            </a:r>
            <a:r>
              <a:rPr sz="1600" dirty="0">
                <a:solidFill>
                  <a:srgbClr val="1B1F2E"/>
                </a:solidFill>
                <a:latin typeface="Arial MT"/>
                <a:cs typeface="Arial MT"/>
              </a:rPr>
              <a:t>macros</a:t>
            </a:r>
            <a:r>
              <a:rPr sz="1600" spc="-20" dirty="0">
                <a:solidFill>
                  <a:srgbClr val="1B1F2E"/>
                </a:solidFill>
                <a:latin typeface="Arial MT"/>
                <a:cs typeface="Arial MT"/>
              </a:rPr>
              <a:t> </a:t>
            </a:r>
            <a:r>
              <a:rPr sz="1600" dirty="0">
                <a:solidFill>
                  <a:srgbClr val="1B1F2E"/>
                </a:solidFill>
                <a:latin typeface="Arial MT"/>
                <a:cs typeface="Arial MT"/>
              </a:rPr>
              <a:t>he</a:t>
            </a:r>
            <a:r>
              <a:rPr sz="1600" spc="-15" dirty="0">
                <a:solidFill>
                  <a:srgbClr val="1B1F2E"/>
                </a:solidFill>
                <a:latin typeface="Arial MT"/>
                <a:cs typeface="Arial MT"/>
              </a:rPr>
              <a:t> </a:t>
            </a:r>
            <a:r>
              <a:rPr sz="1600" dirty="0">
                <a:solidFill>
                  <a:srgbClr val="1B1F2E"/>
                </a:solidFill>
                <a:latin typeface="Arial MT"/>
                <a:cs typeface="Arial MT"/>
              </a:rPr>
              <a:t>built</a:t>
            </a:r>
            <a:r>
              <a:rPr sz="1600" spc="-45" dirty="0">
                <a:solidFill>
                  <a:srgbClr val="1B1F2E"/>
                </a:solidFill>
                <a:latin typeface="Arial MT"/>
                <a:cs typeface="Arial MT"/>
              </a:rPr>
              <a:t> </a:t>
            </a:r>
            <a:r>
              <a:rPr sz="1600" dirty="0">
                <a:solidFill>
                  <a:srgbClr val="1B1F2E"/>
                </a:solidFill>
                <a:latin typeface="Arial MT"/>
                <a:cs typeface="Arial MT"/>
              </a:rPr>
              <a:t>on</a:t>
            </a:r>
            <a:r>
              <a:rPr sz="1600" spc="-35" dirty="0">
                <a:solidFill>
                  <a:srgbClr val="1B1F2E"/>
                </a:solidFill>
                <a:latin typeface="Arial MT"/>
                <a:cs typeface="Arial MT"/>
              </a:rPr>
              <a:t> </a:t>
            </a:r>
            <a:r>
              <a:rPr sz="1600" spc="-25" dirty="0">
                <a:solidFill>
                  <a:srgbClr val="1B1F2E"/>
                </a:solidFill>
                <a:latin typeface="Arial MT"/>
                <a:cs typeface="Arial MT"/>
              </a:rPr>
              <a:t>top </a:t>
            </a:r>
            <a:r>
              <a:rPr sz="1600" dirty="0">
                <a:solidFill>
                  <a:srgbClr val="1B1F2E"/>
                </a:solidFill>
                <a:latin typeface="Arial MT"/>
                <a:cs typeface="Arial MT"/>
              </a:rPr>
              <a:t>of</a:t>
            </a:r>
            <a:r>
              <a:rPr sz="1600" spc="-45" dirty="0">
                <a:solidFill>
                  <a:srgbClr val="1B1F2E"/>
                </a:solidFill>
                <a:latin typeface="Arial MT"/>
                <a:cs typeface="Arial MT"/>
              </a:rPr>
              <a:t> TeX. </a:t>
            </a:r>
            <a:r>
              <a:rPr sz="1600" dirty="0">
                <a:solidFill>
                  <a:srgbClr val="1B1F2E"/>
                </a:solidFill>
                <a:latin typeface="Arial MT"/>
                <a:cs typeface="Arial MT"/>
              </a:rPr>
              <a:t>This</a:t>
            </a:r>
            <a:r>
              <a:rPr sz="1600" spc="-20" dirty="0">
                <a:solidFill>
                  <a:srgbClr val="1B1F2E"/>
                </a:solidFill>
                <a:latin typeface="Arial MT"/>
                <a:cs typeface="Arial MT"/>
              </a:rPr>
              <a:t> </a:t>
            </a:r>
            <a:r>
              <a:rPr sz="1600" dirty="0">
                <a:solidFill>
                  <a:srgbClr val="1B1F2E"/>
                </a:solidFill>
                <a:latin typeface="Arial MT"/>
                <a:cs typeface="Arial MT"/>
              </a:rPr>
              <a:t>makes</a:t>
            </a:r>
            <a:r>
              <a:rPr sz="1600" spc="-20" dirty="0">
                <a:solidFill>
                  <a:srgbClr val="1B1F2E"/>
                </a:solidFill>
                <a:latin typeface="Arial MT"/>
                <a:cs typeface="Arial MT"/>
              </a:rPr>
              <a:t> </a:t>
            </a:r>
            <a:r>
              <a:rPr sz="1600" dirty="0">
                <a:solidFill>
                  <a:srgbClr val="1B1F2E"/>
                </a:solidFill>
                <a:latin typeface="Arial MT"/>
                <a:cs typeface="Arial MT"/>
              </a:rPr>
              <a:t>the</a:t>
            </a:r>
            <a:r>
              <a:rPr sz="1600" spc="-20" dirty="0">
                <a:solidFill>
                  <a:srgbClr val="1B1F2E"/>
                </a:solidFill>
                <a:latin typeface="Arial MT"/>
                <a:cs typeface="Arial MT"/>
              </a:rPr>
              <a:t> </a:t>
            </a:r>
            <a:r>
              <a:rPr sz="1600" dirty="0">
                <a:solidFill>
                  <a:srgbClr val="1B1F2E"/>
                </a:solidFill>
                <a:latin typeface="Arial MT"/>
                <a:cs typeface="Arial MT"/>
              </a:rPr>
              <a:t>writing</a:t>
            </a:r>
            <a:r>
              <a:rPr sz="1600" spc="-10" dirty="0">
                <a:solidFill>
                  <a:srgbClr val="1B1F2E"/>
                </a:solidFill>
                <a:latin typeface="Arial MT"/>
                <a:cs typeface="Arial MT"/>
              </a:rPr>
              <a:t> process</a:t>
            </a:r>
            <a:endParaRPr sz="1600">
              <a:latin typeface="Arial MT"/>
              <a:cs typeface="Arial MT"/>
            </a:endParaRPr>
          </a:p>
          <a:p>
            <a:pPr marL="91440" algn="just">
              <a:lnSpc>
                <a:spcPct val="100000"/>
              </a:lnSpc>
              <a:spcBef>
                <a:spcPts val="705"/>
              </a:spcBef>
            </a:pPr>
            <a:r>
              <a:rPr sz="1600" dirty="0">
                <a:solidFill>
                  <a:srgbClr val="1B1F2E"/>
                </a:solidFill>
                <a:latin typeface="Arial MT"/>
                <a:cs typeface="Arial MT"/>
              </a:rPr>
              <a:t>more</a:t>
            </a:r>
            <a:r>
              <a:rPr sz="1600" spc="-20" dirty="0">
                <a:solidFill>
                  <a:srgbClr val="1B1F2E"/>
                </a:solidFill>
                <a:latin typeface="Arial MT"/>
                <a:cs typeface="Arial MT"/>
              </a:rPr>
              <a:t> </a:t>
            </a:r>
            <a:r>
              <a:rPr sz="1600" spc="-10" dirty="0">
                <a:solidFill>
                  <a:srgbClr val="1B1F2E"/>
                </a:solidFill>
                <a:latin typeface="Arial MT"/>
                <a:cs typeface="Arial MT"/>
              </a:rPr>
              <a:t>content-</a:t>
            </a:r>
            <a:r>
              <a:rPr sz="1600" dirty="0">
                <a:solidFill>
                  <a:srgbClr val="1B1F2E"/>
                </a:solidFill>
                <a:latin typeface="Arial MT"/>
                <a:cs typeface="Arial MT"/>
              </a:rPr>
              <a:t>focused</a:t>
            </a:r>
            <a:r>
              <a:rPr sz="1600" spc="-15" dirty="0">
                <a:solidFill>
                  <a:srgbClr val="1B1F2E"/>
                </a:solidFill>
                <a:latin typeface="Arial MT"/>
                <a:cs typeface="Arial MT"/>
              </a:rPr>
              <a:t> </a:t>
            </a:r>
            <a:r>
              <a:rPr sz="1600" dirty="0">
                <a:solidFill>
                  <a:srgbClr val="1B1F2E"/>
                </a:solidFill>
                <a:latin typeface="Arial MT"/>
                <a:cs typeface="Arial MT"/>
              </a:rPr>
              <a:t>instead</a:t>
            </a:r>
            <a:r>
              <a:rPr sz="1600" spc="-35" dirty="0">
                <a:solidFill>
                  <a:srgbClr val="1B1F2E"/>
                </a:solidFill>
                <a:latin typeface="Arial MT"/>
                <a:cs typeface="Arial MT"/>
              </a:rPr>
              <a:t> </a:t>
            </a:r>
            <a:r>
              <a:rPr sz="1600" spc="-25" dirty="0">
                <a:solidFill>
                  <a:srgbClr val="1B1F2E"/>
                </a:solidFill>
                <a:latin typeface="Arial MT"/>
                <a:cs typeface="Arial MT"/>
              </a:rPr>
              <a:t>of</a:t>
            </a:r>
            <a:endParaRPr sz="1600">
              <a:latin typeface="Arial MT"/>
              <a:cs typeface="Arial MT"/>
            </a:endParaRPr>
          </a:p>
          <a:p>
            <a:pPr marL="91440">
              <a:lnSpc>
                <a:spcPct val="100000"/>
              </a:lnSpc>
              <a:spcBef>
                <a:spcPts val="960"/>
              </a:spcBef>
            </a:pPr>
            <a:r>
              <a:rPr sz="1600" spc="-10" dirty="0">
                <a:solidFill>
                  <a:srgbClr val="1B1F2E"/>
                </a:solidFill>
                <a:latin typeface="Arial MT"/>
                <a:cs typeface="Arial MT"/>
              </a:rPr>
              <a:t>formatting-focused.</a:t>
            </a:r>
            <a:endParaRPr sz="1600">
              <a:latin typeface="Arial MT"/>
              <a:cs typeface="Arial MT"/>
            </a:endParaRPr>
          </a:p>
        </p:txBody>
      </p:sp>
      <p:sp>
        <p:nvSpPr>
          <p:cNvPr id="4" name="object 5">
            <a:extLst>
              <a:ext uri="{FF2B5EF4-FFF2-40B4-BE49-F238E27FC236}">
                <a16:creationId xmlns:a16="http://schemas.microsoft.com/office/drawing/2014/main" id="{3E0139FF-136B-956B-F7BE-13AA2162E155}"/>
              </a:ext>
            </a:extLst>
          </p:cNvPr>
          <p:cNvSpPr txBox="1"/>
          <p:nvPr/>
        </p:nvSpPr>
        <p:spPr>
          <a:xfrm>
            <a:off x="769721" y="3416382"/>
            <a:ext cx="6552565" cy="1376659"/>
          </a:xfrm>
          <a:prstGeom prst="rect">
            <a:avLst/>
          </a:prstGeom>
        </p:spPr>
        <p:txBody>
          <a:bodyPr vert="horz" wrap="square" lIns="0" tIns="133985" rIns="0" bIns="0" rtlCol="0">
            <a:spAutoFit/>
          </a:bodyPr>
          <a:lstStyle/>
          <a:p>
            <a:pPr marL="12700">
              <a:lnSpc>
                <a:spcPct val="100000"/>
              </a:lnSpc>
              <a:spcBef>
                <a:spcPts val="1055"/>
              </a:spcBef>
            </a:pPr>
            <a:r>
              <a:rPr sz="1600" b="1" spc="-20" dirty="0">
                <a:solidFill>
                  <a:srgbClr val="1B1F2E"/>
                </a:solidFill>
                <a:latin typeface="Arial"/>
                <a:cs typeface="Arial"/>
              </a:rPr>
              <a:t>To</a:t>
            </a:r>
            <a:r>
              <a:rPr sz="1600" b="1" spc="-45" dirty="0">
                <a:solidFill>
                  <a:srgbClr val="1B1F2E"/>
                </a:solidFill>
                <a:latin typeface="Arial"/>
                <a:cs typeface="Arial"/>
              </a:rPr>
              <a:t> </a:t>
            </a:r>
            <a:r>
              <a:rPr sz="1600" b="1" dirty="0">
                <a:solidFill>
                  <a:srgbClr val="1B1F2E"/>
                </a:solidFill>
                <a:latin typeface="Arial"/>
                <a:cs typeface="Arial"/>
              </a:rPr>
              <a:t>create</a:t>
            </a:r>
            <a:r>
              <a:rPr sz="1600" b="1" spc="-45" dirty="0">
                <a:solidFill>
                  <a:srgbClr val="1B1F2E"/>
                </a:solidFill>
                <a:latin typeface="Arial"/>
                <a:cs typeface="Arial"/>
              </a:rPr>
              <a:t> </a:t>
            </a:r>
            <a:r>
              <a:rPr sz="1600" b="1" dirty="0">
                <a:solidFill>
                  <a:srgbClr val="1B1F2E"/>
                </a:solidFill>
                <a:latin typeface="Arial"/>
                <a:cs typeface="Arial"/>
              </a:rPr>
              <a:t>a</a:t>
            </a:r>
            <a:r>
              <a:rPr sz="1600" b="1" spc="-40" dirty="0">
                <a:solidFill>
                  <a:srgbClr val="1B1F2E"/>
                </a:solidFill>
                <a:latin typeface="Arial"/>
                <a:cs typeface="Arial"/>
              </a:rPr>
              <a:t> </a:t>
            </a:r>
            <a:r>
              <a:rPr sz="1600" b="1" dirty="0">
                <a:solidFill>
                  <a:srgbClr val="1B1F2E"/>
                </a:solidFill>
                <a:latin typeface="Arial"/>
                <a:cs typeface="Arial"/>
              </a:rPr>
              <a:t>new</a:t>
            </a:r>
            <a:r>
              <a:rPr sz="1600" b="1" spc="-40" dirty="0">
                <a:solidFill>
                  <a:srgbClr val="1B1F2E"/>
                </a:solidFill>
                <a:latin typeface="Arial"/>
                <a:cs typeface="Arial"/>
              </a:rPr>
              <a:t> </a:t>
            </a:r>
            <a:r>
              <a:rPr sz="1600" b="1" dirty="0">
                <a:solidFill>
                  <a:srgbClr val="1B1F2E"/>
                </a:solidFill>
                <a:latin typeface="Arial"/>
                <a:cs typeface="Arial"/>
              </a:rPr>
              <a:t>“Intro”</a:t>
            </a:r>
            <a:r>
              <a:rPr sz="1600" b="1" spc="-35" dirty="0">
                <a:solidFill>
                  <a:srgbClr val="1B1F2E"/>
                </a:solidFill>
                <a:latin typeface="Arial"/>
                <a:cs typeface="Arial"/>
              </a:rPr>
              <a:t> </a:t>
            </a:r>
            <a:r>
              <a:rPr sz="1600" b="1" spc="-10" dirty="0">
                <a:solidFill>
                  <a:srgbClr val="1B1F2E"/>
                </a:solidFill>
                <a:latin typeface="Arial"/>
                <a:cs typeface="Arial"/>
              </a:rPr>
              <a:t>section:</a:t>
            </a:r>
            <a:endParaRPr sz="1600" dirty="0">
              <a:latin typeface="Arial"/>
              <a:cs typeface="Arial"/>
            </a:endParaRPr>
          </a:p>
          <a:p>
            <a:pPr marL="12700">
              <a:lnSpc>
                <a:spcPct val="100000"/>
              </a:lnSpc>
              <a:spcBef>
                <a:spcPts val="960"/>
              </a:spcBef>
            </a:pPr>
            <a:r>
              <a:rPr sz="1600" b="1" spc="-10" dirty="0">
                <a:solidFill>
                  <a:srgbClr val="C00000"/>
                </a:solidFill>
                <a:latin typeface="Arial"/>
                <a:cs typeface="Arial"/>
              </a:rPr>
              <a:t>TeX:</a:t>
            </a:r>
            <a:r>
              <a:rPr sz="1600" b="1" spc="-35" dirty="0">
                <a:solidFill>
                  <a:srgbClr val="C00000"/>
                </a:solidFill>
                <a:latin typeface="Arial"/>
                <a:cs typeface="Arial"/>
              </a:rPr>
              <a:t> </a:t>
            </a:r>
            <a:r>
              <a:rPr sz="1600" dirty="0">
                <a:solidFill>
                  <a:srgbClr val="1B1F2E"/>
                </a:solidFill>
                <a:latin typeface="Arial MT"/>
                <a:cs typeface="Arial MT"/>
              </a:rPr>
              <a:t>Specify</a:t>
            </a:r>
            <a:r>
              <a:rPr sz="1600" spc="-50" dirty="0">
                <a:solidFill>
                  <a:srgbClr val="1B1F2E"/>
                </a:solidFill>
                <a:latin typeface="Arial MT"/>
                <a:cs typeface="Arial MT"/>
              </a:rPr>
              <a:t> </a:t>
            </a:r>
            <a:r>
              <a:rPr sz="1600" dirty="0">
                <a:solidFill>
                  <a:srgbClr val="1B1F2E"/>
                </a:solidFill>
                <a:latin typeface="Arial MT"/>
                <a:cs typeface="Arial MT"/>
              </a:rPr>
              <a:t>larger</a:t>
            </a:r>
            <a:r>
              <a:rPr sz="1600" spc="-40" dirty="0">
                <a:solidFill>
                  <a:srgbClr val="1B1F2E"/>
                </a:solidFill>
                <a:latin typeface="Arial MT"/>
                <a:cs typeface="Arial MT"/>
              </a:rPr>
              <a:t> </a:t>
            </a:r>
            <a:r>
              <a:rPr sz="1600" dirty="0">
                <a:solidFill>
                  <a:srgbClr val="1B1F2E"/>
                </a:solidFill>
                <a:latin typeface="Arial MT"/>
                <a:cs typeface="Arial MT"/>
              </a:rPr>
              <a:t>font,</a:t>
            </a:r>
            <a:r>
              <a:rPr sz="1600" spc="-25" dirty="0">
                <a:solidFill>
                  <a:srgbClr val="1B1F2E"/>
                </a:solidFill>
                <a:latin typeface="Arial MT"/>
                <a:cs typeface="Arial MT"/>
              </a:rPr>
              <a:t> </a:t>
            </a:r>
            <a:r>
              <a:rPr sz="1600" dirty="0">
                <a:solidFill>
                  <a:srgbClr val="1B1F2E"/>
                </a:solidFill>
                <a:latin typeface="Arial MT"/>
                <a:cs typeface="Arial MT"/>
              </a:rPr>
              <a:t>bold,</a:t>
            </a:r>
            <a:r>
              <a:rPr sz="1600" spc="-45" dirty="0">
                <a:solidFill>
                  <a:srgbClr val="1B1F2E"/>
                </a:solidFill>
                <a:latin typeface="Arial MT"/>
                <a:cs typeface="Arial MT"/>
              </a:rPr>
              <a:t> </a:t>
            </a:r>
            <a:r>
              <a:rPr sz="1600" dirty="0">
                <a:solidFill>
                  <a:srgbClr val="1B1F2E"/>
                </a:solidFill>
                <a:latin typeface="Arial MT"/>
                <a:cs typeface="Arial MT"/>
              </a:rPr>
              <a:t>space</a:t>
            </a:r>
            <a:r>
              <a:rPr sz="1600" spc="-45" dirty="0">
                <a:solidFill>
                  <a:srgbClr val="1B1F2E"/>
                </a:solidFill>
                <a:latin typeface="Arial MT"/>
                <a:cs typeface="Arial MT"/>
              </a:rPr>
              <a:t> </a:t>
            </a:r>
            <a:r>
              <a:rPr sz="1600" dirty="0">
                <a:solidFill>
                  <a:srgbClr val="1B1F2E"/>
                </a:solidFill>
                <a:latin typeface="Arial MT"/>
                <a:cs typeface="Arial MT"/>
              </a:rPr>
              <a:t>before</a:t>
            </a:r>
            <a:r>
              <a:rPr sz="1600" spc="-25" dirty="0">
                <a:solidFill>
                  <a:srgbClr val="1B1F2E"/>
                </a:solidFill>
                <a:latin typeface="Arial MT"/>
                <a:cs typeface="Arial MT"/>
              </a:rPr>
              <a:t> </a:t>
            </a:r>
            <a:r>
              <a:rPr sz="1600" dirty="0">
                <a:solidFill>
                  <a:srgbClr val="1B1F2E"/>
                </a:solidFill>
                <a:latin typeface="Arial MT"/>
                <a:cs typeface="Arial MT"/>
              </a:rPr>
              <a:t>and</a:t>
            </a:r>
            <a:r>
              <a:rPr sz="1600" spc="-45" dirty="0">
                <a:solidFill>
                  <a:srgbClr val="1B1F2E"/>
                </a:solidFill>
                <a:latin typeface="Arial MT"/>
                <a:cs typeface="Arial MT"/>
              </a:rPr>
              <a:t> </a:t>
            </a:r>
            <a:r>
              <a:rPr sz="1600" spc="-10" dirty="0">
                <a:solidFill>
                  <a:srgbClr val="1B1F2E"/>
                </a:solidFill>
                <a:latin typeface="Arial MT"/>
                <a:cs typeface="Arial MT"/>
              </a:rPr>
              <a:t>after,</a:t>
            </a:r>
            <a:r>
              <a:rPr sz="1600" spc="-20" dirty="0">
                <a:solidFill>
                  <a:srgbClr val="1B1F2E"/>
                </a:solidFill>
                <a:latin typeface="Arial MT"/>
                <a:cs typeface="Arial MT"/>
              </a:rPr>
              <a:t> </a:t>
            </a:r>
            <a:r>
              <a:rPr sz="1600" dirty="0">
                <a:solidFill>
                  <a:srgbClr val="1B1F2E"/>
                </a:solidFill>
                <a:latin typeface="Arial MT"/>
                <a:cs typeface="Arial MT"/>
              </a:rPr>
              <a:t>section</a:t>
            </a:r>
            <a:r>
              <a:rPr sz="1600" spc="-45" dirty="0">
                <a:solidFill>
                  <a:srgbClr val="1B1F2E"/>
                </a:solidFill>
                <a:latin typeface="Arial MT"/>
                <a:cs typeface="Arial MT"/>
              </a:rPr>
              <a:t> </a:t>
            </a:r>
            <a:r>
              <a:rPr sz="1600" spc="-10" dirty="0">
                <a:solidFill>
                  <a:srgbClr val="1B1F2E"/>
                </a:solidFill>
                <a:latin typeface="Arial MT"/>
                <a:cs typeface="Arial MT"/>
              </a:rPr>
              <a:t>numbering</a:t>
            </a:r>
            <a:r>
              <a:rPr lang="en-US" sz="1600" dirty="0">
                <a:latin typeface="Arial MT"/>
                <a:cs typeface="Arial MT"/>
              </a:rPr>
              <a:t> </a:t>
            </a:r>
            <a:r>
              <a:rPr sz="1600" dirty="0">
                <a:solidFill>
                  <a:srgbClr val="1B1F2E"/>
                </a:solidFill>
                <a:latin typeface="Arial MT"/>
                <a:cs typeface="Arial MT"/>
              </a:rPr>
              <a:t>convention,</a:t>
            </a:r>
            <a:r>
              <a:rPr sz="1600" spc="-95" dirty="0">
                <a:solidFill>
                  <a:srgbClr val="1B1F2E"/>
                </a:solidFill>
                <a:latin typeface="Arial MT"/>
                <a:cs typeface="Arial MT"/>
              </a:rPr>
              <a:t> </a:t>
            </a:r>
            <a:r>
              <a:rPr sz="1600" spc="-20" dirty="0">
                <a:solidFill>
                  <a:srgbClr val="1B1F2E"/>
                </a:solidFill>
                <a:latin typeface="Arial MT"/>
                <a:cs typeface="Arial MT"/>
              </a:rPr>
              <a:t>etc.</a:t>
            </a:r>
            <a:endParaRPr sz="1600" dirty="0">
              <a:latin typeface="Arial MT"/>
              <a:cs typeface="Arial MT"/>
            </a:endParaRPr>
          </a:p>
          <a:p>
            <a:pPr marL="12700">
              <a:lnSpc>
                <a:spcPct val="100000"/>
              </a:lnSpc>
              <a:spcBef>
                <a:spcPts val="960"/>
              </a:spcBef>
            </a:pPr>
            <a:r>
              <a:rPr sz="1600" b="1" spc="-10" dirty="0">
                <a:solidFill>
                  <a:srgbClr val="C00000"/>
                </a:solidFill>
                <a:latin typeface="Arial"/>
                <a:cs typeface="Arial"/>
              </a:rPr>
              <a:t>LaTeX:</a:t>
            </a:r>
            <a:r>
              <a:rPr sz="1600" b="1" spc="-85" dirty="0">
                <a:solidFill>
                  <a:srgbClr val="C00000"/>
                </a:solidFill>
                <a:latin typeface="Arial"/>
                <a:cs typeface="Arial"/>
              </a:rPr>
              <a:t> </a:t>
            </a:r>
            <a:r>
              <a:rPr sz="1600" spc="-10" dirty="0">
                <a:solidFill>
                  <a:srgbClr val="1B1F2E"/>
                </a:solidFill>
                <a:latin typeface="Courier New"/>
                <a:cs typeface="Courier New"/>
              </a:rPr>
              <a:t>\section{Introduction}</a:t>
            </a:r>
            <a:endParaRPr sz="1600" dirty="0">
              <a:latin typeface="Courier New"/>
              <a:cs typeface="Courier New"/>
            </a:endParaRPr>
          </a:p>
        </p:txBody>
      </p:sp>
      <p:sp>
        <p:nvSpPr>
          <p:cNvPr id="5" name="object 6">
            <a:extLst>
              <a:ext uri="{FF2B5EF4-FFF2-40B4-BE49-F238E27FC236}">
                <a16:creationId xmlns:a16="http://schemas.microsoft.com/office/drawing/2014/main" id="{67CF0719-B3AB-4079-3B76-BDB4054E371D}"/>
              </a:ext>
            </a:extLst>
          </p:cNvPr>
          <p:cNvSpPr txBox="1"/>
          <p:nvPr/>
        </p:nvSpPr>
        <p:spPr>
          <a:xfrm>
            <a:off x="572211" y="1222705"/>
            <a:ext cx="561975" cy="39179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1B1F2E"/>
                </a:solidFill>
                <a:latin typeface="Arial"/>
                <a:cs typeface="Arial"/>
              </a:rPr>
              <a:t>TeX</a:t>
            </a:r>
            <a:endParaRPr sz="2400" dirty="0">
              <a:latin typeface="Arial"/>
              <a:cs typeface="Arial"/>
            </a:endParaRPr>
          </a:p>
        </p:txBody>
      </p:sp>
      <p:sp>
        <p:nvSpPr>
          <p:cNvPr id="7" name="object 7">
            <a:extLst>
              <a:ext uri="{FF2B5EF4-FFF2-40B4-BE49-F238E27FC236}">
                <a16:creationId xmlns:a16="http://schemas.microsoft.com/office/drawing/2014/main" id="{09DEF8FA-E0B2-E03F-A716-3D7D87E767D0}"/>
              </a:ext>
            </a:extLst>
          </p:cNvPr>
          <p:cNvSpPr txBox="1"/>
          <p:nvPr/>
        </p:nvSpPr>
        <p:spPr>
          <a:xfrm>
            <a:off x="4815585" y="1217803"/>
            <a:ext cx="916940" cy="391160"/>
          </a:xfrm>
          <a:prstGeom prst="rect">
            <a:avLst/>
          </a:prstGeom>
        </p:spPr>
        <p:txBody>
          <a:bodyPr vert="horz" wrap="square" lIns="0" tIns="12700" rIns="0" bIns="0" rtlCol="0">
            <a:spAutoFit/>
          </a:bodyPr>
          <a:lstStyle/>
          <a:p>
            <a:pPr marL="12700">
              <a:lnSpc>
                <a:spcPct val="100000"/>
              </a:lnSpc>
              <a:spcBef>
                <a:spcPts val="100"/>
              </a:spcBef>
            </a:pPr>
            <a:r>
              <a:rPr sz="2400" b="1" spc="-35" dirty="0">
                <a:solidFill>
                  <a:srgbClr val="1B1F2E"/>
                </a:solidFill>
                <a:latin typeface="Arial"/>
                <a:cs typeface="Arial"/>
              </a:rPr>
              <a:t>LaTeX</a:t>
            </a:r>
            <a:endParaRPr sz="2400" dirty="0">
              <a:latin typeface="Arial"/>
              <a:cs typeface="Arial"/>
            </a:endParaRPr>
          </a:p>
        </p:txBody>
      </p:sp>
    </p:spTree>
    <p:extLst>
      <p:ext uri="{BB962C8B-B14F-4D97-AF65-F5344CB8AC3E}">
        <p14:creationId xmlns:p14="http://schemas.microsoft.com/office/powerpoint/2010/main" val="422993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E1598-8D43-1115-E89B-73DB12946FC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15E27B3F-E3DF-19E2-7A94-15BBB88EDFB4}"/>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6A2D26F8-47FD-2B82-2379-F31A38CC7592}"/>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Benefits of LaTeX</a:t>
            </a:r>
          </a:p>
        </p:txBody>
      </p:sp>
      <p:sp>
        <p:nvSpPr>
          <p:cNvPr id="6" name="TextBox 5">
            <a:extLst>
              <a:ext uri="{FF2B5EF4-FFF2-40B4-BE49-F238E27FC236}">
                <a16:creationId xmlns:a16="http://schemas.microsoft.com/office/drawing/2014/main" id="{D4A0AFFB-3C55-F614-E35C-C133EB99CC35}"/>
              </a:ext>
            </a:extLst>
          </p:cNvPr>
          <p:cNvSpPr txBox="1"/>
          <p:nvPr/>
        </p:nvSpPr>
        <p:spPr>
          <a:xfrm>
            <a:off x="451360" y="990828"/>
            <a:ext cx="8034155" cy="1992853"/>
          </a:xfrm>
          <a:prstGeom prst="rect">
            <a:avLst/>
          </a:prstGeom>
          <a:noFill/>
          <a:ln>
            <a:noFill/>
          </a:ln>
        </p:spPr>
        <p:txBody>
          <a:bodyPr wrap="square" rtlCol="0">
            <a:spAutoFit/>
          </a:bodyPr>
          <a:lstStyle/>
          <a:p>
            <a:pPr marL="299085" marR="5080" indent="-287020">
              <a:lnSpc>
                <a:spcPct val="150000"/>
              </a:lnSpc>
              <a:spcBef>
                <a:spcPts val="100"/>
              </a:spcBef>
              <a:buChar char="•"/>
              <a:tabLst>
                <a:tab pos="299085" algn="l"/>
              </a:tabLst>
            </a:pPr>
            <a:r>
              <a:rPr lang="en-US" sz="1600" dirty="0">
                <a:solidFill>
                  <a:srgbClr val="1B1F2E"/>
                </a:solidFill>
                <a:latin typeface="Arial MT"/>
                <a:cs typeface="Arial MT"/>
              </a:rPr>
              <a:t>Separate</a:t>
            </a:r>
            <a:r>
              <a:rPr lang="en-US" sz="1600" spc="-35" dirty="0">
                <a:solidFill>
                  <a:srgbClr val="1B1F2E"/>
                </a:solidFill>
                <a:latin typeface="Arial MT"/>
                <a:cs typeface="Arial MT"/>
              </a:rPr>
              <a:t> </a:t>
            </a:r>
            <a:r>
              <a:rPr lang="en-US" sz="1600" dirty="0">
                <a:solidFill>
                  <a:srgbClr val="1B1F2E"/>
                </a:solidFill>
                <a:latin typeface="Arial MT"/>
                <a:cs typeface="Arial MT"/>
              </a:rPr>
              <a:t>content</a:t>
            </a:r>
            <a:r>
              <a:rPr lang="en-US" sz="1600" spc="-25" dirty="0">
                <a:solidFill>
                  <a:srgbClr val="1B1F2E"/>
                </a:solidFill>
                <a:latin typeface="Arial MT"/>
                <a:cs typeface="Arial MT"/>
              </a:rPr>
              <a:t> </a:t>
            </a:r>
            <a:r>
              <a:rPr lang="en-US" sz="1600" dirty="0">
                <a:solidFill>
                  <a:srgbClr val="1B1F2E"/>
                </a:solidFill>
                <a:latin typeface="Arial MT"/>
                <a:cs typeface="Arial MT"/>
              </a:rPr>
              <a:t>from</a:t>
            </a:r>
            <a:r>
              <a:rPr lang="en-US" sz="1600" spc="-30" dirty="0">
                <a:solidFill>
                  <a:srgbClr val="1B1F2E"/>
                </a:solidFill>
                <a:latin typeface="Arial MT"/>
                <a:cs typeface="Arial MT"/>
              </a:rPr>
              <a:t> </a:t>
            </a:r>
            <a:r>
              <a:rPr lang="en-US" sz="1600" dirty="0">
                <a:solidFill>
                  <a:srgbClr val="1B1F2E"/>
                </a:solidFill>
                <a:latin typeface="Arial MT"/>
                <a:cs typeface="Arial MT"/>
              </a:rPr>
              <a:t>formatting:</a:t>
            </a:r>
            <a:r>
              <a:rPr lang="en-US" sz="1600" spc="-25" dirty="0">
                <a:solidFill>
                  <a:srgbClr val="1B1F2E"/>
                </a:solidFill>
                <a:latin typeface="Arial MT"/>
                <a:cs typeface="Arial MT"/>
              </a:rPr>
              <a:t> </a:t>
            </a:r>
            <a:r>
              <a:rPr lang="en-US" sz="1600" dirty="0">
                <a:solidFill>
                  <a:srgbClr val="1B1F2E"/>
                </a:solidFill>
                <a:latin typeface="Arial MT"/>
                <a:cs typeface="Arial MT"/>
              </a:rPr>
              <a:t>type</a:t>
            </a:r>
            <a:r>
              <a:rPr lang="en-US" sz="1600" spc="-15" dirty="0">
                <a:solidFill>
                  <a:srgbClr val="1B1F2E"/>
                </a:solidFill>
                <a:latin typeface="Arial MT"/>
                <a:cs typeface="Arial MT"/>
              </a:rPr>
              <a:t> </a:t>
            </a:r>
            <a:r>
              <a:rPr lang="en-US" sz="1600" dirty="0">
                <a:solidFill>
                  <a:srgbClr val="1B1F2E"/>
                </a:solidFill>
                <a:latin typeface="Arial MT"/>
                <a:cs typeface="Arial MT"/>
              </a:rPr>
              <a:t>everything in</a:t>
            </a:r>
            <a:r>
              <a:rPr lang="en-US" sz="1600" spc="-25" dirty="0">
                <a:solidFill>
                  <a:srgbClr val="1B1F2E"/>
                </a:solidFill>
                <a:latin typeface="Arial MT"/>
                <a:cs typeface="Arial MT"/>
              </a:rPr>
              <a:t> </a:t>
            </a:r>
            <a:r>
              <a:rPr lang="en-US" sz="1600" dirty="0">
                <a:solidFill>
                  <a:srgbClr val="1B1F2E"/>
                </a:solidFill>
                <a:latin typeface="Arial MT"/>
                <a:cs typeface="Arial MT"/>
              </a:rPr>
              <a:t>plain</a:t>
            </a:r>
            <a:r>
              <a:rPr lang="en-US" sz="1600" spc="-25" dirty="0">
                <a:solidFill>
                  <a:srgbClr val="1B1F2E"/>
                </a:solidFill>
                <a:latin typeface="Arial MT"/>
                <a:cs typeface="Arial MT"/>
              </a:rPr>
              <a:t> </a:t>
            </a:r>
            <a:r>
              <a:rPr lang="en-US" sz="1600" dirty="0">
                <a:solidFill>
                  <a:srgbClr val="1B1F2E"/>
                </a:solidFill>
                <a:latin typeface="Arial MT"/>
                <a:cs typeface="Arial MT"/>
              </a:rPr>
              <a:t>text,</a:t>
            </a:r>
            <a:r>
              <a:rPr lang="en-US" sz="1600" spc="-25" dirty="0">
                <a:solidFill>
                  <a:srgbClr val="1B1F2E"/>
                </a:solidFill>
                <a:latin typeface="Arial MT"/>
                <a:cs typeface="Arial MT"/>
              </a:rPr>
              <a:t> </a:t>
            </a:r>
            <a:r>
              <a:rPr lang="en-US" sz="1600" dirty="0">
                <a:solidFill>
                  <a:srgbClr val="1B1F2E"/>
                </a:solidFill>
                <a:latin typeface="Arial MT"/>
                <a:cs typeface="Arial MT"/>
              </a:rPr>
              <a:t>then</a:t>
            </a:r>
            <a:r>
              <a:rPr lang="en-US" sz="1600" spc="-25" dirty="0">
                <a:solidFill>
                  <a:srgbClr val="1B1F2E"/>
                </a:solidFill>
                <a:latin typeface="Arial MT"/>
                <a:cs typeface="Arial MT"/>
              </a:rPr>
              <a:t> </a:t>
            </a:r>
            <a:r>
              <a:rPr lang="en-US" sz="1600" spc="-10" dirty="0">
                <a:solidFill>
                  <a:srgbClr val="1B1F2E"/>
                </a:solidFill>
                <a:latin typeface="Arial MT"/>
                <a:cs typeface="Arial MT"/>
              </a:rPr>
              <a:t>easily </a:t>
            </a:r>
            <a:r>
              <a:rPr lang="en-US" sz="1600" dirty="0">
                <a:solidFill>
                  <a:srgbClr val="1B1F2E"/>
                </a:solidFill>
                <a:latin typeface="Arial MT"/>
                <a:cs typeface="Arial MT"/>
              </a:rPr>
              <a:t>adjust</a:t>
            </a:r>
            <a:r>
              <a:rPr lang="en-US" sz="1600" spc="-30" dirty="0">
                <a:solidFill>
                  <a:srgbClr val="1B1F2E"/>
                </a:solidFill>
                <a:latin typeface="Arial MT"/>
                <a:cs typeface="Arial MT"/>
              </a:rPr>
              <a:t> </a:t>
            </a:r>
            <a:r>
              <a:rPr lang="en-US" sz="1600" dirty="0">
                <a:solidFill>
                  <a:srgbClr val="1B1F2E"/>
                </a:solidFill>
                <a:latin typeface="Arial MT"/>
                <a:cs typeface="Arial MT"/>
              </a:rPr>
              <a:t>formatting</a:t>
            </a:r>
            <a:r>
              <a:rPr lang="en-US" sz="1600" spc="-35" dirty="0">
                <a:solidFill>
                  <a:srgbClr val="1B1F2E"/>
                </a:solidFill>
                <a:latin typeface="Arial MT"/>
                <a:cs typeface="Arial MT"/>
              </a:rPr>
              <a:t> </a:t>
            </a:r>
            <a:r>
              <a:rPr lang="en-US" sz="1600" spc="-10" dirty="0">
                <a:solidFill>
                  <a:srgbClr val="1B1F2E"/>
                </a:solidFill>
                <a:latin typeface="Arial MT"/>
                <a:cs typeface="Arial MT"/>
              </a:rPr>
              <a:t>afterwards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Easily</a:t>
            </a:r>
            <a:r>
              <a:rPr lang="en-US" sz="1600" spc="-20" dirty="0">
                <a:solidFill>
                  <a:srgbClr val="1B1F2E"/>
                </a:solidFill>
                <a:latin typeface="Arial MT"/>
                <a:cs typeface="Arial MT"/>
              </a:rPr>
              <a:t> </a:t>
            </a:r>
            <a:r>
              <a:rPr lang="en-US" sz="1600" dirty="0">
                <a:solidFill>
                  <a:srgbClr val="1B1F2E"/>
                </a:solidFill>
                <a:latin typeface="Arial MT"/>
                <a:cs typeface="Arial MT"/>
              </a:rPr>
              <a:t>format</a:t>
            </a:r>
            <a:r>
              <a:rPr lang="en-US" sz="1600" spc="-35" dirty="0">
                <a:solidFill>
                  <a:srgbClr val="1B1F2E"/>
                </a:solidFill>
                <a:latin typeface="Arial MT"/>
                <a:cs typeface="Arial MT"/>
              </a:rPr>
              <a:t> </a:t>
            </a:r>
            <a:r>
              <a:rPr lang="en-US" sz="1600" dirty="0">
                <a:solidFill>
                  <a:srgbClr val="1B1F2E"/>
                </a:solidFill>
                <a:latin typeface="Arial MT"/>
                <a:cs typeface="Arial MT"/>
              </a:rPr>
              <a:t>a</a:t>
            </a:r>
            <a:r>
              <a:rPr lang="en-US" sz="1600" spc="-30" dirty="0">
                <a:solidFill>
                  <a:srgbClr val="1B1F2E"/>
                </a:solidFill>
                <a:latin typeface="Arial MT"/>
                <a:cs typeface="Arial MT"/>
              </a:rPr>
              <a:t> </a:t>
            </a:r>
            <a:r>
              <a:rPr lang="en-US" sz="1600" dirty="0">
                <a:solidFill>
                  <a:srgbClr val="1B1F2E"/>
                </a:solidFill>
                <a:latin typeface="Arial MT"/>
                <a:cs typeface="Arial MT"/>
              </a:rPr>
              <a:t>wide</a:t>
            </a:r>
            <a:r>
              <a:rPr lang="en-US" sz="1600" spc="15" dirty="0">
                <a:solidFill>
                  <a:srgbClr val="1B1F2E"/>
                </a:solidFill>
                <a:latin typeface="Arial MT"/>
                <a:cs typeface="Arial MT"/>
              </a:rPr>
              <a:t> </a:t>
            </a:r>
            <a:r>
              <a:rPr lang="en-US" sz="1600" dirty="0">
                <a:solidFill>
                  <a:srgbClr val="1B1F2E"/>
                </a:solidFill>
                <a:latin typeface="Arial MT"/>
                <a:cs typeface="Arial MT"/>
              </a:rPr>
              <a:t>range</a:t>
            </a:r>
            <a:r>
              <a:rPr lang="en-US" sz="1600" spc="-20" dirty="0">
                <a:solidFill>
                  <a:srgbClr val="1B1F2E"/>
                </a:solidFill>
                <a:latin typeface="Arial MT"/>
                <a:cs typeface="Arial MT"/>
              </a:rPr>
              <a:t> </a:t>
            </a:r>
            <a:r>
              <a:rPr lang="en-US" sz="1600" dirty="0">
                <a:solidFill>
                  <a:srgbClr val="1B1F2E"/>
                </a:solidFill>
                <a:latin typeface="Arial MT"/>
                <a:cs typeface="Arial MT"/>
              </a:rPr>
              <a:t>of</a:t>
            </a:r>
            <a:r>
              <a:rPr lang="en-US" sz="1600" spc="-30" dirty="0">
                <a:solidFill>
                  <a:srgbClr val="1B1F2E"/>
                </a:solidFill>
                <a:latin typeface="Arial MT"/>
                <a:cs typeface="Arial MT"/>
              </a:rPr>
              <a:t> </a:t>
            </a:r>
            <a:r>
              <a:rPr lang="en-US" sz="1600" dirty="0">
                <a:solidFill>
                  <a:srgbClr val="1B1F2E"/>
                </a:solidFill>
                <a:latin typeface="Arial MT"/>
                <a:cs typeface="Arial MT"/>
              </a:rPr>
              <a:t>documents</a:t>
            </a:r>
            <a:r>
              <a:rPr lang="en-US" sz="1600" spc="-15" dirty="0">
                <a:solidFill>
                  <a:srgbClr val="1B1F2E"/>
                </a:solidFill>
                <a:latin typeface="Arial MT"/>
                <a:cs typeface="Arial MT"/>
              </a:rPr>
              <a:t> </a:t>
            </a:r>
            <a:r>
              <a:rPr lang="en-US" sz="1600" dirty="0">
                <a:solidFill>
                  <a:srgbClr val="1B1F2E"/>
                </a:solidFill>
                <a:latin typeface="Arial MT"/>
                <a:cs typeface="Arial MT"/>
              </a:rPr>
              <a:t>with style</a:t>
            </a:r>
            <a:r>
              <a:rPr lang="en-US" sz="1600" spc="-15" dirty="0">
                <a:solidFill>
                  <a:srgbClr val="1B1F2E"/>
                </a:solidFill>
                <a:latin typeface="Arial MT"/>
                <a:cs typeface="Arial MT"/>
              </a:rPr>
              <a:t> </a:t>
            </a:r>
            <a:r>
              <a:rPr lang="en-US" sz="1600" spc="-10" dirty="0">
                <a:solidFill>
                  <a:srgbClr val="1B1F2E"/>
                </a:solidFill>
                <a:latin typeface="Arial MT"/>
                <a:cs typeface="Arial MT"/>
              </a:rPr>
              <a:t>templates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Prettiest</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30" dirty="0">
                <a:solidFill>
                  <a:srgbClr val="1B1F2E"/>
                </a:solidFill>
                <a:latin typeface="Arial MT"/>
                <a:cs typeface="Arial MT"/>
              </a:rPr>
              <a:t> </a:t>
            </a:r>
            <a:r>
              <a:rPr lang="en-US" sz="1600" dirty="0">
                <a:solidFill>
                  <a:srgbClr val="1B1F2E"/>
                </a:solidFill>
                <a:latin typeface="Arial MT"/>
                <a:cs typeface="Arial MT"/>
              </a:rPr>
              <a:t>easiest</a:t>
            </a:r>
            <a:r>
              <a:rPr lang="en-US" sz="1600" spc="-20" dirty="0">
                <a:solidFill>
                  <a:srgbClr val="1B1F2E"/>
                </a:solidFill>
                <a:latin typeface="Arial MT"/>
                <a:cs typeface="Arial MT"/>
              </a:rPr>
              <a:t> </a:t>
            </a:r>
            <a:r>
              <a:rPr lang="en-US" sz="1600" dirty="0">
                <a:solidFill>
                  <a:srgbClr val="1B1F2E"/>
                </a:solidFill>
                <a:latin typeface="Arial MT"/>
                <a:cs typeface="Arial MT"/>
              </a:rPr>
              <a:t>way</a:t>
            </a:r>
            <a:r>
              <a:rPr lang="en-US" sz="1600" spc="-5" dirty="0">
                <a:solidFill>
                  <a:srgbClr val="1B1F2E"/>
                </a:solidFill>
                <a:latin typeface="Arial MT"/>
                <a:cs typeface="Arial MT"/>
              </a:rPr>
              <a:t> </a:t>
            </a:r>
            <a:r>
              <a:rPr lang="en-US" sz="1600" dirty="0">
                <a:solidFill>
                  <a:srgbClr val="1B1F2E"/>
                </a:solidFill>
                <a:latin typeface="Arial MT"/>
                <a:cs typeface="Arial MT"/>
              </a:rPr>
              <a:t>to</a:t>
            </a:r>
            <a:r>
              <a:rPr lang="en-US" sz="1600" spc="-25" dirty="0">
                <a:solidFill>
                  <a:srgbClr val="1B1F2E"/>
                </a:solidFill>
                <a:latin typeface="Arial MT"/>
                <a:cs typeface="Arial MT"/>
              </a:rPr>
              <a:t> </a:t>
            </a:r>
            <a:r>
              <a:rPr lang="en-US" sz="1600" dirty="0">
                <a:solidFill>
                  <a:srgbClr val="1B1F2E"/>
                </a:solidFill>
                <a:latin typeface="Arial MT"/>
                <a:cs typeface="Arial MT"/>
              </a:rPr>
              <a:t>type</a:t>
            </a:r>
            <a:r>
              <a:rPr lang="en-US" sz="1600" spc="-15" dirty="0">
                <a:solidFill>
                  <a:srgbClr val="1B1F2E"/>
                </a:solidFill>
                <a:latin typeface="Arial MT"/>
                <a:cs typeface="Arial MT"/>
              </a:rPr>
              <a:t> </a:t>
            </a:r>
            <a:r>
              <a:rPr lang="en-US" sz="1600" dirty="0">
                <a:solidFill>
                  <a:srgbClr val="1B1F2E"/>
                </a:solidFill>
                <a:latin typeface="Arial MT"/>
                <a:cs typeface="Arial MT"/>
              </a:rPr>
              <a:t>up</a:t>
            </a:r>
            <a:r>
              <a:rPr lang="en-US" sz="1600" spc="-40" dirty="0">
                <a:solidFill>
                  <a:srgbClr val="1B1F2E"/>
                </a:solidFill>
                <a:latin typeface="Arial MT"/>
                <a:cs typeface="Arial MT"/>
              </a:rPr>
              <a:t> </a:t>
            </a:r>
            <a:r>
              <a:rPr lang="en-US" sz="1600" dirty="0">
                <a:solidFill>
                  <a:srgbClr val="1B1F2E"/>
                </a:solidFill>
                <a:latin typeface="Arial MT"/>
                <a:cs typeface="Arial MT"/>
              </a:rPr>
              <a:t>mathematical</a:t>
            </a:r>
            <a:r>
              <a:rPr lang="en-US" sz="1600" spc="-10" dirty="0">
                <a:solidFill>
                  <a:srgbClr val="1B1F2E"/>
                </a:solidFill>
                <a:latin typeface="Arial MT"/>
                <a:cs typeface="Arial MT"/>
              </a:rPr>
              <a:t> </a:t>
            </a:r>
            <a:r>
              <a:rPr lang="en-US" sz="1600" dirty="0">
                <a:solidFill>
                  <a:srgbClr val="1B1F2E"/>
                </a:solidFill>
                <a:latin typeface="Arial MT"/>
                <a:cs typeface="Arial MT"/>
              </a:rPr>
              <a:t>notation</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25" dirty="0">
                <a:solidFill>
                  <a:srgbClr val="1B1F2E"/>
                </a:solidFill>
                <a:latin typeface="Arial MT"/>
                <a:cs typeface="Arial MT"/>
              </a:rPr>
              <a:t> </a:t>
            </a:r>
            <a:r>
              <a:rPr lang="en-US" sz="1600" spc="-10" dirty="0">
                <a:solidFill>
                  <a:srgbClr val="1B1F2E"/>
                </a:solidFill>
                <a:latin typeface="Arial MT"/>
                <a:cs typeface="Arial MT"/>
              </a:rPr>
              <a:t>formulas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Helps</a:t>
            </a:r>
            <a:r>
              <a:rPr lang="en-US" sz="1600" spc="-30" dirty="0">
                <a:solidFill>
                  <a:srgbClr val="1B1F2E"/>
                </a:solidFill>
                <a:latin typeface="Arial MT"/>
                <a:cs typeface="Arial MT"/>
              </a:rPr>
              <a:t> </a:t>
            </a:r>
            <a:r>
              <a:rPr lang="en-US" sz="1600" dirty="0">
                <a:solidFill>
                  <a:srgbClr val="1B1F2E"/>
                </a:solidFill>
                <a:latin typeface="Arial MT"/>
                <a:cs typeface="Arial MT"/>
              </a:rPr>
              <a:t>keep</a:t>
            </a:r>
            <a:r>
              <a:rPr lang="en-US" sz="1600" spc="-20" dirty="0">
                <a:solidFill>
                  <a:srgbClr val="1B1F2E"/>
                </a:solidFill>
                <a:latin typeface="Arial MT"/>
                <a:cs typeface="Arial MT"/>
              </a:rPr>
              <a:t> </a:t>
            </a:r>
            <a:r>
              <a:rPr lang="en-US" sz="1600" dirty="0">
                <a:solidFill>
                  <a:srgbClr val="1B1F2E"/>
                </a:solidFill>
                <a:latin typeface="Arial MT"/>
                <a:cs typeface="Arial MT"/>
              </a:rPr>
              <a:t>citations</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25" dirty="0">
                <a:solidFill>
                  <a:srgbClr val="1B1F2E"/>
                </a:solidFill>
                <a:latin typeface="Arial MT"/>
                <a:cs typeface="Arial MT"/>
              </a:rPr>
              <a:t> </a:t>
            </a:r>
            <a:r>
              <a:rPr lang="en-US" sz="1600" dirty="0">
                <a:solidFill>
                  <a:srgbClr val="1B1F2E"/>
                </a:solidFill>
                <a:latin typeface="Arial MT"/>
                <a:cs typeface="Arial MT"/>
              </a:rPr>
              <a:t>references</a:t>
            </a:r>
            <a:r>
              <a:rPr lang="en-US" sz="1600" spc="-20" dirty="0">
                <a:solidFill>
                  <a:srgbClr val="1B1F2E"/>
                </a:solidFill>
                <a:latin typeface="Arial MT"/>
                <a:cs typeface="Arial MT"/>
              </a:rPr>
              <a:t> </a:t>
            </a:r>
            <a:r>
              <a:rPr lang="en-US" sz="1600" dirty="0">
                <a:solidFill>
                  <a:srgbClr val="1B1F2E"/>
                </a:solidFill>
                <a:latin typeface="Arial MT"/>
                <a:cs typeface="Arial MT"/>
              </a:rPr>
              <a:t>in</a:t>
            </a:r>
            <a:r>
              <a:rPr lang="en-US" sz="1600" spc="-35" dirty="0">
                <a:solidFill>
                  <a:srgbClr val="1B1F2E"/>
                </a:solidFill>
                <a:latin typeface="Arial MT"/>
                <a:cs typeface="Arial MT"/>
              </a:rPr>
              <a:t> </a:t>
            </a:r>
            <a:r>
              <a:rPr lang="en-US" sz="1600" dirty="0">
                <a:solidFill>
                  <a:srgbClr val="1B1F2E"/>
                </a:solidFill>
                <a:latin typeface="Arial MT"/>
                <a:cs typeface="Arial MT"/>
              </a:rPr>
              <a:t>a</a:t>
            </a:r>
            <a:r>
              <a:rPr lang="en-US" sz="1600" spc="-25" dirty="0">
                <a:solidFill>
                  <a:srgbClr val="1B1F2E"/>
                </a:solidFill>
                <a:latin typeface="Arial MT"/>
                <a:cs typeface="Arial MT"/>
              </a:rPr>
              <a:t> </a:t>
            </a:r>
            <a:r>
              <a:rPr lang="en-US" sz="1600" dirty="0">
                <a:solidFill>
                  <a:srgbClr val="1B1F2E"/>
                </a:solidFill>
                <a:latin typeface="Arial MT"/>
                <a:cs typeface="Arial MT"/>
              </a:rPr>
              <a:t>consistent</a:t>
            </a:r>
            <a:r>
              <a:rPr lang="en-US" sz="1600" spc="-10" dirty="0">
                <a:solidFill>
                  <a:srgbClr val="1B1F2E"/>
                </a:solidFill>
                <a:latin typeface="Arial MT"/>
                <a:cs typeface="Arial MT"/>
              </a:rPr>
              <a:t> format</a:t>
            </a:r>
            <a:endParaRPr lang="en-US" sz="1600" dirty="0">
              <a:latin typeface="Arial MT"/>
              <a:cs typeface="Arial MT"/>
            </a:endParaRPr>
          </a:p>
        </p:txBody>
      </p:sp>
    </p:spTree>
    <p:extLst>
      <p:ext uri="{BB962C8B-B14F-4D97-AF65-F5344CB8AC3E}">
        <p14:creationId xmlns:p14="http://schemas.microsoft.com/office/powerpoint/2010/main" val="2350718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79803-947E-EA24-C9CB-1367EE8ADDCC}"/>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794F1B43-FF66-B39F-1191-3D1584D6366E}"/>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17578D3-EACC-4E0B-841D-2B8AD1338C12}"/>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Using LaTeX</a:t>
            </a:r>
          </a:p>
        </p:txBody>
      </p:sp>
      <p:sp>
        <p:nvSpPr>
          <p:cNvPr id="2" name="object 3">
            <a:extLst>
              <a:ext uri="{FF2B5EF4-FFF2-40B4-BE49-F238E27FC236}">
                <a16:creationId xmlns:a16="http://schemas.microsoft.com/office/drawing/2014/main" id="{F536B93A-635D-C267-1AA4-BE878C2E8064}"/>
              </a:ext>
            </a:extLst>
          </p:cNvPr>
          <p:cNvSpPr txBox="1"/>
          <p:nvPr/>
        </p:nvSpPr>
        <p:spPr>
          <a:xfrm>
            <a:off x="572211" y="1208277"/>
            <a:ext cx="3611879" cy="2502535"/>
          </a:xfrm>
          <a:prstGeom prst="rect">
            <a:avLst/>
          </a:prstGeom>
        </p:spPr>
        <p:txBody>
          <a:bodyPr vert="horz" wrap="square" lIns="0" tIns="13335" rIns="0" bIns="0" rtlCol="0">
            <a:spAutoFit/>
          </a:bodyPr>
          <a:lstStyle/>
          <a:p>
            <a:pPr marL="12700">
              <a:lnSpc>
                <a:spcPct val="100000"/>
              </a:lnSpc>
              <a:spcBef>
                <a:spcPts val="105"/>
              </a:spcBef>
            </a:pPr>
            <a:r>
              <a:rPr sz="2000" b="1" spc="-20" dirty="0">
                <a:solidFill>
                  <a:srgbClr val="1B1F2E"/>
                </a:solidFill>
                <a:latin typeface="Arial"/>
                <a:cs typeface="Arial"/>
              </a:rPr>
              <a:t>TeX</a:t>
            </a:r>
            <a:r>
              <a:rPr sz="2000" b="1" spc="-110" dirty="0">
                <a:solidFill>
                  <a:srgbClr val="1B1F2E"/>
                </a:solidFill>
                <a:latin typeface="Arial"/>
                <a:cs typeface="Arial"/>
              </a:rPr>
              <a:t> </a:t>
            </a:r>
            <a:r>
              <a:rPr sz="2000" b="1" spc="-10" dirty="0">
                <a:solidFill>
                  <a:srgbClr val="1B1F2E"/>
                </a:solidFill>
                <a:latin typeface="Arial"/>
                <a:cs typeface="Arial"/>
              </a:rPr>
              <a:t>distributions</a:t>
            </a:r>
            <a:endParaRPr sz="2000" dirty="0">
              <a:latin typeface="Arial"/>
              <a:cs typeface="Arial"/>
            </a:endParaRPr>
          </a:p>
          <a:p>
            <a:pPr marL="299085" indent="-286385">
              <a:lnSpc>
                <a:spcPct val="100000"/>
              </a:lnSpc>
              <a:spcBef>
                <a:spcPts val="1975"/>
              </a:spcBef>
              <a:buChar char="•"/>
              <a:tabLst>
                <a:tab pos="299085" algn="l"/>
              </a:tabLst>
            </a:pPr>
            <a:r>
              <a:rPr sz="1800" dirty="0">
                <a:solidFill>
                  <a:srgbClr val="1B1F2E"/>
                </a:solidFill>
                <a:latin typeface="Arial MT"/>
                <a:cs typeface="Arial MT"/>
              </a:rPr>
              <a:t>Installed</a:t>
            </a:r>
            <a:r>
              <a:rPr sz="1800" spc="-35" dirty="0">
                <a:solidFill>
                  <a:srgbClr val="1B1F2E"/>
                </a:solidFill>
                <a:latin typeface="Arial MT"/>
                <a:cs typeface="Arial MT"/>
              </a:rPr>
              <a:t> </a:t>
            </a:r>
            <a:r>
              <a:rPr sz="1800" dirty="0">
                <a:solidFill>
                  <a:srgbClr val="1B1F2E"/>
                </a:solidFill>
                <a:latin typeface="Arial MT"/>
                <a:cs typeface="Arial MT"/>
              </a:rPr>
              <a:t>locally</a:t>
            </a:r>
            <a:r>
              <a:rPr sz="1800" spc="-30" dirty="0">
                <a:solidFill>
                  <a:srgbClr val="1B1F2E"/>
                </a:solidFill>
                <a:latin typeface="Arial MT"/>
                <a:cs typeface="Arial MT"/>
              </a:rPr>
              <a:t> </a:t>
            </a:r>
            <a:r>
              <a:rPr sz="1800" dirty="0">
                <a:solidFill>
                  <a:srgbClr val="1B1F2E"/>
                </a:solidFill>
                <a:latin typeface="Arial MT"/>
                <a:cs typeface="Arial MT"/>
              </a:rPr>
              <a:t>on</a:t>
            </a:r>
            <a:r>
              <a:rPr sz="1800" spc="-35" dirty="0">
                <a:solidFill>
                  <a:srgbClr val="1B1F2E"/>
                </a:solidFill>
                <a:latin typeface="Arial MT"/>
                <a:cs typeface="Arial MT"/>
              </a:rPr>
              <a:t> </a:t>
            </a:r>
            <a:r>
              <a:rPr sz="1800" dirty="0">
                <a:solidFill>
                  <a:srgbClr val="1B1F2E"/>
                </a:solidFill>
                <a:latin typeface="Arial MT"/>
                <a:cs typeface="Arial MT"/>
              </a:rPr>
              <a:t>your</a:t>
            </a:r>
            <a:r>
              <a:rPr sz="1800" spc="-10" dirty="0">
                <a:solidFill>
                  <a:srgbClr val="1B1F2E"/>
                </a:solidFill>
                <a:latin typeface="Arial MT"/>
                <a:cs typeface="Arial MT"/>
              </a:rPr>
              <a:t> machine</a:t>
            </a:r>
            <a:endParaRPr sz="1800" dirty="0">
              <a:latin typeface="Arial MT"/>
              <a:cs typeface="Arial MT"/>
            </a:endParaRPr>
          </a:p>
          <a:p>
            <a:pPr marL="299085" marR="5080" indent="-287020">
              <a:lnSpc>
                <a:spcPct val="150000"/>
              </a:lnSpc>
              <a:buChar char="•"/>
              <a:tabLst>
                <a:tab pos="299085" algn="l"/>
              </a:tabLst>
            </a:pPr>
            <a:r>
              <a:rPr sz="1800" dirty="0">
                <a:solidFill>
                  <a:srgbClr val="1B1F2E"/>
                </a:solidFill>
                <a:latin typeface="Arial MT"/>
                <a:cs typeface="Arial MT"/>
              </a:rPr>
              <a:t>Greater</a:t>
            </a:r>
            <a:r>
              <a:rPr sz="1800" spc="-15" dirty="0">
                <a:solidFill>
                  <a:srgbClr val="1B1F2E"/>
                </a:solidFill>
                <a:latin typeface="Arial MT"/>
                <a:cs typeface="Arial MT"/>
              </a:rPr>
              <a:t> </a:t>
            </a:r>
            <a:r>
              <a:rPr sz="1800" dirty="0">
                <a:solidFill>
                  <a:srgbClr val="1B1F2E"/>
                </a:solidFill>
                <a:latin typeface="Arial MT"/>
                <a:cs typeface="Arial MT"/>
              </a:rPr>
              <a:t>control</a:t>
            </a:r>
            <a:r>
              <a:rPr sz="1800" spc="-15" dirty="0">
                <a:solidFill>
                  <a:srgbClr val="1B1F2E"/>
                </a:solidFill>
                <a:latin typeface="Arial MT"/>
                <a:cs typeface="Arial MT"/>
              </a:rPr>
              <a:t> </a:t>
            </a:r>
            <a:r>
              <a:rPr sz="1800" dirty="0">
                <a:solidFill>
                  <a:srgbClr val="1B1F2E"/>
                </a:solidFill>
                <a:latin typeface="Arial MT"/>
                <a:cs typeface="Arial MT"/>
              </a:rPr>
              <a:t>of</a:t>
            </a:r>
            <a:r>
              <a:rPr sz="1800" spc="465" dirty="0">
                <a:solidFill>
                  <a:srgbClr val="1B1F2E"/>
                </a:solidFill>
                <a:latin typeface="Arial MT"/>
                <a:cs typeface="Arial MT"/>
              </a:rPr>
              <a:t> </a:t>
            </a:r>
            <a:r>
              <a:rPr sz="1800" spc="-10" dirty="0">
                <a:solidFill>
                  <a:srgbClr val="1B1F2E"/>
                </a:solidFill>
                <a:latin typeface="Arial MT"/>
                <a:cs typeface="Arial MT"/>
              </a:rPr>
              <a:t>customization </a:t>
            </a:r>
            <a:r>
              <a:rPr sz="1800" dirty="0">
                <a:solidFill>
                  <a:srgbClr val="1B1F2E"/>
                </a:solidFill>
                <a:latin typeface="Arial MT"/>
                <a:cs typeface="Arial MT"/>
              </a:rPr>
              <a:t>and</a:t>
            </a:r>
            <a:r>
              <a:rPr sz="1800" spc="-10" dirty="0">
                <a:solidFill>
                  <a:srgbClr val="1B1F2E"/>
                </a:solidFill>
                <a:latin typeface="Arial MT"/>
                <a:cs typeface="Arial MT"/>
              </a:rPr>
              <a:t> formatting</a:t>
            </a:r>
            <a:endParaRPr sz="1800" dirty="0">
              <a:latin typeface="Arial MT"/>
              <a:cs typeface="Arial MT"/>
            </a:endParaRPr>
          </a:p>
          <a:p>
            <a:pPr marL="299085" indent="-286385">
              <a:lnSpc>
                <a:spcPct val="100000"/>
              </a:lnSpc>
              <a:spcBef>
                <a:spcPts val="1080"/>
              </a:spcBef>
              <a:buChar char="•"/>
              <a:tabLst>
                <a:tab pos="299085" algn="l"/>
              </a:tabLst>
            </a:pPr>
            <a:r>
              <a:rPr sz="1800" dirty="0">
                <a:solidFill>
                  <a:srgbClr val="1B1F2E"/>
                </a:solidFill>
                <a:latin typeface="Arial MT"/>
                <a:cs typeface="Arial MT"/>
              </a:rPr>
              <a:t>Fewer</a:t>
            </a:r>
            <a:r>
              <a:rPr sz="1800" spc="-20" dirty="0">
                <a:solidFill>
                  <a:srgbClr val="1B1F2E"/>
                </a:solidFill>
                <a:latin typeface="Arial MT"/>
                <a:cs typeface="Arial MT"/>
              </a:rPr>
              <a:t> </a:t>
            </a:r>
            <a:r>
              <a:rPr sz="1800" dirty="0">
                <a:solidFill>
                  <a:srgbClr val="1B1F2E"/>
                </a:solidFill>
                <a:latin typeface="Arial MT"/>
                <a:cs typeface="Arial MT"/>
              </a:rPr>
              <a:t>privacy</a:t>
            </a:r>
            <a:r>
              <a:rPr sz="1800" spc="-40" dirty="0">
                <a:solidFill>
                  <a:srgbClr val="1B1F2E"/>
                </a:solidFill>
                <a:latin typeface="Arial MT"/>
                <a:cs typeface="Arial MT"/>
              </a:rPr>
              <a:t> </a:t>
            </a:r>
            <a:r>
              <a:rPr sz="1800" dirty="0">
                <a:solidFill>
                  <a:srgbClr val="1B1F2E"/>
                </a:solidFill>
                <a:latin typeface="Arial MT"/>
                <a:cs typeface="Arial MT"/>
              </a:rPr>
              <a:t>concerns</a:t>
            </a:r>
            <a:r>
              <a:rPr sz="1800" spc="-40" dirty="0">
                <a:solidFill>
                  <a:srgbClr val="1B1F2E"/>
                </a:solidFill>
                <a:latin typeface="Arial MT"/>
                <a:cs typeface="Arial MT"/>
              </a:rPr>
              <a:t> </a:t>
            </a:r>
            <a:r>
              <a:rPr sz="1800" spc="-25" dirty="0">
                <a:solidFill>
                  <a:srgbClr val="1B1F2E"/>
                </a:solidFill>
                <a:latin typeface="Arial MT"/>
                <a:cs typeface="Arial MT"/>
              </a:rPr>
              <a:t>for</a:t>
            </a:r>
            <a:endParaRPr sz="1800" dirty="0">
              <a:latin typeface="Arial MT"/>
              <a:cs typeface="Arial MT"/>
            </a:endParaRPr>
          </a:p>
          <a:p>
            <a:pPr marL="299085">
              <a:lnSpc>
                <a:spcPct val="100000"/>
              </a:lnSpc>
              <a:spcBef>
                <a:spcPts val="1085"/>
              </a:spcBef>
            </a:pPr>
            <a:r>
              <a:rPr sz="1800" dirty="0">
                <a:solidFill>
                  <a:srgbClr val="1B1F2E"/>
                </a:solidFill>
                <a:latin typeface="Arial MT"/>
                <a:cs typeface="Arial MT"/>
              </a:rPr>
              <a:t>sensitive</a:t>
            </a:r>
            <a:r>
              <a:rPr sz="1800" spc="-40" dirty="0">
                <a:solidFill>
                  <a:srgbClr val="1B1F2E"/>
                </a:solidFill>
                <a:latin typeface="Arial MT"/>
                <a:cs typeface="Arial MT"/>
              </a:rPr>
              <a:t> </a:t>
            </a:r>
            <a:r>
              <a:rPr sz="1800" spc="-10" dirty="0">
                <a:solidFill>
                  <a:srgbClr val="1B1F2E"/>
                </a:solidFill>
                <a:latin typeface="Arial MT"/>
                <a:cs typeface="Arial MT"/>
              </a:rPr>
              <a:t>documents</a:t>
            </a:r>
            <a:endParaRPr sz="1800" dirty="0">
              <a:latin typeface="Arial MT"/>
              <a:cs typeface="Arial MT"/>
            </a:endParaRPr>
          </a:p>
        </p:txBody>
      </p:sp>
      <p:sp>
        <p:nvSpPr>
          <p:cNvPr id="3" name="object 4">
            <a:extLst>
              <a:ext uri="{FF2B5EF4-FFF2-40B4-BE49-F238E27FC236}">
                <a16:creationId xmlns:a16="http://schemas.microsoft.com/office/drawing/2014/main" id="{4277C544-09EF-5E29-429F-D30BA28D1FB4}"/>
              </a:ext>
            </a:extLst>
          </p:cNvPr>
          <p:cNvSpPr txBox="1"/>
          <p:nvPr/>
        </p:nvSpPr>
        <p:spPr>
          <a:xfrm>
            <a:off x="4799203" y="1607058"/>
            <a:ext cx="3751579" cy="2495550"/>
          </a:xfrm>
          <a:prstGeom prst="rect">
            <a:avLst/>
          </a:prstGeom>
        </p:spPr>
        <p:txBody>
          <a:bodyPr vert="horz" wrap="square" lIns="0" tIns="12700" rIns="0" bIns="0" rtlCol="0">
            <a:spAutoFit/>
          </a:bodyPr>
          <a:lstStyle/>
          <a:p>
            <a:pPr marL="299085" marR="414655" indent="-287020">
              <a:lnSpc>
                <a:spcPct val="150100"/>
              </a:lnSpc>
              <a:spcBef>
                <a:spcPts val="100"/>
              </a:spcBef>
              <a:buChar char="•"/>
              <a:tabLst>
                <a:tab pos="299085" algn="l"/>
              </a:tabLst>
            </a:pPr>
            <a:r>
              <a:rPr sz="1800" dirty="0">
                <a:solidFill>
                  <a:srgbClr val="1B1F2E"/>
                </a:solidFill>
                <a:latin typeface="Arial MT"/>
                <a:cs typeface="Arial MT"/>
              </a:rPr>
              <a:t>Available</a:t>
            </a:r>
            <a:r>
              <a:rPr sz="1800" spc="-30" dirty="0">
                <a:solidFill>
                  <a:srgbClr val="1B1F2E"/>
                </a:solidFill>
                <a:latin typeface="Arial MT"/>
                <a:cs typeface="Arial MT"/>
              </a:rPr>
              <a:t> </a:t>
            </a:r>
            <a:r>
              <a:rPr sz="1800" dirty="0">
                <a:solidFill>
                  <a:srgbClr val="1B1F2E"/>
                </a:solidFill>
                <a:latin typeface="Arial MT"/>
                <a:cs typeface="Arial MT"/>
              </a:rPr>
              <a:t>online</a:t>
            </a:r>
            <a:r>
              <a:rPr sz="1800" spc="-30" dirty="0">
                <a:solidFill>
                  <a:srgbClr val="1B1F2E"/>
                </a:solidFill>
                <a:latin typeface="Arial MT"/>
                <a:cs typeface="Arial MT"/>
              </a:rPr>
              <a:t> </a:t>
            </a:r>
            <a:r>
              <a:rPr sz="1800" dirty="0">
                <a:solidFill>
                  <a:srgbClr val="1B1F2E"/>
                </a:solidFill>
                <a:latin typeface="Arial MT"/>
                <a:cs typeface="Arial MT"/>
              </a:rPr>
              <a:t>with</a:t>
            </a:r>
            <a:r>
              <a:rPr sz="1800" spc="-20" dirty="0">
                <a:solidFill>
                  <a:srgbClr val="1B1F2E"/>
                </a:solidFill>
                <a:latin typeface="Arial MT"/>
                <a:cs typeface="Arial MT"/>
              </a:rPr>
              <a:t> </a:t>
            </a:r>
            <a:r>
              <a:rPr sz="1800" dirty="0">
                <a:solidFill>
                  <a:srgbClr val="1B1F2E"/>
                </a:solidFill>
                <a:latin typeface="Arial MT"/>
                <a:cs typeface="Arial MT"/>
              </a:rPr>
              <a:t>no</a:t>
            </a:r>
            <a:r>
              <a:rPr sz="1800" spc="-40" dirty="0">
                <a:solidFill>
                  <a:srgbClr val="1B1F2E"/>
                </a:solidFill>
                <a:latin typeface="Arial MT"/>
                <a:cs typeface="Arial MT"/>
              </a:rPr>
              <a:t> </a:t>
            </a:r>
            <a:r>
              <a:rPr sz="1800" spc="-10" dirty="0">
                <a:solidFill>
                  <a:srgbClr val="1B1F2E"/>
                </a:solidFill>
                <a:latin typeface="Arial MT"/>
                <a:cs typeface="Arial MT"/>
              </a:rPr>
              <a:t>install needed</a:t>
            </a:r>
            <a:endParaRPr sz="1800">
              <a:latin typeface="Arial MT"/>
              <a:cs typeface="Arial MT"/>
            </a:endParaRPr>
          </a:p>
          <a:p>
            <a:pPr marL="299085" indent="-286385">
              <a:lnSpc>
                <a:spcPct val="100000"/>
              </a:lnSpc>
              <a:spcBef>
                <a:spcPts val="1080"/>
              </a:spcBef>
              <a:buChar char="•"/>
              <a:tabLst>
                <a:tab pos="299085" algn="l"/>
              </a:tabLst>
            </a:pPr>
            <a:r>
              <a:rPr sz="1800" dirty="0">
                <a:solidFill>
                  <a:srgbClr val="1B1F2E"/>
                </a:solidFill>
                <a:latin typeface="Arial MT"/>
                <a:cs typeface="Arial MT"/>
              </a:rPr>
              <a:t>Optimized</a:t>
            </a:r>
            <a:r>
              <a:rPr sz="1800" spc="-5" dirty="0">
                <a:solidFill>
                  <a:srgbClr val="1B1F2E"/>
                </a:solidFill>
                <a:latin typeface="Arial MT"/>
                <a:cs typeface="Arial MT"/>
              </a:rPr>
              <a:t> </a:t>
            </a:r>
            <a:r>
              <a:rPr sz="1800" dirty="0">
                <a:solidFill>
                  <a:srgbClr val="1B1F2E"/>
                </a:solidFill>
                <a:latin typeface="Arial MT"/>
                <a:cs typeface="Arial MT"/>
              </a:rPr>
              <a:t>for</a:t>
            </a:r>
            <a:r>
              <a:rPr sz="1800" spc="-15" dirty="0">
                <a:solidFill>
                  <a:srgbClr val="1B1F2E"/>
                </a:solidFill>
                <a:latin typeface="Arial MT"/>
                <a:cs typeface="Arial MT"/>
              </a:rPr>
              <a:t> </a:t>
            </a:r>
            <a:r>
              <a:rPr sz="1800" spc="-10" dirty="0">
                <a:solidFill>
                  <a:srgbClr val="1B1F2E"/>
                </a:solidFill>
                <a:latin typeface="Arial MT"/>
                <a:cs typeface="Arial MT"/>
              </a:rPr>
              <a:t>ease-of-</a:t>
            </a:r>
            <a:r>
              <a:rPr sz="1800" dirty="0">
                <a:solidFill>
                  <a:srgbClr val="1B1F2E"/>
                </a:solidFill>
                <a:latin typeface="Arial MT"/>
                <a:cs typeface="Arial MT"/>
              </a:rPr>
              <a:t>use</a:t>
            </a:r>
            <a:r>
              <a:rPr sz="1800" spc="15" dirty="0">
                <a:solidFill>
                  <a:srgbClr val="1B1F2E"/>
                </a:solidFill>
                <a:latin typeface="Arial MT"/>
                <a:cs typeface="Arial MT"/>
              </a:rPr>
              <a:t> </a:t>
            </a:r>
            <a:r>
              <a:rPr sz="1800" dirty="0">
                <a:solidFill>
                  <a:srgbClr val="1B1F2E"/>
                </a:solidFill>
                <a:latin typeface="Arial MT"/>
                <a:cs typeface="Arial MT"/>
              </a:rPr>
              <a:t>and</a:t>
            </a:r>
            <a:r>
              <a:rPr sz="1800" spc="-10" dirty="0">
                <a:solidFill>
                  <a:srgbClr val="1B1F2E"/>
                </a:solidFill>
                <a:latin typeface="Arial MT"/>
                <a:cs typeface="Arial MT"/>
              </a:rPr>
              <a:t> </a:t>
            </a:r>
            <a:r>
              <a:rPr sz="1800" spc="-60" dirty="0">
                <a:solidFill>
                  <a:srgbClr val="1B1F2E"/>
                </a:solidFill>
                <a:latin typeface="Arial MT"/>
                <a:cs typeface="Arial MT"/>
              </a:rPr>
              <a:t>a</a:t>
            </a:r>
            <a:endParaRPr sz="1800">
              <a:latin typeface="Arial MT"/>
              <a:cs typeface="Arial MT"/>
            </a:endParaRPr>
          </a:p>
          <a:p>
            <a:pPr marL="299085">
              <a:lnSpc>
                <a:spcPct val="100000"/>
              </a:lnSpc>
              <a:spcBef>
                <a:spcPts val="1080"/>
              </a:spcBef>
            </a:pPr>
            <a:r>
              <a:rPr sz="1800" dirty="0">
                <a:solidFill>
                  <a:srgbClr val="1B1F2E"/>
                </a:solidFill>
                <a:latin typeface="Arial MT"/>
                <a:cs typeface="Arial MT"/>
              </a:rPr>
              <a:t>good</a:t>
            </a:r>
            <a:r>
              <a:rPr sz="1800" spc="-20" dirty="0">
                <a:solidFill>
                  <a:srgbClr val="1B1F2E"/>
                </a:solidFill>
                <a:latin typeface="Arial MT"/>
                <a:cs typeface="Arial MT"/>
              </a:rPr>
              <a:t> </a:t>
            </a:r>
            <a:r>
              <a:rPr sz="1800" dirty="0">
                <a:solidFill>
                  <a:srgbClr val="1B1F2E"/>
                </a:solidFill>
                <a:latin typeface="Arial MT"/>
                <a:cs typeface="Arial MT"/>
              </a:rPr>
              <a:t>place</a:t>
            </a:r>
            <a:r>
              <a:rPr sz="1800" spc="-20" dirty="0">
                <a:solidFill>
                  <a:srgbClr val="1B1F2E"/>
                </a:solidFill>
                <a:latin typeface="Arial MT"/>
                <a:cs typeface="Arial MT"/>
              </a:rPr>
              <a:t> </a:t>
            </a:r>
            <a:r>
              <a:rPr sz="1800" dirty="0">
                <a:solidFill>
                  <a:srgbClr val="1B1F2E"/>
                </a:solidFill>
                <a:latin typeface="Arial MT"/>
                <a:cs typeface="Arial MT"/>
              </a:rPr>
              <a:t>to</a:t>
            </a:r>
            <a:r>
              <a:rPr sz="1800" spc="-20" dirty="0">
                <a:solidFill>
                  <a:srgbClr val="1B1F2E"/>
                </a:solidFill>
                <a:latin typeface="Arial MT"/>
                <a:cs typeface="Arial MT"/>
              </a:rPr>
              <a:t> learn</a:t>
            </a:r>
            <a:endParaRPr sz="1800">
              <a:latin typeface="Arial MT"/>
              <a:cs typeface="Arial MT"/>
            </a:endParaRPr>
          </a:p>
          <a:p>
            <a:pPr marL="299085" marR="5080" indent="-287020">
              <a:lnSpc>
                <a:spcPct val="150000"/>
              </a:lnSpc>
              <a:buChar char="•"/>
              <a:tabLst>
                <a:tab pos="299085" algn="l"/>
              </a:tabLst>
            </a:pPr>
            <a:r>
              <a:rPr sz="1800" dirty="0">
                <a:solidFill>
                  <a:srgbClr val="1B1F2E"/>
                </a:solidFill>
                <a:latin typeface="Arial MT"/>
                <a:cs typeface="Arial MT"/>
              </a:rPr>
              <a:t>Allows for</a:t>
            </a:r>
            <a:r>
              <a:rPr sz="1800" spc="-40" dirty="0">
                <a:solidFill>
                  <a:srgbClr val="1B1F2E"/>
                </a:solidFill>
                <a:latin typeface="Arial MT"/>
                <a:cs typeface="Arial MT"/>
              </a:rPr>
              <a:t> </a:t>
            </a:r>
            <a:r>
              <a:rPr sz="1800" dirty="0">
                <a:solidFill>
                  <a:srgbClr val="1B1F2E"/>
                </a:solidFill>
                <a:latin typeface="Arial MT"/>
                <a:cs typeface="Arial MT"/>
              </a:rPr>
              <a:t>easy</a:t>
            </a:r>
            <a:r>
              <a:rPr sz="1800" spc="-40" dirty="0">
                <a:solidFill>
                  <a:srgbClr val="1B1F2E"/>
                </a:solidFill>
                <a:latin typeface="Arial MT"/>
                <a:cs typeface="Arial MT"/>
              </a:rPr>
              <a:t> </a:t>
            </a:r>
            <a:r>
              <a:rPr sz="1800" dirty="0">
                <a:solidFill>
                  <a:srgbClr val="1B1F2E"/>
                </a:solidFill>
                <a:latin typeface="Arial MT"/>
                <a:cs typeface="Arial MT"/>
              </a:rPr>
              <a:t>collaboration,</a:t>
            </a:r>
            <a:r>
              <a:rPr sz="1800" spc="-15" dirty="0">
                <a:solidFill>
                  <a:srgbClr val="1B1F2E"/>
                </a:solidFill>
                <a:latin typeface="Arial MT"/>
                <a:cs typeface="Arial MT"/>
              </a:rPr>
              <a:t> </a:t>
            </a:r>
            <a:r>
              <a:rPr sz="1800" spc="-20" dirty="0">
                <a:solidFill>
                  <a:srgbClr val="1B1F2E"/>
                </a:solidFill>
                <a:latin typeface="Arial MT"/>
                <a:cs typeface="Arial MT"/>
              </a:rPr>
              <a:t>kind </a:t>
            </a:r>
            <a:r>
              <a:rPr sz="1800" dirty="0">
                <a:solidFill>
                  <a:srgbClr val="1B1F2E"/>
                </a:solidFill>
                <a:latin typeface="Arial MT"/>
                <a:cs typeface="Arial MT"/>
              </a:rPr>
              <a:t>of</a:t>
            </a:r>
            <a:r>
              <a:rPr sz="1800" spc="-20" dirty="0">
                <a:solidFill>
                  <a:srgbClr val="1B1F2E"/>
                </a:solidFill>
                <a:latin typeface="Arial MT"/>
                <a:cs typeface="Arial MT"/>
              </a:rPr>
              <a:t> </a:t>
            </a:r>
            <a:r>
              <a:rPr sz="1800" dirty="0">
                <a:solidFill>
                  <a:srgbClr val="1B1F2E"/>
                </a:solidFill>
                <a:latin typeface="Arial MT"/>
                <a:cs typeface="Arial MT"/>
              </a:rPr>
              <a:t>like</a:t>
            </a:r>
            <a:r>
              <a:rPr sz="1800" spc="-30" dirty="0">
                <a:solidFill>
                  <a:srgbClr val="1B1F2E"/>
                </a:solidFill>
                <a:latin typeface="Arial MT"/>
                <a:cs typeface="Arial MT"/>
              </a:rPr>
              <a:t> </a:t>
            </a:r>
            <a:r>
              <a:rPr sz="1800" dirty="0">
                <a:solidFill>
                  <a:srgbClr val="1B1F2E"/>
                </a:solidFill>
                <a:latin typeface="Arial MT"/>
                <a:cs typeface="Arial MT"/>
              </a:rPr>
              <a:t>“Google</a:t>
            </a:r>
            <a:r>
              <a:rPr sz="1800" spc="-15" dirty="0">
                <a:solidFill>
                  <a:srgbClr val="1B1F2E"/>
                </a:solidFill>
                <a:latin typeface="Arial MT"/>
                <a:cs typeface="Arial MT"/>
              </a:rPr>
              <a:t> </a:t>
            </a:r>
            <a:r>
              <a:rPr sz="1800" dirty="0">
                <a:solidFill>
                  <a:srgbClr val="1B1F2E"/>
                </a:solidFill>
                <a:latin typeface="Arial MT"/>
                <a:cs typeface="Arial MT"/>
              </a:rPr>
              <a:t>Docs”</a:t>
            </a:r>
            <a:r>
              <a:rPr sz="1800" spc="-10" dirty="0">
                <a:solidFill>
                  <a:srgbClr val="1B1F2E"/>
                </a:solidFill>
                <a:latin typeface="Arial MT"/>
                <a:cs typeface="Arial MT"/>
              </a:rPr>
              <a:t> </a:t>
            </a:r>
            <a:r>
              <a:rPr sz="1800" dirty="0">
                <a:solidFill>
                  <a:srgbClr val="1B1F2E"/>
                </a:solidFill>
                <a:latin typeface="Arial MT"/>
                <a:cs typeface="Arial MT"/>
              </a:rPr>
              <a:t>for</a:t>
            </a:r>
            <a:r>
              <a:rPr sz="1800" spc="-30" dirty="0">
                <a:solidFill>
                  <a:srgbClr val="1B1F2E"/>
                </a:solidFill>
                <a:latin typeface="Arial MT"/>
                <a:cs typeface="Arial MT"/>
              </a:rPr>
              <a:t> </a:t>
            </a:r>
            <a:r>
              <a:rPr sz="1800" spc="-20" dirty="0">
                <a:solidFill>
                  <a:srgbClr val="1B1F2E"/>
                </a:solidFill>
                <a:latin typeface="Arial MT"/>
                <a:cs typeface="Arial MT"/>
              </a:rPr>
              <a:t>LaTeX</a:t>
            </a:r>
            <a:endParaRPr sz="1800">
              <a:latin typeface="Arial MT"/>
              <a:cs typeface="Arial MT"/>
            </a:endParaRPr>
          </a:p>
        </p:txBody>
      </p:sp>
      <p:pic>
        <p:nvPicPr>
          <p:cNvPr id="4" name="object 5">
            <a:extLst>
              <a:ext uri="{FF2B5EF4-FFF2-40B4-BE49-F238E27FC236}">
                <a16:creationId xmlns:a16="http://schemas.microsoft.com/office/drawing/2014/main" id="{C3A54F86-04BE-64C7-F315-A94615CF56F1}"/>
              </a:ext>
            </a:extLst>
          </p:cNvPr>
          <p:cNvPicPr/>
          <p:nvPr/>
        </p:nvPicPr>
        <p:blipFill>
          <a:blip r:embed="rId3" cstate="print"/>
          <a:stretch>
            <a:fillRect/>
          </a:stretch>
        </p:blipFill>
        <p:spPr>
          <a:xfrm>
            <a:off x="4789974" y="1029086"/>
            <a:ext cx="1702219" cy="497574"/>
          </a:xfrm>
          <a:prstGeom prst="rect">
            <a:avLst/>
          </a:prstGeom>
        </p:spPr>
      </p:pic>
      <p:pic>
        <p:nvPicPr>
          <p:cNvPr id="5" name="object 6">
            <a:extLst>
              <a:ext uri="{FF2B5EF4-FFF2-40B4-BE49-F238E27FC236}">
                <a16:creationId xmlns:a16="http://schemas.microsoft.com/office/drawing/2014/main" id="{A18CD7CD-156D-3934-F8EC-0D9C020D82A5}"/>
              </a:ext>
            </a:extLst>
          </p:cNvPr>
          <p:cNvPicPr/>
          <p:nvPr/>
        </p:nvPicPr>
        <p:blipFill>
          <a:blip r:embed="rId4" cstate="print"/>
          <a:stretch>
            <a:fillRect/>
          </a:stretch>
        </p:blipFill>
        <p:spPr>
          <a:xfrm>
            <a:off x="1528572" y="3983735"/>
            <a:ext cx="1135380" cy="681227"/>
          </a:xfrm>
          <a:prstGeom prst="rect">
            <a:avLst/>
          </a:prstGeom>
        </p:spPr>
      </p:pic>
      <p:pic>
        <p:nvPicPr>
          <p:cNvPr id="7" name="object 7">
            <a:extLst>
              <a:ext uri="{FF2B5EF4-FFF2-40B4-BE49-F238E27FC236}">
                <a16:creationId xmlns:a16="http://schemas.microsoft.com/office/drawing/2014/main" id="{72E661A5-3913-EA6A-1524-B4F7241FAEB7}"/>
              </a:ext>
            </a:extLst>
          </p:cNvPr>
          <p:cNvPicPr/>
          <p:nvPr/>
        </p:nvPicPr>
        <p:blipFill>
          <a:blip r:embed="rId5" cstate="print"/>
          <a:stretch>
            <a:fillRect/>
          </a:stretch>
        </p:blipFill>
        <p:spPr>
          <a:xfrm>
            <a:off x="2962798" y="4172530"/>
            <a:ext cx="1199104" cy="303637"/>
          </a:xfrm>
          <a:prstGeom prst="rect">
            <a:avLst/>
          </a:prstGeom>
        </p:spPr>
      </p:pic>
      <p:pic>
        <p:nvPicPr>
          <p:cNvPr id="8" name="object 8">
            <a:extLst>
              <a:ext uri="{FF2B5EF4-FFF2-40B4-BE49-F238E27FC236}">
                <a16:creationId xmlns:a16="http://schemas.microsoft.com/office/drawing/2014/main" id="{BCDC7E29-0778-FA80-FCFA-5FC889D3FA88}"/>
              </a:ext>
            </a:extLst>
          </p:cNvPr>
          <p:cNvPicPr/>
          <p:nvPr/>
        </p:nvPicPr>
        <p:blipFill>
          <a:blip r:embed="rId6" cstate="print"/>
          <a:stretch>
            <a:fillRect/>
          </a:stretch>
        </p:blipFill>
        <p:spPr>
          <a:xfrm>
            <a:off x="579119" y="4000500"/>
            <a:ext cx="643128" cy="641604"/>
          </a:xfrm>
          <a:prstGeom prst="rect">
            <a:avLst/>
          </a:prstGeom>
        </p:spPr>
      </p:pic>
    </p:spTree>
    <p:extLst>
      <p:ext uri="{BB962C8B-B14F-4D97-AF65-F5344CB8AC3E}">
        <p14:creationId xmlns:p14="http://schemas.microsoft.com/office/powerpoint/2010/main" val="338311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879A-BCCB-99C5-81DD-63E13A8FF223}"/>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BAD779F5-E2B2-946A-DCD5-E14EB00BE002}"/>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F66070B-0818-50B9-6FFA-5BAA0BC8EFC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Overleaf Demo</a:t>
            </a:r>
          </a:p>
        </p:txBody>
      </p:sp>
      <p:sp>
        <p:nvSpPr>
          <p:cNvPr id="6" name="TextBox 5">
            <a:extLst>
              <a:ext uri="{FF2B5EF4-FFF2-40B4-BE49-F238E27FC236}">
                <a16:creationId xmlns:a16="http://schemas.microsoft.com/office/drawing/2014/main" id="{591BB97E-33B6-A99F-140D-A57E85E4A33A}"/>
              </a:ext>
            </a:extLst>
          </p:cNvPr>
          <p:cNvSpPr txBox="1"/>
          <p:nvPr/>
        </p:nvSpPr>
        <p:spPr>
          <a:xfrm>
            <a:off x="451360" y="990828"/>
            <a:ext cx="8034155" cy="338554"/>
          </a:xfrm>
          <a:prstGeom prst="rect">
            <a:avLst/>
          </a:prstGeom>
          <a:noFill/>
          <a:ln>
            <a:noFill/>
          </a:ln>
        </p:spPr>
        <p:txBody>
          <a:bodyPr wrap="square" rtlCol="0">
            <a:spAutoFit/>
          </a:bodyPr>
          <a:lstStyle/>
          <a:p>
            <a:pPr marL="12700">
              <a:lnSpc>
                <a:spcPct val="100000"/>
              </a:lnSpc>
              <a:tabLst>
                <a:tab pos="1964689" algn="l"/>
              </a:tabLst>
            </a:pPr>
            <a:r>
              <a:rPr lang="en-US" sz="1600" dirty="0">
                <a:solidFill>
                  <a:srgbClr val="1B1F2E"/>
                </a:solidFill>
                <a:latin typeface="Arial MT"/>
                <a:cs typeface="Arial MT"/>
              </a:rPr>
              <a:t>View</a:t>
            </a:r>
            <a:r>
              <a:rPr lang="en-US" sz="1600" spc="-50" dirty="0">
                <a:solidFill>
                  <a:srgbClr val="1B1F2E"/>
                </a:solidFill>
                <a:latin typeface="Arial MT"/>
                <a:cs typeface="Arial MT"/>
              </a:rPr>
              <a:t> </a:t>
            </a:r>
            <a:r>
              <a:rPr lang="en-US" sz="1600" dirty="0">
                <a:solidFill>
                  <a:srgbClr val="1B1F2E"/>
                </a:solidFill>
                <a:latin typeface="Arial MT"/>
                <a:cs typeface="Arial MT"/>
              </a:rPr>
              <a:t>demo</a:t>
            </a:r>
            <a:r>
              <a:rPr lang="en-US" sz="1600" spc="-35" dirty="0">
                <a:solidFill>
                  <a:srgbClr val="1B1F2E"/>
                </a:solidFill>
                <a:latin typeface="Arial MT"/>
                <a:cs typeface="Arial MT"/>
              </a:rPr>
              <a:t> </a:t>
            </a:r>
            <a:r>
              <a:rPr lang="en-US" sz="1600" spc="-10" dirty="0">
                <a:solidFill>
                  <a:srgbClr val="1B1F2E"/>
                </a:solidFill>
                <a:latin typeface="Arial MT"/>
                <a:cs typeface="Arial MT"/>
              </a:rPr>
              <a:t>here:</a:t>
            </a:r>
            <a:r>
              <a:rPr lang="en-US" sz="1600" dirty="0">
                <a:solidFill>
                  <a:srgbClr val="1B1F2E"/>
                </a:solidFill>
                <a:latin typeface="Arial MT"/>
                <a:cs typeface="Arial MT"/>
              </a:rPr>
              <a:t>	</a:t>
            </a:r>
            <a:r>
              <a:rPr lang="en-US" sz="1600" u="sng" spc="-10" dirty="0">
                <a:solidFill>
                  <a:srgbClr val="288DC0"/>
                </a:solidFill>
                <a:uFill>
                  <a:solidFill>
                    <a:srgbClr val="288DC0"/>
                  </a:solidFill>
                </a:uFill>
                <a:latin typeface="Courier New"/>
                <a:cs typeface="Courier New"/>
                <a:hlinkClick r:id="rId3"/>
              </a:rPr>
              <a:t>https://www.overleaf.com/read/hhdngkdkkcsm</a:t>
            </a:r>
            <a:endParaRPr lang="en-US" sz="1600" dirty="0">
              <a:latin typeface="Courier New"/>
              <a:cs typeface="Courier New"/>
            </a:endParaRPr>
          </a:p>
        </p:txBody>
      </p:sp>
    </p:spTree>
    <p:extLst>
      <p:ext uri="{BB962C8B-B14F-4D97-AF65-F5344CB8AC3E}">
        <p14:creationId xmlns:p14="http://schemas.microsoft.com/office/powerpoint/2010/main" val="107641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35561-C565-4EAB-E0E1-3E3B143DD232}"/>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DDBD232-A795-5A4B-E5C8-7DAB01B491AF}"/>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82F173B-AC1C-CD47-5ACF-90AECBB02945}"/>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Figures in </a:t>
            </a:r>
            <a:r>
              <a:rPr lang="en-US" sz="2800" b="1" dirty="0" err="1">
                <a:solidFill>
                  <a:srgbClr val="071F45"/>
                </a:solidFill>
                <a:latin typeface="Century Gothic" panose="020B0502020202020204" pitchFamily="34" charset="0"/>
                <a:cs typeface="Arial"/>
              </a:rPr>
              <a:t>TikZ</a:t>
            </a:r>
            <a:endParaRPr lang="en-US" sz="2800" b="1" dirty="0">
              <a:solidFill>
                <a:srgbClr val="071F45"/>
              </a:solidFill>
              <a:latin typeface="Century Gothic" panose="020B0502020202020204" pitchFamily="34" charset="0"/>
              <a:cs typeface="Arial"/>
            </a:endParaRPr>
          </a:p>
        </p:txBody>
      </p:sp>
      <p:sp>
        <p:nvSpPr>
          <p:cNvPr id="2" name="object 3">
            <a:extLst>
              <a:ext uri="{FF2B5EF4-FFF2-40B4-BE49-F238E27FC236}">
                <a16:creationId xmlns:a16="http://schemas.microsoft.com/office/drawing/2014/main" id="{6F241A6E-687E-0D66-C825-645EFD91E5AA}"/>
              </a:ext>
            </a:extLst>
          </p:cNvPr>
          <p:cNvSpPr txBox="1"/>
          <p:nvPr/>
        </p:nvSpPr>
        <p:spPr>
          <a:xfrm>
            <a:off x="572211" y="1016888"/>
            <a:ext cx="6805295" cy="848360"/>
          </a:xfrm>
          <a:prstGeom prst="rect">
            <a:avLst/>
          </a:prstGeom>
        </p:spPr>
        <p:txBody>
          <a:bodyPr vert="horz" wrap="square" lIns="0" tIns="12700" rIns="0" bIns="0" rtlCol="0">
            <a:spAutoFit/>
          </a:bodyPr>
          <a:lstStyle/>
          <a:p>
            <a:pPr marL="12700" marR="5080">
              <a:lnSpc>
                <a:spcPct val="150000"/>
              </a:lnSpc>
              <a:spcBef>
                <a:spcPts val="100"/>
              </a:spcBef>
            </a:pPr>
            <a:r>
              <a:rPr sz="1800" dirty="0">
                <a:solidFill>
                  <a:srgbClr val="1B1F2E"/>
                </a:solidFill>
                <a:latin typeface="Arial MT"/>
                <a:cs typeface="Arial MT"/>
              </a:rPr>
              <a:t>Make</a:t>
            </a:r>
            <a:r>
              <a:rPr sz="1800" spc="-35" dirty="0">
                <a:solidFill>
                  <a:srgbClr val="1B1F2E"/>
                </a:solidFill>
                <a:latin typeface="Arial MT"/>
                <a:cs typeface="Arial MT"/>
              </a:rPr>
              <a:t> </a:t>
            </a:r>
            <a:r>
              <a:rPr sz="1800" spc="-10" dirty="0">
                <a:solidFill>
                  <a:srgbClr val="1B1F2E"/>
                </a:solidFill>
                <a:latin typeface="Arial MT"/>
                <a:cs typeface="Arial MT"/>
              </a:rPr>
              <a:t>paper-</a:t>
            </a:r>
            <a:r>
              <a:rPr sz="1800" dirty="0">
                <a:solidFill>
                  <a:srgbClr val="1B1F2E"/>
                </a:solidFill>
                <a:latin typeface="Arial MT"/>
                <a:cs typeface="Arial MT"/>
              </a:rPr>
              <a:t>ready</a:t>
            </a:r>
            <a:r>
              <a:rPr sz="1800" spc="-5" dirty="0">
                <a:solidFill>
                  <a:srgbClr val="1B1F2E"/>
                </a:solidFill>
                <a:latin typeface="Arial MT"/>
                <a:cs typeface="Arial MT"/>
              </a:rPr>
              <a:t> </a:t>
            </a:r>
            <a:r>
              <a:rPr sz="1800" dirty="0">
                <a:solidFill>
                  <a:srgbClr val="1B1F2E"/>
                </a:solidFill>
                <a:latin typeface="Arial MT"/>
                <a:cs typeface="Arial MT"/>
              </a:rPr>
              <a:t>figures</a:t>
            </a:r>
            <a:r>
              <a:rPr sz="1800" spc="-10" dirty="0">
                <a:solidFill>
                  <a:srgbClr val="1B1F2E"/>
                </a:solidFill>
                <a:latin typeface="Arial MT"/>
                <a:cs typeface="Arial MT"/>
              </a:rPr>
              <a:t> </a:t>
            </a:r>
            <a:r>
              <a:rPr sz="1800" dirty="0">
                <a:solidFill>
                  <a:srgbClr val="1B1F2E"/>
                </a:solidFill>
                <a:latin typeface="Arial MT"/>
                <a:cs typeface="Arial MT"/>
              </a:rPr>
              <a:t>using</a:t>
            </a:r>
            <a:r>
              <a:rPr sz="1800" spc="-15" dirty="0">
                <a:solidFill>
                  <a:srgbClr val="1B1F2E"/>
                </a:solidFill>
                <a:latin typeface="Arial MT"/>
                <a:cs typeface="Arial MT"/>
              </a:rPr>
              <a:t> </a:t>
            </a:r>
            <a:r>
              <a:rPr sz="1800" dirty="0">
                <a:solidFill>
                  <a:srgbClr val="1B1F2E"/>
                </a:solidFill>
                <a:latin typeface="Arial MT"/>
                <a:cs typeface="Arial MT"/>
              </a:rPr>
              <a:t>the</a:t>
            </a:r>
            <a:r>
              <a:rPr sz="1800" spc="-100" dirty="0">
                <a:solidFill>
                  <a:srgbClr val="1B1F2E"/>
                </a:solidFill>
                <a:latin typeface="Arial MT"/>
                <a:cs typeface="Arial MT"/>
              </a:rPr>
              <a:t> </a:t>
            </a:r>
            <a:r>
              <a:rPr sz="1800" dirty="0">
                <a:solidFill>
                  <a:srgbClr val="1B1F2E"/>
                </a:solidFill>
                <a:latin typeface="Arial MT"/>
                <a:cs typeface="Arial MT"/>
              </a:rPr>
              <a:t>TikZ</a:t>
            </a:r>
            <a:r>
              <a:rPr sz="1800" spc="-35" dirty="0">
                <a:solidFill>
                  <a:srgbClr val="1B1F2E"/>
                </a:solidFill>
                <a:latin typeface="Arial MT"/>
                <a:cs typeface="Arial MT"/>
              </a:rPr>
              <a:t> </a:t>
            </a:r>
            <a:r>
              <a:rPr sz="1800" dirty="0">
                <a:solidFill>
                  <a:srgbClr val="1B1F2E"/>
                </a:solidFill>
                <a:latin typeface="Arial MT"/>
                <a:cs typeface="Arial MT"/>
              </a:rPr>
              <a:t>package.</a:t>
            </a:r>
            <a:r>
              <a:rPr sz="1800" spc="-15" dirty="0">
                <a:solidFill>
                  <a:srgbClr val="1B1F2E"/>
                </a:solidFill>
                <a:latin typeface="Arial MT"/>
                <a:cs typeface="Arial MT"/>
              </a:rPr>
              <a:t> </a:t>
            </a:r>
            <a:r>
              <a:rPr sz="1800" dirty="0">
                <a:solidFill>
                  <a:srgbClr val="1B1F2E"/>
                </a:solidFill>
                <a:latin typeface="Arial MT"/>
                <a:cs typeface="Arial MT"/>
              </a:rPr>
              <a:t>Same</a:t>
            </a:r>
            <a:r>
              <a:rPr sz="1800" spc="-25" dirty="0">
                <a:solidFill>
                  <a:srgbClr val="1B1F2E"/>
                </a:solidFill>
                <a:latin typeface="Arial MT"/>
                <a:cs typeface="Arial MT"/>
              </a:rPr>
              <a:t> </a:t>
            </a:r>
            <a:r>
              <a:rPr sz="1800" spc="-10" dirty="0">
                <a:solidFill>
                  <a:srgbClr val="1B1F2E"/>
                </a:solidFill>
                <a:latin typeface="Arial MT"/>
                <a:cs typeface="Arial MT"/>
              </a:rPr>
              <a:t>“modular” </a:t>
            </a:r>
            <a:r>
              <a:rPr sz="1800" dirty="0">
                <a:solidFill>
                  <a:srgbClr val="1B1F2E"/>
                </a:solidFill>
                <a:latin typeface="Arial MT"/>
                <a:cs typeface="Arial MT"/>
              </a:rPr>
              <a:t>formatting</a:t>
            </a:r>
            <a:r>
              <a:rPr sz="1800" spc="-35" dirty="0">
                <a:solidFill>
                  <a:srgbClr val="1B1F2E"/>
                </a:solidFill>
                <a:latin typeface="Arial MT"/>
                <a:cs typeface="Arial MT"/>
              </a:rPr>
              <a:t> </a:t>
            </a:r>
            <a:r>
              <a:rPr sz="1800" dirty="0">
                <a:solidFill>
                  <a:srgbClr val="1B1F2E"/>
                </a:solidFill>
                <a:latin typeface="Arial MT"/>
                <a:cs typeface="Arial MT"/>
              </a:rPr>
              <a:t>principle</a:t>
            </a:r>
            <a:r>
              <a:rPr sz="1800" spc="-1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rest</a:t>
            </a:r>
            <a:r>
              <a:rPr sz="1800" spc="-20" dirty="0">
                <a:solidFill>
                  <a:srgbClr val="1B1F2E"/>
                </a:solidFill>
                <a:latin typeface="Arial MT"/>
                <a:cs typeface="Arial MT"/>
              </a:rPr>
              <a:t> </a:t>
            </a:r>
            <a:r>
              <a:rPr sz="1800" dirty="0">
                <a:solidFill>
                  <a:srgbClr val="1B1F2E"/>
                </a:solidFill>
                <a:latin typeface="Arial MT"/>
                <a:cs typeface="Arial MT"/>
              </a:rPr>
              <a:t>of</a:t>
            </a:r>
            <a:r>
              <a:rPr sz="1800" spc="-20" dirty="0">
                <a:solidFill>
                  <a:srgbClr val="1B1F2E"/>
                </a:solidFill>
                <a:latin typeface="Arial MT"/>
                <a:cs typeface="Arial MT"/>
              </a:rPr>
              <a:t> </a:t>
            </a:r>
            <a:r>
              <a:rPr sz="1800" spc="-10" dirty="0">
                <a:solidFill>
                  <a:srgbClr val="1B1F2E"/>
                </a:solidFill>
                <a:latin typeface="Arial MT"/>
                <a:cs typeface="Arial MT"/>
              </a:rPr>
              <a:t>LaTeX.</a:t>
            </a:r>
            <a:endParaRPr sz="1800" dirty="0">
              <a:latin typeface="Arial MT"/>
              <a:cs typeface="Arial MT"/>
            </a:endParaRPr>
          </a:p>
        </p:txBody>
      </p:sp>
      <p:grpSp>
        <p:nvGrpSpPr>
          <p:cNvPr id="3" name="object 4">
            <a:extLst>
              <a:ext uri="{FF2B5EF4-FFF2-40B4-BE49-F238E27FC236}">
                <a16:creationId xmlns:a16="http://schemas.microsoft.com/office/drawing/2014/main" id="{4E8D2EA4-9B50-788F-9B57-A34277BBCF4E}"/>
              </a:ext>
            </a:extLst>
          </p:cNvPr>
          <p:cNvGrpSpPr/>
          <p:nvPr/>
        </p:nvGrpSpPr>
        <p:grpSpPr>
          <a:xfrm>
            <a:off x="5158295" y="1753742"/>
            <a:ext cx="2881630" cy="3058160"/>
            <a:chOff x="5158295" y="1753742"/>
            <a:chExt cx="2881630" cy="3058160"/>
          </a:xfrm>
        </p:grpSpPr>
        <p:pic>
          <p:nvPicPr>
            <p:cNvPr id="4" name="object 5">
              <a:extLst>
                <a:ext uri="{FF2B5EF4-FFF2-40B4-BE49-F238E27FC236}">
                  <a16:creationId xmlns:a16="http://schemas.microsoft.com/office/drawing/2014/main" id="{7C07B17F-BEF2-AF30-9D85-D0A73178CF41}"/>
                </a:ext>
              </a:extLst>
            </p:cNvPr>
            <p:cNvPicPr/>
            <p:nvPr/>
          </p:nvPicPr>
          <p:blipFill>
            <a:blip r:embed="rId3" cstate="print"/>
            <a:stretch>
              <a:fillRect/>
            </a:stretch>
          </p:blipFill>
          <p:spPr>
            <a:xfrm>
              <a:off x="5216496" y="1763267"/>
              <a:ext cx="2770923" cy="3014545"/>
            </a:xfrm>
            <a:prstGeom prst="rect">
              <a:avLst/>
            </a:prstGeom>
          </p:spPr>
        </p:pic>
        <p:sp>
          <p:nvSpPr>
            <p:cNvPr id="5" name="object 6">
              <a:extLst>
                <a:ext uri="{FF2B5EF4-FFF2-40B4-BE49-F238E27FC236}">
                  <a16:creationId xmlns:a16="http://schemas.microsoft.com/office/drawing/2014/main" id="{6B998B8D-16D6-06EF-338D-5D45D858B9C7}"/>
                </a:ext>
              </a:extLst>
            </p:cNvPr>
            <p:cNvSpPr/>
            <p:nvPr/>
          </p:nvSpPr>
          <p:spPr>
            <a:xfrm>
              <a:off x="5163058" y="1758505"/>
              <a:ext cx="2872105" cy="3048635"/>
            </a:xfrm>
            <a:custGeom>
              <a:avLst/>
              <a:gdLst/>
              <a:ahLst/>
              <a:cxnLst/>
              <a:rect l="l" t="t" r="r" b="b"/>
              <a:pathLst>
                <a:path w="2872104" h="3048635">
                  <a:moveTo>
                    <a:pt x="0" y="3048381"/>
                  </a:moveTo>
                  <a:lnTo>
                    <a:pt x="2871597" y="3048381"/>
                  </a:lnTo>
                  <a:lnTo>
                    <a:pt x="2871597" y="0"/>
                  </a:lnTo>
                  <a:lnTo>
                    <a:pt x="0" y="0"/>
                  </a:lnTo>
                  <a:lnTo>
                    <a:pt x="0" y="3048381"/>
                  </a:lnTo>
                  <a:close/>
                </a:path>
              </a:pathLst>
            </a:custGeom>
            <a:ln w="9525">
              <a:solidFill>
                <a:srgbClr val="333B46"/>
              </a:solidFill>
            </a:ln>
          </p:spPr>
          <p:txBody>
            <a:bodyPr wrap="square" lIns="0" tIns="0" rIns="0" bIns="0" rtlCol="0"/>
            <a:lstStyle/>
            <a:p>
              <a:endParaRPr/>
            </a:p>
          </p:txBody>
        </p:sp>
      </p:grpSp>
      <p:grpSp>
        <p:nvGrpSpPr>
          <p:cNvPr id="7" name="object 7">
            <a:extLst>
              <a:ext uri="{FF2B5EF4-FFF2-40B4-BE49-F238E27FC236}">
                <a16:creationId xmlns:a16="http://schemas.microsoft.com/office/drawing/2014/main" id="{418A69BF-AA29-3A8D-6E5B-0F2220A3749B}"/>
              </a:ext>
            </a:extLst>
          </p:cNvPr>
          <p:cNvGrpSpPr/>
          <p:nvPr/>
        </p:nvGrpSpPr>
        <p:grpSpPr>
          <a:xfrm>
            <a:off x="1124330" y="2160651"/>
            <a:ext cx="2891790" cy="2477770"/>
            <a:chOff x="1124330" y="2160651"/>
            <a:chExt cx="2891790" cy="2477770"/>
          </a:xfrm>
        </p:grpSpPr>
        <p:pic>
          <p:nvPicPr>
            <p:cNvPr id="8" name="object 8">
              <a:extLst>
                <a:ext uri="{FF2B5EF4-FFF2-40B4-BE49-F238E27FC236}">
                  <a16:creationId xmlns:a16="http://schemas.microsoft.com/office/drawing/2014/main" id="{BC6898A7-A18F-1C8A-B1C5-0406E3694DED}"/>
                </a:ext>
              </a:extLst>
            </p:cNvPr>
            <p:cNvPicPr/>
            <p:nvPr/>
          </p:nvPicPr>
          <p:blipFill>
            <a:blip r:embed="rId4" cstate="print"/>
            <a:stretch>
              <a:fillRect/>
            </a:stretch>
          </p:blipFill>
          <p:spPr>
            <a:xfrm>
              <a:off x="1139601" y="2244841"/>
              <a:ext cx="2866994" cy="2383546"/>
            </a:xfrm>
            <a:prstGeom prst="rect">
              <a:avLst/>
            </a:prstGeom>
          </p:spPr>
        </p:pic>
        <p:sp>
          <p:nvSpPr>
            <p:cNvPr id="9" name="object 9">
              <a:extLst>
                <a:ext uri="{FF2B5EF4-FFF2-40B4-BE49-F238E27FC236}">
                  <a16:creationId xmlns:a16="http://schemas.microsoft.com/office/drawing/2014/main" id="{DA8CAAE4-C8BA-D251-F833-01AF97544087}"/>
                </a:ext>
              </a:extLst>
            </p:cNvPr>
            <p:cNvSpPr/>
            <p:nvPr/>
          </p:nvSpPr>
          <p:spPr>
            <a:xfrm>
              <a:off x="1129093" y="2165413"/>
              <a:ext cx="2882265" cy="2468245"/>
            </a:xfrm>
            <a:custGeom>
              <a:avLst/>
              <a:gdLst/>
              <a:ahLst/>
              <a:cxnLst/>
              <a:rect l="l" t="t" r="r" b="b"/>
              <a:pathLst>
                <a:path w="2882265" h="2468245">
                  <a:moveTo>
                    <a:pt x="0" y="2467737"/>
                  </a:moveTo>
                  <a:lnTo>
                    <a:pt x="2882265" y="2467737"/>
                  </a:lnTo>
                  <a:lnTo>
                    <a:pt x="2882265" y="0"/>
                  </a:lnTo>
                  <a:lnTo>
                    <a:pt x="0" y="0"/>
                  </a:lnTo>
                  <a:lnTo>
                    <a:pt x="0" y="2467737"/>
                  </a:lnTo>
                  <a:close/>
                </a:path>
              </a:pathLst>
            </a:custGeom>
            <a:ln w="9524">
              <a:solidFill>
                <a:srgbClr val="333B46"/>
              </a:solidFill>
            </a:ln>
          </p:spPr>
          <p:txBody>
            <a:bodyPr wrap="square" lIns="0" tIns="0" rIns="0" bIns="0" rtlCol="0"/>
            <a:lstStyle/>
            <a:p>
              <a:endParaRPr/>
            </a:p>
          </p:txBody>
        </p:sp>
      </p:grpSp>
    </p:spTree>
    <p:extLst>
      <p:ext uri="{BB962C8B-B14F-4D97-AF65-F5344CB8AC3E}">
        <p14:creationId xmlns:p14="http://schemas.microsoft.com/office/powerpoint/2010/main" val="3993065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0A42-4DAE-B28D-B7C8-FD25C145E3E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B0AE3A9-3995-886E-3B25-EB8965243E28}"/>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F0B87CBF-1989-175C-1560-7B4B8804A68B}"/>
              </a:ext>
            </a:extLst>
          </p:cNvPr>
          <p:cNvSpPr txBox="1"/>
          <p:nvPr/>
        </p:nvSpPr>
        <p:spPr>
          <a:xfrm>
            <a:off x="579743" y="162543"/>
            <a:ext cx="6768405" cy="1452449"/>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Figures in </a:t>
            </a:r>
            <a:r>
              <a:rPr lang="en-US" sz="2800" b="1" dirty="0" err="1">
                <a:solidFill>
                  <a:srgbClr val="071F45"/>
                </a:solidFill>
                <a:latin typeface="Century Gothic" panose="020B0502020202020204" pitchFamily="34" charset="0"/>
                <a:cs typeface="Arial"/>
              </a:rPr>
              <a:t>TikZ</a:t>
            </a:r>
            <a:endParaRPr lang="en-US" sz="2800" b="1" dirty="0">
              <a:solidFill>
                <a:srgbClr val="071F45"/>
              </a:solidFill>
              <a:latin typeface="Century Gothic" panose="020B0502020202020204" pitchFamily="34" charset="0"/>
              <a:cs typeface="Arial"/>
            </a:endParaRPr>
          </a:p>
          <a:p>
            <a:pPr lvl="0">
              <a:lnSpc>
                <a:spcPct val="170000"/>
              </a:lnSpc>
            </a:pPr>
            <a:endParaRPr lang="en-US" sz="2800" b="1" dirty="0">
              <a:solidFill>
                <a:srgbClr val="071F45"/>
              </a:solidFill>
              <a:latin typeface="Century Gothic" panose="020B0502020202020204" pitchFamily="34" charset="0"/>
              <a:cs typeface="Arial"/>
            </a:endParaRPr>
          </a:p>
        </p:txBody>
      </p:sp>
      <p:sp>
        <p:nvSpPr>
          <p:cNvPr id="6" name="object 3">
            <a:extLst>
              <a:ext uri="{FF2B5EF4-FFF2-40B4-BE49-F238E27FC236}">
                <a16:creationId xmlns:a16="http://schemas.microsoft.com/office/drawing/2014/main" id="{C54DE7B3-3A4C-56C8-004D-8E40C5C0252F}"/>
              </a:ext>
            </a:extLst>
          </p:cNvPr>
          <p:cNvSpPr txBox="1"/>
          <p:nvPr/>
        </p:nvSpPr>
        <p:spPr>
          <a:xfrm>
            <a:off x="572211" y="1046378"/>
            <a:ext cx="7539990" cy="1489710"/>
          </a:xfrm>
          <a:prstGeom prst="rect">
            <a:avLst/>
          </a:prstGeom>
        </p:spPr>
        <p:txBody>
          <a:bodyPr vert="horz" wrap="square" lIns="0" tIns="134620" rIns="0" bIns="0" rtlCol="0">
            <a:spAutoFit/>
          </a:bodyPr>
          <a:lstStyle/>
          <a:p>
            <a:pPr marL="299085" indent="-286385">
              <a:lnSpc>
                <a:spcPct val="100000"/>
              </a:lnSpc>
              <a:spcBef>
                <a:spcPts val="1060"/>
              </a:spcBef>
              <a:buChar char="•"/>
              <a:tabLst>
                <a:tab pos="299085" algn="l"/>
              </a:tabLst>
            </a:pPr>
            <a:r>
              <a:rPr sz="1600" dirty="0">
                <a:solidFill>
                  <a:srgbClr val="1B1F2E"/>
                </a:solidFill>
                <a:latin typeface="Arial MT"/>
                <a:cs typeface="Arial MT"/>
              </a:rPr>
              <a:t>Specify</a:t>
            </a:r>
            <a:r>
              <a:rPr sz="1600" spc="-50" dirty="0">
                <a:solidFill>
                  <a:srgbClr val="1B1F2E"/>
                </a:solidFill>
                <a:latin typeface="Arial MT"/>
                <a:cs typeface="Arial MT"/>
              </a:rPr>
              <a:t> </a:t>
            </a:r>
            <a:r>
              <a:rPr sz="1600" dirty="0">
                <a:solidFill>
                  <a:srgbClr val="1B1F2E"/>
                </a:solidFill>
                <a:latin typeface="Arial MT"/>
                <a:cs typeface="Arial MT"/>
              </a:rPr>
              <a:t>style</a:t>
            </a:r>
            <a:r>
              <a:rPr sz="1600" spc="-30" dirty="0">
                <a:solidFill>
                  <a:srgbClr val="1B1F2E"/>
                </a:solidFill>
                <a:latin typeface="Arial MT"/>
                <a:cs typeface="Arial MT"/>
              </a:rPr>
              <a:t> </a:t>
            </a:r>
            <a:r>
              <a:rPr sz="1600" dirty="0">
                <a:solidFill>
                  <a:srgbClr val="1B1F2E"/>
                </a:solidFill>
                <a:latin typeface="Arial MT"/>
                <a:cs typeface="Arial MT"/>
              </a:rPr>
              <a:t>elements</a:t>
            </a:r>
            <a:r>
              <a:rPr sz="1600" spc="-25" dirty="0">
                <a:solidFill>
                  <a:srgbClr val="1B1F2E"/>
                </a:solidFill>
                <a:latin typeface="Arial MT"/>
                <a:cs typeface="Arial MT"/>
              </a:rPr>
              <a:t> </a:t>
            </a:r>
            <a:r>
              <a:rPr sz="1600" dirty="0">
                <a:solidFill>
                  <a:srgbClr val="1B1F2E"/>
                </a:solidFill>
                <a:latin typeface="Arial MT"/>
                <a:cs typeface="Arial MT"/>
              </a:rPr>
              <a:t>(red</a:t>
            </a:r>
            <a:r>
              <a:rPr sz="1600" spc="-20" dirty="0">
                <a:solidFill>
                  <a:srgbClr val="1B1F2E"/>
                </a:solidFill>
                <a:latin typeface="Arial MT"/>
                <a:cs typeface="Arial MT"/>
              </a:rPr>
              <a:t> </a:t>
            </a:r>
            <a:r>
              <a:rPr sz="1600" dirty="0">
                <a:solidFill>
                  <a:srgbClr val="1B1F2E"/>
                </a:solidFill>
                <a:latin typeface="Arial MT"/>
                <a:cs typeface="Arial MT"/>
              </a:rPr>
              <a:t>rounded</a:t>
            </a:r>
            <a:r>
              <a:rPr sz="1600" spc="-30" dirty="0">
                <a:solidFill>
                  <a:srgbClr val="1B1F2E"/>
                </a:solidFill>
                <a:latin typeface="Arial MT"/>
                <a:cs typeface="Arial MT"/>
              </a:rPr>
              <a:t> </a:t>
            </a:r>
            <a:r>
              <a:rPr sz="1600" dirty="0">
                <a:solidFill>
                  <a:srgbClr val="1B1F2E"/>
                </a:solidFill>
                <a:latin typeface="Arial MT"/>
                <a:cs typeface="Arial MT"/>
              </a:rPr>
              <a:t>boxes,</a:t>
            </a:r>
            <a:r>
              <a:rPr sz="1600" spc="-30" dirty="0">
                <a:solidFill>
                  <a:srgbClr val="1B1F2E"/>
                </a:solidFill>
                <a:latin typeface="Arial MT"/>
                <a:cs typeface="Arial MT"/>
              </a:rPr>
              <a:t> </a:t>
            </a:r>
            <a:r>
              <a:rPr sz="1600" dirty="0">
                <a:solidFill>
                  <a:srgbClr val="1B1F2E"/>
                </a:solidFill>
                <a:latin typeface="Arial MT"/>
                <a:cs typeface="Arial MT"/>
              </a:rPr>
              <a:t>thick</a:t>
            </a:r>
            <a:r>
              <a:rPr sz="1600" spc="-50" dirty="0">
                <a:solidFill>
                  <a:srgbClr val="1B1F2E"/>
                </a:solidFill>
                <a:latin typeface="Arial MT"/>
                <a:cs typeface="Arial MT"/>
              </a:rPr>
              <a:t> </a:t>
            </a:r>
            <a:r>
              <a:rPr sz="1600" dirty="0">
                <a:solidFill>
                  <a:srgbClr val="1B1F2E"/>
                </a:solidFill>
                <a:latin typeface="Arial MT"/>
                <a:cs typeface="Arial MT"/>
              </a:rPr>
              <a:t>black</a:t>
            </a:r>
            <a:r>
              <a:rPr sz="1600" spc="-45" dirty="0">
                <a:solidFill>
                  <a:srgbClr val="1B1F2E"/>
                </a:solidFill>
                <a:latin typeface="Arial MT"/>
                <a:cs typeface="Arial MT"/>
              </a:rPr>
              <a:t> </a:t>
            </a:r>
            <a:r>
              <a:rPr sz="1600" dirty="0">
                <a:solidFill>
                  <a:srgbClr val="1B1F2E"/>
                </a:solidFill>
                <a:latin typeface="Arial MT"/>
                <a:cs typeface="Arial MT"/>
              </a:rPr>
              <a:t>arrows,</a:t>
            </a:r>
            <a:r>
              <a:rPr sz="1600" spc="-15" dirty="0">
                <a:solidFill>
                  <a:srgbClr val="1B1F2E"/>
                </a:solidFill>
                <a:latin typeface="Arial MT"/>
                <a:cs typeface="Arial MT"/>
              </a:rPr>
              <a:t> </a:t>
            </a:r>
            <a:r>
              <a:rPr sz="1600" dirty="0">
                <a:solidFill>
                  <a:srgbClr val="1B1F2E"/>
                </a:solidFill>
                <a:latin typeface="Arial MT"/>
                <a:cs typeface="Arial MT"/>
              </a:rPr>
              <a:t>font</a:t>
            </a:r>
            <a:r>
              <a:rPr sz="1600" spc="-20" dirty="0">
                <a:solidFill>
                  <a:srgbClr val="1B1F2E"/>
                </a:solidFill>
                <a:latin typeface="Arial MT"/>
                <a:cs typeface="Arial MT"/>
              </a:rPr>
              <a:t> </a:t>
            </a:r>
            <a:r>
              <a:rPr sz="1600" dirty="0">
                <a:solidFill>
                  <a:srgbClr val="1B1F2E"/>
                </a:solidFill>
                <a:latin typeface="Arial MT"/>
                <a:cs typeface="Arial MT"/>
              </a:rPr>
              <a:t>size</a:t>
            </a:r>
            <a:r>
              <a:rPr sz="1600" spc="-50" dirty="0">
                <a:solidFill>
                  <a:srgbClr val="1B1F2E"/>
                </a:solidFill>
                <a:latin typeface="Arial MT"/>
                <a:cs typeface="Arial MT"/>
              </a:rPr>
              <a:t> </a:t>
            </a:r>
            <a:r>
              <a:rPr sz="1600" dirty="0">
                <a:solidFill>
                  <a:srgbClr val="1B1F2E"/>
                </a:solidFill>
                <a:latin typeface="Arial MT"/>
                <a:cs typeface="Arial MT"/>
              </a:rPr>
              <a:t>12,</a:t>
            </a:r>
            <a:r>
              <a:rPr sz="1600" spc="-45" dirty="0">
                <a:solidFill>
                  <a:srgbClr val="1B1F2E"/>
                </a:solidFill>
                <a:latin typeface="Arial MT"/>
                <a:cs typeface="Arial MT"/>
              </a:rPr>
              <a:t> </a:t>
            </a:r>
            <a:r>
              <a:rPr sz="1600" spc="-10" dirty="0">
                <a:solidFill>
                  <a:srgbClr val="1B1F2E"/>
                </a:solidFill>
                <a:latin typeface="Arial MT"/>
                <a:cs typeface="Arial MT"/>
              </a:rPr>
              <a:t>etc.)</a:t>
            </a:r>
            <a:endParaRPr sz="1600" dirty="0">
              <a:latin typeface="Arial MT"/>
              <a:cs typeface="Arial MT"/>
            </a:endParaRPr>
          </a:p>
          <a:p>
            <a:pPr marL="299085" indent="-286385">
              <a:lnSpc>
                <a:spcPct val="100000"/>
              </a:lnSpc>
              <a:spcBef>
                <a:spcPts val="965"/>
              </a:spcBef>
              <a:buChar char="•"/>
              <a:tabLst>
                <a:tab pos="299085" algn="l"/>
              </a:tabLst>
            </a:pPr>
            <a:r>
              <a:rPr sz="1600" dirty="0">
                <a:solidFill>
                  <a:srgbClr val="1B1F2E"/>
                </a:solidFill>
                <a:latin typeface="Arial MT"/>
                <a:cs typeface="Arial MT"/>
              </a:rPr>
              <a:t>Build</a:t>
            </a:r>
            <a:r>
              <a:rPr sz="1600" spc="-60" dirty="0">
                <a:solidFill>
                  <a:srgbClr val="1B1F2E"/>
                </a:solidFill>
                <a:latin typeface="Arial MT"/>
                <a:cs typeface="Arial MT"/>
              </a:rPr>
              <a:t> </a:t>
            </a:r>
            <a:r>
              <a:rPr sz="1600" dirty="0">
                <a:solidFill>
                  <a:srgbClr val="1B1F2E"/>
                </a:solidFill>
                <a:latin typeface="Arial MT"/>
                <a:cs typeface="Arial MT"/>
              </a:rPr>
              <a:t>your</a:t>
            </a:r>
            <a:r>
              <a:rPr sz="1600" spc="-10" dirty="0">
                <a:solidFill>
                  <a:srgbClr val="1B1F2E"/>
                </a:solidFill>
                <a:latin typeface="Arial MT"/>
                <a:cs typeface="Arial MT"/>
              </a:rPr>
              <a:t> </a:t>
            </a:r>
            <a:r>
              <a:rPr sz="1600" dirty="0">
                <a:solidFill>
                  <a:srgbClr val="1B1F2E"/>
                </a:solidFill>
                <a:latin typeface="Arial MT"/>
                <a:cs typeface="Arial MT"/>
              </a:rPr>
              <a:t>figure</a:t>
            </a:r>
            <a:r>
              <a:rPr sz="1600" spc="-30" dirty="0">
                <a:solidFill>
                  <a:srgbClr val="1B1F2E"/>
                </a:solidFill>
                <a:latin typeface="Arial MT"/>
                <a:cs typeface="Arial MT"/>
              </a:rPr>
              <a:t> </a:t>
            </a:r>
            <a:r>
              <a:rPr sz="1600" dirty="0">
                <a:solidFill>
                  <a:srgbClr val="1B1F2E"/>
                </a:solidFill>
                <a:latin typeface="Arial MT"/>
                <a:cs typeface="Arial MT"/>
              </a:rPr>
              <a:t>using</a:t>
            </a:r>
            <a:r>
              <a:rPr sz="1600" spc="-50" dirty="0">
                <a:solidFill>
                  <a:srgbClr val="1B1F2E"/>
                </a:solidFill>
                <a:latin typeface="Arial MT"/>
                <a:cs typeface="Arial MT"/>
              </a:rPr>
              <a:t> </a:t>
            </a:r>
            <a:r>
              <a:rPr sz="1600" dirty="0">
                <a:solidFill>
                  <a:srgbClr val="1B1F2E"/>
                </a:solidFill>
                <a:latin typeface="Arial MT"/>
                <a:cs typeface="Arial MT"/>
              </a:rPr>
              <a:t>the</a:t>
            </a:r>
            <a:r>
              <a:rPr sz="1600" spc="-25" dirty="0">
                <a:solidFill>
                  <a:srgbClr val="1B1F2E"/>
                </a:solidFill>
                <a:latin typeface="Arial MT"/>
                <a:cs typeface="Arial MT"/>
              </a:rPr>
              <a:t> </a:t>
            </a:r>
            <a:r>
              <a:rPr sz="1600" dirty="0">
                <a:solidFill>
                  <a:srgbClr val="1B1F2E"/>
                </a:solidFill>
                <a:latin typeface="Arial MT"/>
                <a:cs typeface="Arial MT"/>
              </a:rPr>
              <a:t>alias</a:t>
            </a:r>
            <a:r>
              <a:rPr sz="1600" spc="-45" dirty="0">
                <a:solidFill>
                  <a:srgbClr val="1B1F2E"/>
                </a:solidFill>
                <a:latin typeface="Arial MT"/>
                <a:cs typeface="Arial MT"/>
              </a:rPr>
              <a:t> </a:t>
            </a:r>
            <a:r>
              <a:rPr sz="1600" dirty="0">
                <a:solidFill>
                  <a:srgbClr val="1B1F2E"/>
                </a:solidFill>
                <a:latin typeface="Arial MT"/>
                <a:cs typeface="Arial MT"/>
              </a:rPr>
              <a:t>of</a:t>
            </a:r>
            <a:r>
              <a:rPr sz="1600" spc="-25" dirty="0">
                <a:solidFill>
                  <a:srgbClr val="1B1F2E"/>
                </a:solidFill>
                <a:latin typeface="Arial MT"/>
                <a:cs typeface="Arial MT"/>
              </a:rPr>
              <a:t> </a:t>
            </a:r>
            <a:r>
              <a:rPr sz="1600" dirty="0">
                <a:solidFill>
                  <a:srgbClr val="1B1F2E"/>
                </a:solidFill>
                <a:latin typeface="Arial MT"/>
                <a:cs typeface="Arial MT"/>
              </a:rPr>
              <a:t>each</a:t>
            </a:r>
            <a:r>
              <a:rPr sz="1600" spc="-40" dirty="0">
                <a:solidFill>
                  <a:srgbClr val="1B1F2E"/>
                </a:solidFill>
                <a:latin typeface="Arial MT"/>
                <a:cs typeface="Arial MT"/>
              </a:rPr>
              <a:t> </a:t>
            </a:r>
            <a:r>
              <a:rPr sz="1600" dirty="0">
                <a:solidFill>
                  <a:srgbClr val="1B1F2E"/>
                </a:solidFill>
                <a:latin typeface="Arial MT"/>
                <a:cs typeface="Arial MT"/>
              </a:rPr>
              <a:t>element</a:t>
            </a:r>
            <a:r>
              <a:rPr sz="1600" spc="-35" dirty="0">
                <a:solidFill>
                  <a:srgbClr val="1B1F2E"/>
                </a:solidFill>
                <a:latin typeface="Arial MT"/>
                <a:cs typeface="Arial MT"/>
              </a:rPr>
              <a:t> </a:t>
            </a:r>
            <a:r>
              <a:rPr sz="1600" dirty="0">
                <a:solidFill>
                  <a:srgbClr val="1B1F2E"/>
                </a:solidFill>
                <a:latin typeface="Arial MT"/>
                <a:cs typeface="Arial MT"/>
              </a:rPr>
              <a:t>(box,</a:t>
            </a:r>
            <a:r>
              <a:rPr sz="1600" spc="-20" dirty="0">
                <a:solidFill>
                  <a:srgbClr val="1B1F2E"/>
                </a:solidFill>
                <a:latin typeface="Arial MT"/>
                <a:cs typeface="Arial MT"/>
              </a:rPr>
              <a:t> </a:t>
            </a:r>
            <a:r>
              <a:rPr sz="1600" spc="-10" dirty="0">
                <a:solidFill>
                  <a:srgbClr val="1B1F2E"/>
                </a:solidFill>
                <a:latin typeface="Arial MT"/>
                <a:cs typeface="Arial MT"/>
              </a:rPr>
              <a:t>arrow,</a:t>
            </a:r>
            <a:r>
              <a:rPr sz="1600" spc="-5" dirty="0">
                <a:solidFill>
                  <a:srgbClr val="1B1F2E"/>
                </a:solidFill>
                <a:latin typeface="Arial MT"/>
                <a:cs typeface="Arial MT"/>
              </a:rPr>
              <a:t> </a:t>
            </a:r>
            <a:r>
              <a:rPr sz="1600" spc="-10" dirty="0">
                <a:solidFill>
                  <a:srgbClr val="1B1F2E"/>
                </a:solidFill>
                <a:latin typeface="Arial MT"/>
                <a:cs typeface="Arial MT"/>
              </a:rPr>
              <a:t>etc.)</a:t>
            </a:r>
            <a:endParaRPr sz="1600" dirty="0">
              <a:latin typeface="Arial MT"/>
              <a:cs typeface="Arial MT"/>
            </a:endParaRPr>
          </a:p>
          <a:p>
            <a:pPr marL="299085" marR="240665" indent="-287020">
              <a:lnSpc>
                <a:spcPct val="150000"/>
              </a:lnSpc>
              <a:buChar char="•"/>
              <a:tabLst>
                <a:tab pos="299085" algn="l"/>
              </a:tabLst>
            </a:pPr>
            <a:r>
              <a:rPr sz="1600" dirty="0">
                <a:solidFill>
                  <a:srgbClr val="1B1F2E"/>
                </a:solidFill>
                <a:latin typeface="Arial MT"/>
                <a:cs typeface="Arial MT"/>
              </a:rPr>
              <a:t>Easily</a:t>
            </a:r>
            <a:r>
              <a:rPr sz="1600" spc="-55" dirty="0">
                <a:solidFill>
                  <a:srgbClr val="1B1F2E"/>
                </a:solidFill>
                <a:latin typeface="Arial MT"/>
                <a:cs typeface="Arial MT"/>
              </a:rPr>
              <a:t> </a:t>
            </a:r>
            <a:r>
              <a:rPr sz="1600" dirty="0">
                <a:solidFill>
                  <a:srgbClr val="1B1F2E"/>
                </a:solidFill>
                <a:latin typeface="Arial MT"/>
                <a:cs typeface="Arial MT"/>
              </a:rPr>
              <a:t>change</a:t>
            </a:r>
            <a:r>
              <a:rPr sz="1600" spc="-25" dirty="0">
                <a:solidFill>
                  <a:srgbClr val="1B1F2E"/>
                </a:solidFill>
                <a:latin typeface="Arial MT"/>
                <a:cs typeface="Arial MT"/>
              </a:rPr>
              <a:t> </a:t>
            </a:r>
            <a:r>
              <a:rPr sz="1600" dirty="0">
                <a:solidFill>
                  <a:srgbClr val="1B1F2E"/>
                </a:solidFill>
                <a:latin typeface="Arial MT"/>
                <a:cs typeface="Arial MT"/>
              </a:rPr>
              <a:t>the</a:t>
            </a:r>
            <a:r>
              <a:rPr sz="1600" spc="-25" dirty="0">
                <a:solidFill>
                  <a:srgbClr val="1B1F2E"/>
                </a:solidFill>
                <a:latin typeface="Arial MT"/>
                <a:cs typeface="Arial MT"/>
              </a:rPr>
              <a:t> </a:t>
            </a:r>
            <a:r>
              <a:rPr sz="1600" dirty="0">
                <a:solidFill>
                  <a:srgbClr val="1B1F2E"/>
                </a:solidFill>
                <a:latin typeface="Arial MT"/>
                <a:cs typeface="Arial MT"/>
              </a:rPr>
              <a:t>formatting</a:t>
            </a:r>
            <a:r>
              <a:rPr sz="1600" spc="-10" dirty="0">
                <a:solidFill>
                  <a:srgbClr val="1B1F2E"/>
                </a:solidFill>
                <a:latin typeface="Arial MT"/>
                <a:cs typeface="Arial MT"/>
              </a:rPr>
              <a:t> </a:t>
            </a:r>
            <a:r>
              <a:rPr sz="1600" dirty="0">
                <a:solidFill>
                  <a:srgbClr val="1B1F2E"/>
                </a:solidFill>
                <a:latin typeface="Arial MT"/>
                <a:cs typeface="Arial MT"/>
              </a:rPr>
              <a:t>for</a:t>
            </a:r>
            <a:r>
              <a:rPr sz="1600" spc="-10" dirty="0">
                <a:solidFill>
                  <a:srgbClr val="1B1F2E"/>
                </a:solidFill>
                <a:latin typeface="Arial MT"/>
                <a:cs typeface="Arial MT"/>
              </a:rPr>
              <a:t> </a:t>
            </a:r>
            <a:r>
              <a:rPr sz="1600" dirty="0">
                <a:solidFill>
                  <a:srgbClr val="1B1F2E"/>
                </a:solidFill>
                <a:latin typeface="Arial MT"/>
                <a:cs typeface="Arial MT"/>
              </a:rPr>
              <a:t>all</a:t>
            </a:r>
            <a:r>
              <a:rPr sz="1600" spc="-55" dirty="0">
                <a:solidFill>
                  <a:srgbClr val="1B1F2E"/>
                </a:solidFill>
                <a:latin typeface="Arial MT"/>
                <a:cs typeface="Arial MT"/>
              </a:rPr>
              <a:t> </a:t>
            </a:r>
            <a:r>
              <a:rPr sz="1600" dirty="0">
                <a:solidFill>
                  <a:srgbClr val="1B1F2E"/>
                </a:solidFill>
                <a:latin typeface="Arial MT"/>
                <a:cs typeface="Arial MT"/>
              </a:rPr>
              <a:t>elements</a:t>
            </a:r>
            <a:r>
              <a:rPr sz="1600" spc="-20" dirty="0">
                <a:solidFill>
                  <a:srgbClr val="1B1F2E"/>
                </a:solidFill>
                <a:latin typeface="Arial MT"/>
                <a:cs typeface="Arial MT"/>
              </a:rPr>
              <a:t> </a:t>
            </a:r>
            <a:r>
              <a:rPr sz="1600" dirty="0">
                <a:solidFill>
                  <a:srgbClr val="1B1F2E"/>
                </a:solidFill>
                <a:latin typeface="Arial MT"/>
                <a:cs typeface="Arial MT"/>
              </a:rPr>
              <a:t>with</a:t>
            </a:r>
            <a:r>
              <a:rPr sz="1600" spc="-25" dirty="0">
                <a:solidFill>
                  <a:srgbClr val="1B1F2E"/>
                </a:solidFill>
                <a:latin typeface="Arial MT"/>
                <a:cs typeface="Arial MT"/>
              </a:rPr>
              <a:t> </a:t>
            </a:r>
            <a:r>
              <a:rPr sz="1600" dirty="0">
                <a:solidFill>
                  <a:srgbClr val="1B1F2E"/>
                </a:solidFill>
                <a:latin typeface="Arial MT"/>
                <a:cs typeface="Arial MT"/>
              </a:rPr>
              <a:t>one</a:t>
            </a:r>
            <a:r>
              <a:rPr sz="1600" spc="-25" dirty="0">
                <a:solidFill>
                  <a:srgbClr val="1B1F2E"/>
                </a:solidFill>
                <a:latin typeface="Arial MT"/>
                <a:cs typeface="Arial MT"/>
              </a:rPr>
              <a:t> </a:t>
            </a:r>
            <a:r>
              <a:rPr sz="1600" dirty="0">
                <a:solidFill>
                  <a:srgbClr val="1B1F2E"/>
                </a:solidFill>
                <a:latin typeface="Arial MT"/>
                <a:cs typeface="Arial MT"/>
              </a:rPr>
              <a:t>command,</a:t>
            </a:r>
            <a:r>
              <a:rPr sz="1600" spc="-20" dirty="0">
                <a:solidFill>
                  <a:srgbClr val="1B1F2E"/>
                </a:solidFill>
                <a:latin typeface="Arial MT"/>
                <a:cs typeface="Arial MT"/>
              </a:rPr>
              <a:t> </a:t>
            </a:r>
            <a:r>
              <a:rPr sz="1600" dirty="0">
                <a:solidFill>
                  <a:srgbClr val="1B1F2E"/>
                </a:solidFill>
                <a:latin typeface="Arial MT"/>
                <a:cs typeface="Arial MT"/>
              </a:rPr>
              <a:t>and</a:t>
            </a:r>
            <a:r>
              <a:rPr sz="1600" spc="-55" dirty="0">
                <a:solidFill>
                  <a:srgbClr val="1B1F2E"/>
                </a:solidFill>
                <a:latin typeface="Arial MT"/>
                <a:cs typeface="Arial MT"/>
              </a:rPr>
              <a:t> </a:t>
            </a:r>
            <a:r>
              <a:rPr sz="1600" dirty="0">
                <a:solidFill>
                  <a:srgbClr val="1B1F2E"/>
                </a:solidFill>
                <a:latin typeface="Arial MT"/>
                <a:cs typeface="Arial MT"/>
              </a:rPr>
              <a:t>TikZ</a:t>
            </a:r>
            <a:r>
              <a:rPr sz="1600" spc="-35" dirty="0">
                <a:solidFill>
                  <a:srgbClr val="1B1F2E"/>
                </a:solidFill>
                <a:latin typeface="Arial MT"/>
                <a:cs typeface="Arial MT"/>
              </a:rPr>
              <a:t> </a:t>
            </a:r>
            <a:r>
              <a:rPr sz="1600" spc="-20" dirty="0">
                <a:solidFill>
                  <a:srgbClr val="1B1F2E"/>
                </a:solidFill>
                <a:latin typeface="Arial MT"/>
                <a:cs typeface="Arial MT"/>
              </a:rPr>
              <a:t>will </a:t>
            </a:r>
            <a:r>
              <a:rPr sz="1600" dirty="0">
                <a:solidFill>
                  <a:srgbClr val="1B1F2E"/>
                </a:solidFill>
                <a:latin typeface="Arial MT"/>
                <a:cs typeface="Arial MT"/>
              </a:rPr>
              <a:t>apply</a:t>
            </a:r>
            <a:r>
              <a:rPr sz="1600" spc="-35" dirty="0">
                <a:solidFill>
                  <a:srgbClr val="1B1F2E"/>
                </a:solidFill>
                <a:latin typeface="Arial MT"/>
                <a:cs typeface="Arial MT"/>
              </a:rPr>
              <a:t> </a:t>
            </a:r>
            <a:r>
              <a:rPr sz="1600" dirty="0">
                <a:solidFill>
                  <a:srgbClr val="1B1F2E"/>
                </a:solidFill>
                <a:latin typeface="Arial MT"/>
                <a:cs typeface="Arial MT"/>
              </a:rPr>
              <a:t>the</a:t>
            </a:r>
            <a:r>
              <a:rPr sz="1600" spc="-15" dirty="0">
                <a:solidFill>
                  <a:srgbClr val="1B1F2E"/>
                </a:solidFill>
                <a:latin typeface="Arial MT"/>
                <a:cs typeface="Arial MT"/>
              </a:rPr>
              <a:t> </a:t>
            </a:r>
            <a:r>
              <a:rPr sz="1600" dirty="0">
                <a:solidFill>
                  <a:srgbClr val="1B1F2E"/>
                </a:solidFill>
                <a:latin typeface="Arial MT"/>
                <a:cs typeface="Arial MT"/>
              </a:rPr>
              <a:t>new</a:t>
            </a:r>
            <a:r>
              <a:rPr sz="1600" spc="-25" dirty="0">
                <a:solidFill>
                  <a:srgbClr val="1B1F2E"/>
                </a:solidFill>
                <a:latin typeface="Arial MT"/>
                <a:cs typeface="Arial MT"/>
              </a:rPr>
              <a:t> </a:t>
            </a:r>
            <a:r>
              <a:rPr sz="1600" dirty="0">
                <a:solidFill>
                  <a:srgbClr val="1B1F2E"/>
                </a:solidFill>
                <a:latin typeface="Arial MT"/>
                <a:cs typeface="Arial MT"/>
              </a:rPr>
              <a:t>style</a:t>
            </a:r>
            <a:r>
              <a:rPr sz="1600" spc="-5" dirty="0">
                <a:solidFill>
                  <a:srgbClr val="1B1F2E"/>
                </a:solidFill>
                <a:latin typeface="Arial MT"/>
                <a:cs typeface="Arial MT"/>
              </a:rPr>
              <a:t> </a:t>
            </a:r>
            <a:r>
              <a:rPr sz="1600" dirty="0">
                <a:solidFill>
                  <a:srgbClr val="1B1F2E"/>
                </a:solidFill>
                <a:latin typeface="Arial MT"/>
                <a:cs typeface="Arial MT"/>
              </a:rPr>
              <a:t>to</a:t>
            </a:r>
            <a:r>
              <a:rPr sz="1600" spc="-15" dirty="0">
                <a:solidFill>
                  <a:srgbClr val="1B1F2E"/>
                </a:solidFill>
                <a:latin typeface="Arial MT"/>
                <a:cs typeface="Arial MT"/>
              </a:rPr>
              <a:t> </a:t>
            </a:r>
            <a:r>
              <a:rPr sz="1600" spc="-10" dirty="0">
                <a:solidFill>
                  <a:srgbClr val="1B1F2E"/>
                </a:solidFill>
                <a:latin typeface="Arial MT"/>
                <a:cs typeface="Arial MT"/>
              </a:rPr>
              <a:t>everything</a:t>
            </a:r>
            <a:endParaRPr sz="1600" dirty="0">
              <a:latin typeface="Arial MT"/>
              <a:cs typeface="Arial MT"/>
            </a:endParaRPr>
          </a:p>
        </p:txBody>
      </p:sp>
      <p:pic>
        <p:nvPicPr>
          <p:cNvPr id="11" name="object 5">
            <a:extLst>
              <a:ext uri="{FF2B5EF4-FFF2-40B4-BE49-F238E27FC236}">
                <a16:creationId xmlns:a16="http://schemas.microsoft.com/office/drawing/2014/main" id="{7E3CF83F-36F2-3454-9E7A-4D84E1B7BB02}"/>
              </a:ext>
            </a:extLst>
          </p:cNvPr>
          <p:cNvPicPr/>
          <p:nvPr/>
        </p:nvPicPr>
        <p:blipFill>
          <a:blip r:embed="rId3" cstate="print"/>
          <a:stretch>
            <a:fillRect/>
          </a:stretch>
        </p:blipFill>
        <p:spPr>
          <a:xfrm>
            <a:off x="1228388" y="2741734"/>
            <a:ext cx="2426091" cy="1584817"/>
          </a:xfrm>
          <a:prstGeom prst="rect">
            <a:avLst/>
          </a:prstGeom>
        </p:spPr>
      </p:pic>
      <p:pic>
        <p:nvPicPr>
          <p:cNvPr id="12" name="object 7">
            <a:extLst>
              <a:ext uri="{FF2B5EF4-FFF2-40B4-BE49-F238E27FC236}">
                <a16:creationId xmlns:a16="http://schemas.microsoft.com/office/drawing/2014/main" id="{BA155886-3203-3649-19F9-CCEE457D8F58}"/>
              </a:ext>
            </a:extLst>
          </p:cNvPr>
          <p:cNvPicPr/>
          <p:nvPr/>
        </p:nvPicPr>
        <p:blipFill>
          <a:blip r:embed="rId4" cstate="print"/>
          <a:stretch>
            <a:fillRect/>
          </a:stretch>
        </p:blipFill>
        <p:spPr>
          <a:xfrm>
            <a:off x="5180153" y="2760094"/>
            <a:ext cx="2578413" cy="1641038"/>
          </a:xfrm>
          <a:prstGeom prst="rect">
            <a:avLst/>
          </a:prstGeom>
        </p:spPr>
      </p:pic>
    </p:spTree>
    <p:extLst>
      <p:ext uri="{BB962C8B-B14F-4D97-AF65-F5344CB8AC3E}">
        <p14:creationId xmlns:p14="http://schemas.microsoft.com/office/powerpoint/2010/main" val="2907797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F3399-C57F-3BFE-86E7-876D61E58BE6}"/>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51CBF8FD-CD35-1273-113F-7C6B7AA57E21}"/>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4F2A6EAF-EA4C-86E8-A9E7-65ADEC7FE160}"/>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Key Takeaways</a:t>
            </a:r>
          </a:p>
        </p:txBody>
      </p:sp>
      <p:sp>
        <p:nvSpPr>
          <p:cNvPr id="2" name="object 3">
            <a:extLst>
              <a:ext uri="{FF2B5EF4-FFF2-40B4-BE49-F238E27FC236}">
                <a16:creationId xmlns:a16="http://schemas.microsoft.com/office/drawing/2014/main" id="{93422705-A043-37A3-DDCD-3F8F578AA625}"/>
              </a:ext>
            </a:extLst>
          </p:cNvPr>
          <p:cNvSpPr txBox="1">
            <a:spLocks/>
          </p:cNvSpPr>
          <p:nvPr/>
        </p:nvSpPr>
        <p:spPr>
          <a:xfrm>
            <a:off x="375313" y="1150910"/>
            <a:ext cx="8393373" cy="1880002"/>
          </a:xfrm>
          <a:prstGeom prst="rect">
            <a:avLst/>
          </a:prstGeom>
        </p:spPr>
        <p:txBody>
          <a:bodyPr vert="horz" wrap="square" lIns="0" tIns="134620" rIns="0" bIns="0" rtlCol="0">
            <a:sp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085" indent="-286385">
              <a:spcBef>
                <a:spcPts val="1060"/>
              </a:spcBef>
              <a:buFont typeface="Arial"/>
              <a:buChar char="•"/>
              <a:tabLst>
                <a:tab pos="299085" algn="l"/>
              </a:tabLst>
            </a:pPr>
            <a:r>
              <a:rPr lang="en-US" b="0" spc="-25" dirty="0"/>
              <a:t>LaTeX</a:t>
            </a:r>
            <a:r>
              <a:rPr lang="en-US" b="0" spc="-40" dirty="0"/>
              <a:t> </a:t>
            </a:r>
            <a:r>
              <a:rPr lang="en-US" b="0" dirty="0"/>
              <a:t>allows</a:t>
            </a:r>
            <a:r>
              <a:rPr lang="en-US" b="0" spc="-30" dirty="0"/>
              <a:t> </a:t>
            </a:r>
            <a:r>
              <a:rPr lang="en-US" b="0" dirty="0"/>
              <a:t>you</a:t>
            </a:r>
            <a:r>
              <a:rPr lang="en-US" b="0" spc="-15" dirty="0"/>
              <a:t> </a:t>
            </a:r>
            <a:r>
              <a:rPr lang="en-US" b="0" dirty="0"/>
              <a:t>to</a:t>
            </a:r>
            <a:r>
              <a:rPr lang="en-US" b="0" spc="-25" dirty="0"/>
              <a:t> </a:t>
            </a:r>
            <a:r>
              <a:rPr lang="en-US" b="0" dirty="0"/>
              <a:t>focus</a:t>
            </a:r>
            <a:r>
              <a:rPr lang="en-US" b="0" spc="-30" dirty="0"/>
              <a:t> </a:t>
            </a:r>
            <a:r>
              <a:rPr lang="en-US" b="0" dirty="0"/>
              <a:t>on</a:t>
            </a:r>
            <a:r>
              <a:rPr lang="en-US" b="0" spc="-35" dirty="0"/>
              <a:t> </a:t>
            </a:r>
            <a:r>
              <a:rPr lang="en-US" b="0" dirty="0"/>
              <a:t>content</a:t>
            </a:r>
            <a:r>
              <a:rPr lang="en-US" b="0" spc="-25" dirty="0"/>
              <a:t> </a:t>
            </a:r>
            <a:r>
              <a:rPr lang="en-US" b="0" dirty="0"/>
              <a:t>first,</a:t>
            </a:r>
            <a:r>
              <a:rPr lang="en-US" b="0" spc="-15" dirty="0"/>
              <a:t> </a:t>
            </a:r>
            <a:r>
              <a:rPr lang="en-US" b="0" dirty="0"/>
              <a:t>then</a:t>
            </a:r>
            <a:r>
              <a:rPr lang="en-US" b="0" spc="-20" dirty="0"/>
              <a:t> </a:t>
            </a:r>
            <a:r>
              <a:rPr lang="en-US" b="0" dirty="0"/>
              <a:t>easily</a:t>
            </a:r>
            <a:r>
              <a:rPr lang="en-US" b="0" spc="-55" dirty="0"/>
              <a:t> </a:t>
            </a:r>
            <a:r>
              <a:rPr lang="en-US" b="0" dirty="0"/>
              <a:t>adjust</a:t>
            </a:r>
            <a:r>
              <a:rPr lang="en-US" b="0" spc="-35" dirty="0"/>
              <a:t> </a:t>
            </a:r>
            <a:r>
              <a:rPr lang="en-US" b="0" spc="-10" dirty="0"/>
              <a:t>formatting</a:t>
            </a:r>
          </a:p>
          <a:p>
            <a:pPr marL="299085" indent="-286385">
              <a:spcBef>
                <a:spcPts val="960"/>
              </a:spcBef>
              <a:buFont typeface="Arial"/>
              <a:buChar char="•"/>
              <a:tabLst>
                <a:tab pos="299085" algn="l"/>
              </a:tabLst>
            </a:pPr>
            <a:r>
              <a:rPr lang="en-US" b="0" dirty="0"/>
              <a:t>Use</a:t>
            </a:r>
            <a:r>
              <a:rPr lang="en-US" b="0" spc="-35" dirty="0"/>
              <a:t> </a:t>
            </a:r>
            <a:r>
              <a:rPr lang="en-US" b="0" dirty="0"/>
              <a:t>Google</a:t>
            </a:r>
            <a:r>
              <a:rPr lang="en-US" b="0" spc="-15" dirty="0"/>
              <a:t> </a:t>
            </a:r>
            <a:r>
              <a:rPr lang="en-US" b="0" dirty="0"/>
              <a:t>to</a:t>
            </a:r>
            <a:r>
              <a:rPr lang="en-US" b="0" spc="-25" dirty="0"/>
              <a:t> </a:t>
            </a:r>
            <a:r>
              <a:rPr lang="en-US" b="0" dirty="0"/>
              <a:t>find</a:t>
            </a:r>
            <a:r>
              <a:rPr lang="en-US" b="0" spc="-30" dirty="0"/>
              <a:t> </a:t>
            </a:r>
            <a:r>
              <a:rPr lang="en-US" b="0" dirty="0"/>
              <a:t>commands,</a:t>
            </a:r>
            <a:r>
              <a:rPr lang="en-US" b="0" spc="-25" dirty="0"/>
              <a:t> </a:t>
            </a:r>
            <a:r>
              <a:rPr lang="en-US" b="0" dirty="0"/>
              <a:t>packages,</a:t>
            </a:r>
            <a:r>
              <a:rPr lang="en-US" b="0" spc="-35" dirty="0"/>
              <a:t> </a:t>
            </a:r>
            <a:r>
              <a:rPr lang="en-US" b="0" dirty="0"/>
              <a:t>and</a:t>
            </a:r>
            <a:r>
              <a:rPr lang="en-US" b="0" spc="-35" dirty="0"/>
              <a:t> </a:t>
            </a:r>
            <a:r>
              <a:rPr lang="en-US" b="0" spc="-10" dirty="0"/>
              <a:t>templates</a:t>
            </a:r>
          </a:p>
          <a:p>
            <a:pPr marL="299085" indent="-286385">
              <a:spcBef>
                <a:spcPts val="960"/>
              </a:spcBef>
              <a:buFont typeface="Arial"/>
              <a:buChar char="•"/>
              <a:tabLst>
                <a:tab pos="299085" algn="l"/>
              </a:tabLst>
            </a:pPr>
            <a:r>
              <a:rPr lang="en-US" b="0" spc="-25" dirty="0"/>
              <a:t>LaTeX</a:t>
            </a:r>
            <a:r>
              <a:rPr lang="en-US" b="0" spc="-35" dirty="0"/>
              <a:t> </a:t>
            </a:r>
            <a:r>
              <a:rPr lang="en-US" b="0" dirty="0"/>
              <a:t>is</a:t>
            </a:r>
            <a:r>
              <a:rPr lang="en-US" b="0" spc="-30" dirty="0"/>
              <a:t> </a:t>
            </a:r>
            <a:r>
              <a:rPr lang="en-US" b="0" dirty="0"/>
              <a:t>widely</a:t>
            </a:r>
            <a:r>
              <a:rPr lang="en-US" b="0" spc="-40" dirty="0"/>
              <a:t> </a:t>
            </a:r>
            <a:r>
              <a:rPr lang="en-US" b="0" dirty="0"/>
              <a:t>used:</a:t>
            </a:r>
            <a:r>
              <a:rPr lang="en-US" b="0" spc="-25" dirty="0"/>
              <a:t> </a:t>
            </a:r>
            <a:r>
              <a:rPr lang="en-US" b="0" dirty="0"/>
              <a:t>if</a:t>
            </a:r>
            <a:r>
              <a:rPr lang="en-US" b="0" spc="-30" dirty="0"/>
              <a:t> </a:t>
            </a:r>
            <a:r>
              <a:rPr lang="en-US" b="0" dirty="0"/>
              <a:t>you’re</a:t>
            </a:r>
            <a:r>
              <a:rPr lang="en-US" b="0" spc="-20" dirty="0"/>
              <a:t> </a:t>
            </a:r>
            <a:r>
              <a:rPr lang="en-US" b="0" dirty="0"/>
              <a:t>doing</a:t>
            </a:r>
            <a:r>
              <a:rPr lang="en-US" b="0" spc="-45" dirty="0"/>
              <a:t> </a:t>
            </a:r>
            <a:r>
              <a:rPr lang="en-US" b="0" dirty="0"/>
              <a:t>a</a:t>
            </a:r>
            <a:r>
              <a:rPr lang="en-US" b="0" spc="-20" dirty="0"/>
              <a:t> </a:t>
            </a:r>
            <a:r>
              <a:rPr lang="en-US" b="0" dirty="0"/>
              <a:t>tedious</a:t>
            </a:r>
            <a:r>
              <a:rPr lang="en-US" b="0" spc="-40" dirty="0"/>
              <a:t> </a:t>
            </a:r>
            <a:r>
              <a:rPr lang="en-US" b="0" dirty="0"/>
              <a:t>task,</a:t>
            </a:r>
            <a:r>
              <a:rPr lang="en-US" b="0" spc="-20" dirty="0"/>
              <a:t> </a:t>
            </a:r>
            <a:r>
              <a:rPr lang="en-US" b="0" dirty="0"/>
              <a:t>there</a:t>
            </a:r>
            <a:r>
              <a:rPr lang="en-US" b="0" spc="-15" dirty="0"/>
              <a:t> </a:t>
            </a:r>
            <a:r>
              <a:rPr lang="en-US" b="0" dirty="0"/>
              <a:t>may</a:t>
            </a:r>
            <a:r>
              <a:rPr lang="en-US" b="0" spc="-25" dirty="0"/>
              <a:t> </a:t>
            </a:r>
            <a:r>
              <a:rPr lang="en-US" b="0" dirty="0"/>
              <a:t>be</a:t>
            </a:r>
            <a:r>
              <a:rPr lang="en-US" b="0" spc="-20" dirty="0"/>
              <a:t> </a:t>
            </a:r>
            <a:r>
              <a:rPr lang="en-US" b="0" dirty="0"/>
              <a:t>a</a:t>
            </a:r>
            <a:r>
              <a:rPr lang="en-US" b="0" spc="-35" dirty="0"/>
              <a:t> </a:t>
            </a:r>
            <a:r>
              <a:rPr lang="en-US" b="0" dirty="0"/>
              <a:t>simple</a:t>
            </a:r>
            <a:r>
              <a:rPr lang="en-US" b="0" spc="-45" dirty="0"/>
              <a:t> </a:t>
            </a:r>
            <a:r>
              <a:rPr lang="en-US" b="0" dirty="0"/>
              <a:t>tool</a:t>
            </a:r>
            <a:r>
              <a:rPr lang="en-US" b="0" spc="-25" dirty="0"/>
              <a:t> to</a:t>
            </a:r>
          </a:p>
          <a:p>
            <a:pPr marL="299085">
              <a:spcBef>
                <a:spcPts val="960"/>
              </a:spcBef>
            </a:pPr>
            <a:r>
              <a:rPr lang="en-US" b="0" dirty="0"/>
              <a:t>help</a:t>
            </a:r>
            <a:r>
              <a:rPr lang="en-US" b="0" spc="-35" dirty="0"/>
              <a:t> </a:t>
            </a:r>
            <a:r>
              <a:rPr lang="en-US" b="0" dirty="0"/>
              <a:t>if</a:t>
            </a:r>
            <a:r>
              <a:rPr lang="en-US" b="0" spc="-30" dirty="0"/>
              <a:t> </a:t>
            </a:r>
            <a:r>
              <a:rPr lang="en-US" b="0" dirty="0"/>
              <a:t>you</a:t>
            </a:r>
            <a:r>
              <a:rPr lang="en-US" b="0" spc="-10" dirty="0"/>
              <a:t> </a:t>
            </a:r>
            <a:r>
              <a:rPr lang="en-US" b="0" dirty="0"/>
              <a:t>search!</a:t>
            </a:r>
            <a:r>
              <a:rPr lang="en-US" b="0" spc="-25" dirty="0"/>
              <a:t> </a:t>
            </a:r>
            <a:r>
              <a:rPr lang="en-US" b="0" dirty="0"/>
              <a:t>(e.g.</a:t>
            </a:r>
            <a:r>
              <a:rPr lang="en-US" b="0" spc="-10" dirty="0"/>
              <a:t> </a:t>
            </a:r>
            <a:r>
              <a:rPr lang="en-US" b="0" dirty="0"/>
              <a:t>generate</a:t>
            </a:r>
            <a:r>
              <a:rPr lang="en-US" b="0" spc="-10" dirty="0"/>
              <a:t> </a:t>
            </a:r>
            <a:r>
              <a:rPr lang="en-US" b="0" dirty="0"/>
              <a:t>a</a:t>
            </a:r>
            <a:r>
              <a:rPr lang="en-US" b="0" spc="-35" dirty="0"/>
              <a:t> </a:t>
            </a:r>
            <a:r>
              <a:rPr lang="en-US" b="0" dirty="0"/>
              <a:t>large</a:t>
            </a:r>
            <a:r>
              <a:rPr lang="en-US" b="0" spc="-35" dirty="0"/>
              <a:t> </a:t>
            </a:r>
            <a:r>
              <a:rPr lang="en-US" b="0" spc="-20" dirty="0"/>
              <a:t>LaTeX </a:t>
            </a:r>
            <a:r>
              <a:rPr lang="en-US" b="0" dirty="0"/>
              <a:t>table</a:t>
            </a:r>
            <a:r>
              <a:rPr lang="en-US" b="0" spc="-35" dirty="0"/>
              <a:t> </a:t>
            </a:r>
            <a:r>
              <a:rPr lang="en-US" b="0" dirty="0"/>
              <a:t>from</a:t>
            </a:r>
            <a:r>
              <a:rPr lang="en-US" b="0" spc="-15" dirty="0"/>
              <a:t> </a:t>
            </a:r>
            <a:r>
              <a:rPr lang="en-US" b="0" dirty="0"/>
              <a:t>an</a:t>
            </a:r>
            <a:r>
              <a:rPr lang="en-US" b="0" spc="-35" dirty="0"/>
              <a:t> </a:t>
            </a:r>
            <a:r>
              <a:rPr lang="en-US" b="0" dirty="0"/>
              <a:t>Excel</a:t>
            </a:r>
            <a:r>
              <a:rPr lang="en-US" b="0" spc="-30" dirty="0"/>
              <a:t> </a:t>
            </a:r>
            <a:r>
              <a:rPr lang="en-US" b="0" dirty="0"/>
              <a:t>table,</a:t>
            </a:r>
            <a:r>
              <a:rPr lang="en-US" b="0" spc="-35" dirty="0"/>
              <a:t> </a:t>
            </a:r>
            <a:r>
              <a:rPr lang="en-US" b="0" spc="-10" dirty="0"/>
              <a:t>translate</a:t>
            </a:r>
          </a:p>
          <a:p>
            <a:pPr marL="299085">
              <a:spcBef>
                <a:spcPts val="960"/>
              </a:spcBef>
            </a:pPr>
            <a:r>
              <a:rPr lang="en-US" b="0" dirty="0"/>
              <a:t>markdown</a:t>
            </a:r>
            <a:r>
              <a:rPr lang="en-US" b="0" spc="-20" dirty="0"/>
              <a:t> </a:t>
            </a:r>
            <a:r>
              <a:rPr lang="en-US" b="0" dirty="0"/>
              <a:t>to</a:t>
            </a:r>
            <a:r>
              <a:rPr lang="en-US" b="0" spc="-30" dirty="0"/>
              <a:t> </a:t>
            </a:r>
            <a:r>
              <a:rPr lang="en-US" b="0" spc="-10" dirty="0"/>
              <a:t>LaTeX)</a:t>
            </a:r>
          </a:p>
        </p:txBody>
      </p:sp>
    </p:spTree>
    <p:extLst>
      <p:ext uri="{BB962C8B-B14F-4D97-AF65-F5344CB8AC3E}">
        <p14:creationId xmlns:p14="http://schemas.microsoft.com/office/powerpoint/2010/main" val="736860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4388" y="2057506"/>
            <a:ext cx="3995224" cy="1028487"/>
          </a:xfrm>
          <a:prstGeom prst="rect">
            <a:avLst/>
          </a:prstGeom>
        </p:spPr>
        <p:txBody>
          <a:bodyPr vert="horz" wrap="square" lIns="0" tIns="12700" rIns="0" bIns="0" rtlCol="0">
            <a:spAutoFit/>
          </a:bodyPr>
          <a:lstStyle/>
          <a:p>
            <a:pPr marL="12700">
              <a:lnSpc>
                <a:spcPct val="100000"/>
              </a:lnSpc>
              <a:spcBef>
                <a:spcPts val="100"/>
              </a:spcBef>
            </a:pPr>
            <a:r>
              <a:rPr sz="6600" b="0" spc="-10" dirty="0">
                <a:solidFill>
                  <a:srgbClr val="FFFFFF"/>
                </a:solidFill>
                <a:latin typeface="Arial Black"/>
                <a:cs typeface="Arial Black"/>
              </a:rPr>
              <a:t>Zotero</a:t>
            </a:r>
            <a:endParaRPr sz="6600" dirty="0">
              <a:latin typeface="Arial Black"/>
              <a:cs typeface="Arial Black"/>
            </a:endParaRPr>
          </a:p>
        </p:txBody>
      </p:sp>
      <p:sp>
        <p:nvSpPr>
          <p:cNvPr id="3" name="object 8">
            <a:extLst>
              <a:ext uri="{FF2B5EF4-FFF2-40B4-BE49-F238E27FC236}">
                <a16:creationId xmlns:a16="http://schemas.microsoft.com/office/drawing/2014/main" id="{32331083-1C20-66F0-E88D-B5D9E84DF811}"/>
              </a:ext>
            </a:extLst>
          </p:cNvPr>
          <p:cNvSpPr txBox="1"/>
          <p:nvPr/>
        </p:nvSpPr>
        <p:spPr>
          <a:xfrm>
            <a:off x="1671642" y="3783794"/>
            <a:ext cx="5800716" cy="289823"/>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Adapted</a:t>
            </a:r>
            <a:r>
              <a:rPr sz="1800" b="1" spc="-55" dirty="0">
                <a:solidFill>
                  <a:srgbClr val="FFFFFF"/>
                </a:solidFill>
                <a:latin typeface="Calibri"/>
                <a:cs typeface="Calibri"/>
              </a:rPr>
              <a:t> </a:t>
            </a:r>
            <a:r>
              <a:rPr sz="1800" b="1" dirty="0">
                <a:solidFill>
                  <a:srgbClr val="FFFFFF"/>
                </a:solidFill>
                <a:latin typeface="Calibri"/>
                <a:cs typeface="Calibri"/>
              </a:rPr>
              <a:t>from</a:t>
            </a:r>
            <a:r>
              <a:rPr sz="1800" b="1" spc="-5" dirty="0">
                <a:solidFill>
                  <a:srgbClr val="FFFFFF"/>
                </a:solidFill>
                <a:latin typeface="Calibri"/>
                <a:cs typeface="Calibri"/>
              </a:rPr>
              <a:t> </a:t>
            </a:r>
            <a:r>
              <a:rPr sz="1800" b="1" dirty="0">
                <a:solidFill>
                  <a:srgbClr val="FFFFFF"/>
                </a:solidFill>
                <a:latin typeface="Calibri"/>
                <a:cs typeface="Calibri"/>
              </a:rPr>
              <a:t>slides</a:t>
            </a:r>
            <a:r>
              <a:rPr sz="1800" b="1" spc="-50" dirty="0">
                <a:solidFill>
                  <a:srgbClr val="FFFFFF"/>
                </a:solidFill>
                <a:latin typeface="Calibri"/>
                <a:cs typeface="Calibri"/>
              </a:rPr>
              <a:t> </a:t>
            </a:r>
            <a:r>
              <a:rPr sz="1800" b="1" dirty="0">
                <a:solidFill>
                  <a:srgbClr val="FFFFFF"/>
                </a:solidFill>
                <a:latin typeface="Calibri"/>
                <a:cs typeface="Calibri"/>
              </a:rPr>
              <a:t>and</a:t>
            </a:r>
            <a:r>
              <a:rPr sz="1800" b="1" spc="-25" dirty="0">
                <a:solidFill>
                  <a:srgbClr val="FFFFFF"/>
                </a:solidFill>
                <a:latin typeface="Calibri"/>
                <a:cs typeface="Calibri"/>
              </a:rPr>
              <a:t> </a:t>
            </a:r>
            <a:r>
              <a:rPr sz="1800" b="1" dirty="0">
                <a:solidFill>
                  <a:srgbClr val="FFFFFF"/>
                </a:solidFill>
                <a:latin typeface="Calibri"/>
                <a:cs typeface="Calibri"/>
              </a:rPr>
              <a:t>documents</a:t>
            </a:r>
            <a:r>
              <a:rPr sz="1800" b="1" spc="-35" dirty="0">
                <a:solidFill>
                  <a:srgbClr val="FFFFFF"/>
                </a:solidFill>
                <a:latin typeface="Calibri"/>
                <a:cs typeface="Calibri"/>
              </a:rPr>
              <a:t> </a:t>
            </a:r>
            <a:r>
              <a:rPr sz="1800" b="1" dirty="0">
                <a:solidFill>
                  <a:srgbClr val="FFFFFF"/>
                </a:solidFill>
                <a:latin typeface="Calibri"/>
                <a:cs typeface="Calibri"/>
              </a:rPr>
              <a:t>by</a:t>
            </a:r>
            <a:r>
              <a:rPr sz="1800" b="1" spc="-55" dirty="0">
                <a:solidFill>
                  <a:srgbClr val="FFFFFF"/>
                </a:solidFill>
                <a:latin typeface="Calibri"/>
                <a:cs typeface="Calibri"/>
              </a:rPr>
              <a:t> </a:t>
            </a:r>
            <a:r>
              <a:rPr lang="en-US" sz="1800" b="1" dirty="0">
                <a:solidFill>
                  <a:srgbClr val="FFFFFF"/>
                </a:solidFill>
                <a:latin typeface="Calibri"/>
                <a:cs typeface="Calibri"/>
              </a:rPr>
              <a:t>Alexandria Schmid</a:t>
            </a:r>
            <a:endParaRPr sz="18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Tools for Reproducible Research</a:t>
            </a:r>
          </a:p>
        </p:txBody>
      </p:sp>
      <p:sp>
        <p:nvSpPr>
          <p:cNvPr id="3" name="TextBox 2">
            <a:extLst>
              <a:ext uri="{FF2B5EF4-FFF2-40B4-BE49-F238E27FC236}">
                <a16:creationId xmlns:a16="http://schemas.microsoft.com/office/drawing/2014/main" id="{651A58A1-9D2E-C915-2F6C-73BA5F736600}"/>
              </a:ext>
            </a:extLst>
          </p:cNvPr>
          <p:cNvSpPr txBox="1"/>
          <p:nvPr/>
        </p:nvSpPr>
        <p:spPr>
          <a:xfrm>
            <a:off x="487979" y="1189169"/>
            <a:ext cx="3941246" cy="3738844"/>
          </a:xfrm>
          <a:prstGeom prst="rect">
            <a:avLst/>
          </a:prstGeom>
          <a:noFill/>
          <a:ln>
            <a:noFill/>
          </a:ln>
        </p:spPr>
        <p:txBody>
          <a:bodyPr wrap="square" rtlCol="0">
            <a:spAutoFit/>
          </a:bodyPr>
          <a:lstStyle/>
          <a:p>
            <a:pPr>
              <a:lnSpc>
                <a:spcPct val="150000"/>
              </a:lnSpc>
            </a:pPr>
            <a:r>
              <a:rPr lang="en-US" sz="1600" b="1" dirty="0">
                <a:solidFill>
                  <a:srgbClr val="1B202F"/>
                </a:solidFill>
              </a:rPr>
              <a:t>Git - </a:t>
            </a:r>
            <a:r>
              <a:rPr lang="en-US" sz="1600" dirty="0">
                <a:solidFill>
                  <a:srgbClr val="1B202F"/>
                </a:solidFill>
              </a:rPr>
              <a:t>Version control system</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Command line tool</a:t>
            </a:r>
          </a:p>
          <a:p>
            <a:pPr marL="285750" indent="-285750">
              <a:lnSpc>
                <a:spcPct val="150000"/>
              </a:lnSpc>
              <a:buFont typeface="Arial" panose="020B0604020202020204" pitchFamily="34" charset="0"/>
              <a:buChar char="•"/>
            </a:pPr>
            <a:r>
              <a:rPr lang="en-US" sz="1600" dirty="0">
                <a:solidFill>
                  <a:srgbClr val="1B202F"/>
                </a:solidFill>
              </a:rPr>
              <a:t>Used to make and document local code changes (and communicate those changes with </a:t>
            </a:r>
            <a:r>
              <a:rPr lang="en-US" sz="1600" dirty="0" err="1">
                <a:solidFill>
                  <a:srgbClr val="1B202F"/>
                </a:solidFill>
              </a:rPr>
              <a:t>Github</a:t>
            </a:r>
            <a:r>
              <a:rPr lang="en-US" sz="1600" dirty="0">
                <a:solidFill>
                  <a:srgbClr val="1B202F"/>
                </a:solidFill>
              </a:rPr>
              <a:t>)</a:t>
            </a:r>
          </a:p>
          <a:p>
            <a:pPr>
              <a:lnSpc>
                <a:spcPct val="150000"/>
              </a:lnSpc>
            </a:pPr>
            <a:endParaRPr lang="en-TH" sz="1600" dirty="0">
              <a:solidFill>
                <a:srgbClr val="1B202F"/>
              </a:solidFill>
            </a:endParaRPr>
          </a:p>
        </p:txBody>
      </p:sp>
      <p:pic>
        <p:nvPicPr>
          <p:cNvPr id="4" name="Picture 4" descr="Git - Logo Downloads">
            <a:extLst>
              <a:ext uri="{FF2B5EF4-FFF2-40B4-BE49-F238E27FC236}">
                <a16:creationId xmlns:a16="http://schemas.microsoft.com/office/drawing/2014/main" id="{74458199-430D-C17E-D16E-E668B179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40" y="2163949"/>
            <a:ext cx="1704926" cy="711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828574-0A40-8AB1-3C64-81A7DA2A9550}"/>
              </a:ext>
            </a:extLst>
          </p:cNvPr>
          <p:cNvSpPr txBox="1"/>
          <p:nvPr/>
        </p:nvSpPr>
        <p:spPr>
          <a:xfrm>
            <a:off x="4749065" y="1189169"/>
            <a:ext cx="3941246" cy="3738844"/>
          </a:xfrm>
          <a:prstGeom prst="rect">
            <a:avLst/>
          </a:prstGeom>
          <a:noFill/>
          <a:ln>
            <a:noFill/>
          </a:ln>
        </p:spPr>
        <p:txBody>
          <a:bodyPr wrap="square" rtlCol="0">
            <a:spAutoFit/>
          </a:bodyPr>
          <a:lstStyle/>
          <a:p>
            <a:pPr>
              <a:lnSpc>
                <a:spcPct val="150000"/>
              </a:lnSpc>
            </a:pPr>
            <a:r>
              <a:rPr lang="en-US" sz="1600" b="1" dirty="0" err="1">
                <a:solidFill>
                  <a:srgbClr val="1B202F"/>
                </a:solidFill>
              </a:rPr>
              <a:t>Github</a:t>
            </a:r>
            <a:r>
              <a:rPr lang="en-US" sz="1600" b="1" dirty="0">
                <a:solidFill>
                  <a:srgbClr val="1B202F"/>
                </a:solidFill>
              </a:rPr>
              <a:t> - </a:t>
            </a:r>
            <a:r>
              <a:rPr lang="en-US" sz="1600" dirty="0">
                <a:solidFill>
                  <a:srgbClr val="1B202F"/>
                </a:solidFill>
              </a:rPr>
              <a:t>Hosting platform for version control and collaboration</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Widely used by developers to store their projects</a:t>
            </a:r>
          </a:p>
          <a:p>
            <a:pPr marL="285750" indent="-285750">
              <a:lnSpc>
                <a:spcPct val="150000"/>
              </a:lnSpc>
              <a:buFont typeface="Arial" panose="020B0604020202020204" pitchFamily="34" charset="0"/>
              <a:buChar char="•"/>
            </a:pPr>
            <a:r>
              <a:rPr lang="en-US" sz="1600" dirty="0">
                <a:solidFill>
                  <a:srgbClr val="1B202F"/>
                </a:solidFill>
              </a:rPr>
              <a:t>Easily share code and data, privately and publicly</a:t>
            </a:r>
          </a:p>
          <a:p>
            <a:pPr marL="285750" indent="-285750">
              <a:lnSpc>
                <a:spcPct val="150000"/>
              </a:lnSpc>
              <a:buFont typeface="Arial" panose="020B0604020202020204" pitchFamily="34" charset="0"/>
              <a:buChar char="•"/>
            </a:pPr>
            <a:endParaRPr lang="en-TH" sz="1600" dirty="0">
              <a:solidFill>
                <a:srgbClr val="1B202F"/>
              </a:solidFill>
            </a:endParaRPr>
          </a:p>
        </p:txBody>
      </p:sp>
      <p:pic>
        <p:nvPicPr>
          <p:cNvPr id="7" name="Picture 6" descr="GitHub Logo, history, meaning, symbol, PNG">
            <a:extLst>
              <a:ext uri="{FF2B5EF4-FFF2-40B4-BE49-F238E27FC236}">
                <a16:creationId xmlns:a16="http://schemas.microsoft.com/office/drawing/2014/main" id="{21ADD33B-93F3-558D-8B5F-58840C227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510" y="1839164"/>
            <a:ext cx="2420471" cy="136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57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AD254-5177-B9B4-7BC2-E89FDDDEBCB0}"/>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7153F328-AB2E-F495-052F-FCE6A93C49C0}"/>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E97C7028-51D5-C373-2293-F1B20F5265D2}"/>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Motivation</a:t>
            </a:r>
          </a:p>
        </p:txBody>
      </p:sp>
      <p:sp>
        <p:nvSpPr>
          <p:cNvPr id="3" name="object 3">
            <a:extLst>
              <a:ext uri="{FF2B5EF4-FFF2-40B4-BE49-F238E27FC236}">
                <a16:creationId xmlns:a16="http://schemas.microsoft.com/office/drawing/2014/main" id="{133880F5-7323-3435-DE36-0852CD7137CE}"/>
              </a:ext>
            </a:extLst>
          </p:cNvPr>
          <p:cNvSpPr txBox="1">
            <a:spLocks/>
          </p:cNvSpPr>
          <p:nvPr/>
        </p:nvSpPr>
        <p:spPr>
          <a:xfrm>
            <a:off x="354842" y="1263452"/>
            <a:ext cx="8393373" cy="1500411"/>
          </a:xfrm>
          <a:prstGeom prst="rect">
            <a:avLst/>
          </a:prstGeom>
        </p:spPr>
        <p:txBody>
          <a:bodyPr vert="horz" wrap="square" lIns="0" tIns="12700" rIns="0" bIns="0" rtlCol="0">
            <a:sp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085" marR="172085" indent="-287020">
              <a:lnSpc>
                <a:spcPct val="150000"/>
              </a:lnSpc>
              <a:spcBef>
                <a:spcPts val="100"/>
              </a:spcBef>
              <a:buFont typeface="Arial"/>
              <a:buChar char="•"/>
              <a:tabLst>
                <a:tab pos="299085" algn="l"/>
              </a:tabLst>
            </a:pPr>
            <a:r>
              <a:rPr lang="en-US" b="0" dirty="0"/>
              <a:t>It</a:t>
            </a:r>
            <a:r>
              <a:rPr lang="en-US" b="0" spc="-35" dirty="0"/>
              <a:t> </a:t>
            </a:r>
            <a:r>
              <a:rPr lang="en-US" b="0" dirty="0"/>
              <a:t>can</a:t>
            </a:r>
            <a:r>
              <a:rPr lang="en-US" b="0" spc="-35" dirty="0"/>
              <a:t> </a:t>
            </a:r>
            <a:r>
              <a:rPr lang="en-US" b="0" dirty="0"/>
              <a:t>be</a:t>
            </a:r>
            <a:r>
              <a:rPr lang="en-US" b="0" spc="-45" dirty="0"/>
              <a:t> </a:t>
            </a:r>
            <a:r>
              <a:rPr lang="en-US" b="0" dirty="0"/>
              <a:t>difficult</a:t>
            </a:r>
            <a:r>
              <a:rPr lang="en-US" b="0" spc="-55" dirty="0"/>
              <a:t> </a:t>
            </a:r>
            <a:r>
              <a:rPr lang="en-US" b="0" dirty="0"/>
              <a:t>to</a:t>
            </a:r>
            <a:r>
              <a:rPr lang="en-US" b="0" spc="-35" dirty="0"/>
              <a:t> </a:t>
            </a:r>
            <a:r>
              <a:rPr lang="en-US" b="0" dirty="0"/>
              <a:t>keep</a:t>
            </a:r>
            <a:r>
              <a:rPr lang="en-US" b="0" spc="-45" dirty="0"/>
              <a:t> </a:t>
            </a:r>
            <a:r>
              <a:rPr lang="en-US" b="0" dirty="0"/>
              <a:t>papers</a:t>
            </a:r>
            <a:r>
              <a:rPr lang="en-US" b="0" spc="-35" dirty="0"/>
              <a:t> </a:t>
            </a:r>
            <a:r>
              <a:rPr lang="en-US" b="0" dirty="0"/>
              <a:t>organized,</a:t>
            </a:r>
            <a:r>
              <a:rPr lang="en-US" b="0" spc="-35" dirty="0"/>
              <a:t> </a:t>
            </a:r>
            <a:r>
              <a:rPr lang="en-US" b="0" dirty="0"/>
              <a:t>both</a:t>
            </a:r>
            <a:r>
              <a:rPr lang="en-US" b="0" spc="-30" dirty="0"/>
              <a:t> </a:t>
            </a:r>
            <a:r>
              <a:rPr lang="en-US" b="0" dirty="0"/>
              <a:t>for</a:t>
            </a:r>
            <a:r>
              <a:rPr lang="en-US" b="0" spc="-40" dirty="0"/>
              <a:t> </a:t>
            </a:r>
            <a:r>
              <a:rPr lang="en-US" b="0" dirty="0"/>
              <a:t>specific</a:t>
            </a:r>
            <a:r>
              <a:rPr lang="en-US" b="0" spc="-50" dirty="0"/>
              <a:t> </a:t>
            </a:r>
            <a:r>
              <a:rPr lang="en-US" b="0" dirty="0"/>
              <a:t>literature</a:t>
            </a:r>
            <a:r>
              <a:rPr lang="en-US" b="0" spc="-35" dirty="0"/>
              <a:t> </a:t>
            </a:r>
            <a:r>
              <a:rPr lang="en-US" b="0" dirty="0"/>
              <a:t>reviews</a:t>
            </a:r>
            <a:r>
              <a:rPr lang="en-US" b="0" spc="-30" dirty="0"/>
              <a:t> </a:t>
            </a:r>
            <a:r>
              <a:rPr lang="en-US" b="0" spc="-25" dirty="0"/>
              <a:t>and </a:t>
            </a:r>
            <a:r>
              <a:rPr lang="en-US" b="0" dirty="0"/>
              <a:t>for</a:t>
            </a:r>
            <a:r>
              <a:rPr lang="en-US" b="0" spc="-40" dirty="0"/>
              <a:t> </a:t>
            </a:r>
            <a:r>
              <a:rPr lang="en-US" b="0" dirty="0"/>
              <a:t>your</a:t>
            </a:r>
            <a:r>
              <a:rPr lang="en-US" b="0" spc="-20" dirty="0"/>
              <a:t> </a:t>
            </a:r>
            <a:r>
              <a:rPr lang="en-US" b="0" dirty="0"/>
              <a:t>general</a:t>
            </a:r>
            <a:r>
              <a:rPr lang="en-US" b="0" spc="-50" dirty="0"/>
              <a:t> </a:t>
            </a:r>
            <a:r>
              <a:rPr lang="en-US" b="0" spc="-10" dirty="0"/>
              <a:t>library</a:t>
            </a:r>
          </a:p>
          <a:p>
            <a:pPr marL="299085" indent="-286385">
              <a:spcBef>
                <a:spcPts val="960"/>
              </a:spcBef>
              <a:buFont typeface="Arial"/>
              <a:buChar char="•"/>
              <a:tabLst>
                <a:tab pos="299085" algn="l"/>
              </a:tabLst>
            </a:pPr>
            <a:r>
              <a:rPr lang="en-US" b="0" spc="-25" dirty="0"/>
              <a:t>Tools</a:t>
            </a:r>
            <a:r>
              <a:rPr lang="en-US" b="0" spc="-30" dirty="0"/>
              <a:t> </a:t>
            </a:r>
            <a:r>
              <a:rPr lang="en-US" b="0" dirty="0"/>
              <a:t>like</a:t>
            </a:r>
            <a:r>
              <a:rPr lang="en-US" b="0" spc="-45" dirty="0"/>
              <a:t> </a:t>
            </a:r>
            <a:r>
              <a:rPr lang="en-US" b="0" dirty="0">
                <a:latin typeface="Arial"/>
                <a:cs typeface="Arial"/>
              </a:rPr>
              <a:t>Zotero</a:t>
            </a:r>
            <a:r>
              <a:rPr lang="en-US" b="0" dirty="0"/>
              <a:t>, </a:t>
            </a:r>
            <a:r>
              <a:rPr lang="en-US" b="0" spc="-20" dirty="0"/>
              <a:t>Mendeley,</a:t>
            </a:r>
            <a:r>
              <a:rPr lang="en-US" b="0" spc="-10" dirty="0"/>
              <a:t> </a:t>
            </a:r>
            <a:r>
              <a:rPr lang="en-US" b="0" dirty="0"/>
              <a:t>EndNote,</a:t>
            </a:r>
            <a:r>
              <a:rPr lang="en-US" b="0" spc="-15" dirty="0"/>
              <a:t> </a:t>
            </a:r>
            <a:r>
              <a:rPr lang="en-US" b="0" dirty="0"/>
              <a:t>and</a:t>
            </a:r>
            <a:r>
              <a:rPr lang="en-US" b="0" spc="-20" dirty="0"/>
              <a:t> </a:t>
            </a:r>
            <a:r>
              <a:rPr lang="en-US" b="0" dirty="0" err="1"/>
              <a:t>PaperPile</a:t>
            </a:r>
            <a:r>
              <a:rPr lang="en-US" b="0" spc="-30" dirty="0"/>
              <a:t> </a:t>
            </a:r>
            <a:r>
              <a:rPr lang="en-US" b="0" dirty="0"/>
              <a:t>are</a:t>
            </a:r>
            <a:r>
              <a:rPr lang="en-US" b="0" spc="-20" dirty="0"/>
              <a:t> </a:t>
            </a:r>
            <a:r>
              <a:rPr lang="en-US" b="0" dirty="0"/>
              <a:t>easy</a:t>
            </a:r>
            <a:r>
              <a:rPr lang="en-US" b="0" spc="-30" dirty="0"/>
              <a:t> </a:t>
            </a:r>
            <a:r>
              <a:rPr lang="en-US" b="0" dirty="0"/>
              <a:t>to</a:t>
            </a:r>
            <a:r>
              <a:rPr lang="en-US" b="0" spc="-30" dirty="0"/>
              <a:t> </a:t>
            </a:r>
            <a:r>
              <a:rPr lang="en-US" b="0" dirty="0"/>
              <a:t>use</a:t>
            </a:r>
            <a:r>
              <a:rPr lang="en-US" b="0" spc="-20" dirty="0"/>
              <a:t> </a:t>
            </a:r>
            <a:r>
              <a:rPr lang="en-US" b="0" dirty="0"/>
              <a:t>and</a:t>
            </a:r>
            <a:r>
              <a:rPr lang="en-US" b="0" spc="-30" dirty="0"/>
              <a:t> </a:t>
            </a:r>
            <a:r>
              <a:rPr lang="en-US" b="0" dirty="0"/>
              <a:t>can</a:t>
            </a:r>
            <a:r>
              <a:rPr lang="en-US" b="0" spc="-35" dirty="0"/>
              <a:t> </a:t>
            </a:r>
            <a:r>
              <a:rPr lang="en-US" b="0" spc="-20" dirty="0"/>
              <a:t>save</a:t>
            </a:r>
          </a:p>
          <a:p>
            <a:pPr marL="299085">
              <a:spcBef>
                <a:spcPts val="960"/>
              </a:spcBef>
            </a:pPr>
            <a:r>
              <a:rPr lang="en-US" b="0" dirty="0"/>
              <a:t>lots</a:t>
            </a:r>
            <a:r>
              <a:rPr lang="en-US" b="0" spc="-30" dirty="0"/>
              <a:t> </a:t>
            </a:r>
            <a:r>
              <a:rPr lang="en-US" b="0" dirty="0"/>
              <a:t>of</a:t>
            </a:r>
            <a:r>
              <a:rPr lang="en-US" b="0" spc="-10" dirty="0"/>
              <a:t> </a:t>
            </a:r>
            <a:r>
              <a:rPr lang="en-US" b="0" dirty="0"/>
              <a:t>time</a:t>
            </a:r>
            <a:r>
              <a:rPr lang="en-US" b="0" spc="-25" dirty="0"/>
              <a:t> </a:t>
            </a:r>
            <a:r>
              <a:rPr lang="en-US" b="0" dirty="0"/>
              <a:t>and</a:t>
            </a:r>
            <a:r>
              <a:rPr lang="en-US" b="0" spc="-15" dirty="0"/>
              <a:t> </a:t>
            </a:r>
            <a:r>
              <a:rPr lang="en-US" b="0" spc="-10" dirty="0"/>
              <a:t>frustration</a:t>
            </a:r>
          </a:p>
        </p:txBody>
      </p:sp>
      <p:sp>
        <p:nvSpPr>
          <p:cNvPr id="4" name="object 4">
            <a:extLst>
              <a:ext uri="{FF2B5EF4-FFF2-40B4-BE49-F238E27FC236}">
                <a16:creationId xmlns:a16="http://schemas.microsoft.com/office/drawing/2014/main" id="{39AB7EE1-D314-D17A-1E7B-4E1B4548E1B1}"/>
              </a:ext>
            </a:extLst>
          </p:cNvPr>
          <p:cNvSpPr txBox="1"/>
          <p:nvPr/>
        </p:nvSpPr>
        <p:spPr>
          <a:xfrm>
            <a:off x="435965" y="4295647"/>
            <a:ext cx="1663064"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1B1F2E"/>
                </a:solidFill>
                <a:latin typeface="Arial MT"/>
                <a:cs typeface="Arial MT"/>
              </a:rPr>
              <a:t>Add</a:t>
            </a:r>
            <a:r>
              <a:rPr sz="1400" spc="-15" dirty="0">
                <a:solidFill>
                  <a:srgbClr val="1B1F2E"/>
                </a:solidFill>
                <a:latin typeface="Arial MT"/>
                <a:cs typeface="Arial MT"/>
              </a:rPr>
              <a:t> </a:t>
            </a:r>
            <a:r>
              <a:rPr sz="1400" dirty="0">
                <a:solidFill>
                  <a:srgbClr val="1B1F2E"/>
                </a:solidFill>
                <a:latin typeface="Arial MT"/>
                <a:cs typeface="Arial MT"/>
              </a:rPr>
              <a:t>papers</a:t>
            </a:r>
            <a:r>
              <a:rPr sz="1400" spc="-45" dirty="0">
                <a:solidFill>
                  <a:srgbClr val="1B1F2E"/>
                </a:solidFill>
                <a:latin typeface="Arial MT"/>
                <a:cs typeface="Arial MT"/>
              </a:rPr>
              <a:t> </a:t>
            </a:r>
            <a:r>
              <a:rPr sz="1400" dirty="0">
                <a:solidFill>
                  <a:srgbClr val="1B1F2E"/>
                </a:solidFill>
                <a:latin typeface="Arial MT"/>
                <a:cs typeface="Arial MT"/>
              </a:rPr>
              <a:t>to</a:t>
            </a:r>
            <a:r>
              <a:rPr sz="1400" spc="-20" dirty="0">
                <a:solidFill>
                  <a:srgbClr val="1B1F2E"/>
                </a:solidFill>
                <a:latin typeface="Arial MT"/>
                <a:cs typeface="Arial MT"/>
              </a:rPr>
              <a:t> </a:t>
            </a:r>
            <a:r>
              <a:rPr sz="1400" spc="-10" dirty="0">
                <a:solidFill>
                  <a:srgbClr val="1B1F2E"/>
                </a:solidFill>
                <a:latin typeface="Arial MT"/>
                <a:cs typeface="Arial MT"/>
              </a:rPr>
              <a:t>library</a:t>
            </a:r>
            <a:endParaRPr sz="1400">
              <a:latin typeface="Arial MT"/>
              <a:cs typeface="Arial MT"/>
            </a:endParaRPr>
          </a:p>
        </p:txBody>
      </p:sp>
      <p:sp>
        <p:nvSpPr>
          <p:cNvPr id="5" name="object 5">
            <a:extLst>
              <a:ext uri="{FF2B5EF4-FFF2-40B4-BE49-F238E27FC236}">
                <a16:creationId xmlns:a16="http://schemas.microsoft.com/office/drawing/2014/main" id="{61263AB0-B080-2297-118D-16E7A4E49A35}"/>
              </a:ext>
            </a:extLst>
          </p:cNvPr>
          <p:cNvSpPr txBox="1"/>
          <p:nvPr/>
        </p:nvSpPr>
        <p:spPr>
          <a:xfrm>
            <a:off x="2567177" y="4295647"/>
            <a:ext cx="1725930" cy="452755"/>
          </a:xfrm>
          <a:prstGeom prst="rect">
            <a:avLst/>
          </a:prstGeom>
        </p:spPr>
        <p:txBody>
          <a:bodyPr vert="horz" wrap="square" lIns="0" tIns="12700" rIns="0" bIns="0" rtlCol="0">
            <a:spAutoFit/>
          </a:bodyPr>
          <a:lstStyle/>
          <a:p>
            <a:pPr marL="116205" marR="5080" indent="-104139">
              <a:lnSpc>
                <a:spcPct val="100000"/>
              </a:lnSpc>
              <a:spcBef>
                <a:spcPts val="100"/>
              </a:spcBef>
            </a:pPr>
            <a:r>
              <a:rPr sz="1400" dirty="0">
                <a:solidFill>
                  <a:srgbClr val="1B1F2E"/>
                </a:solidFill>
                <a:latin typeface="Arial MT"/>
                <a:cs typeface="Arial MT"/>
              </a:rPr>
              <a:t>Automatically</a:t>
            </a:r>
            <a:r>
              <a:rPr sz="1400" spc="-60" dirty="0">
                <a:solidFill>
                  <a:srgbClr val="1B1F2E"/>
                </a:solidFill>
                <a:latin typeface="Arial MT"/>
                <a:cs typeface="Arial MT"/>
              </a:rPr>
              <a:t> </a:t>
            </a:r>
            <a:r>
              <a:rPr sz="1400" spc="-10" dirty="0">
                <a:solidFill>
                  <a:srgbClr val="1B1F2E"/>
                </a:solidFill>
                <a:latin typeface="Arial MT"/>
                <a:cs typeface="Arial MT"/>
              </a:rPr>
              <a:t>capture </a:t>
            </a:r>
            <a:r>
              <a:rPr sz="1400" dirty="0">
                <a:solidFill>
                  <a:srgbClr val="1B1F2E"/>
                </a:solidFill>
                <a:latin typeface="Arial MT"/>
                <a:cs typeface="Arial MT"/>
              </a:rPr>
              <a:t>citation</a:t>
            </a:r>
            <a:r>
              <a:rPr sz="1400" spc="-55" dirty="0">
                <a:solidFill>
                  <a:srgbClr val="1B1F2E"/>
                </a:solidFill>
                <a:latin typeface="Arial MT"/>
                <a:cs typeface="Arial MT"/>
              </a:rPr>
              <a:t> </a:t>
            </a:r>
            <a:r>
              <a:rPr sz="1400" spc="-10" dirty="0">
                <a:solidFill>
                  <a:srgbClr val="1B1F2E"/>
                </a:solidFill>
                <a:latin typeface="Arial MT"/>
                <a:cs typeface="Arial MT"/>
              </a:rPr>
              <a:t>information</a:t>
            </a:r>
            <a:endParaRPr sz="1400">
              <a:latin typeface="Arial MT"/>
              <a:cs typeface="Arial MT"/>
            </a:endParaRPr>
          </a:p>
        </p:txBody>
      </p:sp>
      <p:sp>
        <p:nvSpPr>
          <p:cNvPr id="6" name="object 6">
            <a:extLst>
              <a:ext uri="{FF2B5EF4-FFF2-40B4-BE49-F238E27FC236}">
                <a16:creationId xmlns:a16="http://schemas.microsoft.com/office/drawing/2014/main" id="{B5623D1D-AF43-11F3-8557-E6523A7C2F28}"/>
              </a:ext>
            </a:extLst>
          </p:cNvPr>
          <p:cNvSpPr txBox="1"/>
          <p:nvPr/>
        </p:nvSpPr>
        <p:spPr>
          <a:xfrm>
            <a:off x="6871207" y="4295647"/>
            <a:ext cx="1875789" cy="452755"/>
          </a:xfrm>
          <a:prstGeom prst="rect">
            <a:avLst/>
          </a:prstGeom>
        </p:spPr>
        <p:txBody>
          <a:bodyPr vert="horz" wrap="square" lIns="0" tIns="12700" rIns="0" bIns="0" rtlCol="0">
            <a:spAutoFit/>
          </a:bodyPr>
          <a:lstStyle/>
          <a:p>
            <a:pPr marL="12700" marR="5080" indent="34925">
              <a:lnSpc>
                <a:spcPct val="100000"/>
              </a:lnSpc>
              <a:spcBef>
                <a:spcPts val="100"/>
              </a:spcBef>
            </a:pPr>
            <a:r>
              <a:rPr sz="1400" dirty="0">
                <a:solidFill>
                  <a:srgbClr val="1B1F2E"/>
                </a:solidFill>
                <a:latin typeface="Arial MT"/>
                <a:cs typeface="Arial MT"/>
              </a:rPr>
              <a:t>Connect</a:t>
            </a:r>
            <a:r>
              <a:rPr sz="1400" spc="-45" dirty="0">
                <a:solidFill>
                  <a:srgbClr val="1B1F2E"/>
                </a:solidFill>
                <a:latin typeface="Arial MT"/>
                <a:cs typeface="Arial MT"/>
              </a:rPr>
              <a:t> </a:t>
            </a:r>
            <a:r>
              <a:rPr sz="1400" dirty="0">
                <a:solidFill>
                  <a:srgbClr val="1B1F2E"/>
                </a:solidFill>
                <a:latin typeface="Arial MT"/>
                <a:cs typeface="Arial MT"/>
              </a:rPr>
              <a:t>to</a:t>
            </a:r>
            <a:r>
              <a:rPr sz="1400" spc="-20" dirty="0">
                <a:solidFill>
                  <a:srgbClr val="1B1F2E"/>
                </a:solidFill>
                <a:latin typeface="Arial MT"/>
                <a:cs typeface="Arial MT"/>
              </a:rPr>
              <a:t> </a:t>
            </a:r>
            <a:r>
              <a:rPr sz="1400" dirty="0">
                <a:solidFill>
                  <a:srgbClr val="1B1F2E"/>
                </a:solidFill>
                <a:latin typeface="Arial MT"/>
                <a:cs typeface="Arial MT"/>
              </a:rPr>
              <a:t>Overleaf</a:t>
            </a:r>
            <a:r>
              <a:rPr sz="1400" spc="-10" dirty="0">
                <a:solidFill>
                  <a:srgbClr val="1B1F2E"/>
                </a:solidFill>
                <a:latin typeface="Arial MT"/>
                <a:cs typeface="Arial MT"/>
              </a:rPr>
              <a:t> </a:t>
            </a:r>
            <a:r>
              <a:rPr sz="1400" spc="-25" dirty="0">
                <a:solidFill>
                  <a:srgbClr val="1B1F2E"/>
                </a:solidFill>
                <a:latin typeface="Arial MT"/>
                <a:cs typeface="Arial MT"/>
              </a:rPr>
              <a:t>to </a:t>
            </a:r>
            <a:r>
              <a:rPr sz="1400" dirty="0">
                <a:solidFill>
                  <a:srgbClr val="1B1F2E"/>
                </a:solidFill>
                <a:latin typeface="Arial MT"/>
                <a:cs typeface="Arial MT"/>
              </a:rPr>
              <a:t>generate</a:t>
            </a:r>
            <a:r>
              <a:rPr sz="1400" spc="-45" dirty="0">
                <a:solidFill>
                  <a:srgbClr val="1B1F2E"/>
                </a:solidFill>
                <a:latin typeface="Arial MT"/>
                <a:cs typeface="Arial MT"/>
              </a:rPr>
              <a:t> </a:t>
            </a:r>
            <a:r>
              <a:rPr sz="1400" spc="-10" dirty="0">
                <a:solidFill>
                  <a:srgbClr val="1B1F2E"/>
                </a:solidFill>
                <a:latin typeface="Arial MT"/>
                <a:cs typeface="Arial MT"/>
              </a:rPr>
              <a:t>bibliographies</a:t>
            </a:r>
            <a:endParaRPr sz="1400">
              <a:latin typeface="Arial MT"/>
              <a:cs typeface="Arial MT"/>
            </a:endParaRPr>
          </a:p>
        </p:txBody>
      </p:sp>
      <p:pic>
        <p:nvPicPr>
          <p:cNvPr id="7" name="object 7">
            <a:extLst>
              <a:ext uri="{FF2B5EF4-FFF2-40B4-BE49-F238E27FC236}">
                <a16:creationId xmlns:a16="http://schemas.microsoft.com/office/drawing/2014/main" id="{5D01ED40-D6B7-9135-3CEB-3F47EE9CEA7C}"/>
              </a:ext>
            </a:extLst>
          </p:cNvPr>
          <p:cNvPicPr/>
          <p:nvPr/>
        </p:nvPicPr>
        <p:blipFill>
          <a:blip r:embed="rId3" cstate="print"/>
          <a:stretch>
            <a:fillRect/>
          </a:stretch>
        </p:blipFill>
        <p:spPr>
          <a:xfrm>
            <a:off x="749006" y="3008520"/>
            <a:ext cx="1141699" cy="1093938"/>
          </a:xfrm>
          <a:prstGeom prst="rect">
            <a:avLst/>
          </a:prstGeom>
        </p:spPr>
      </p:pic>
      <p:pic>
        <p:nvPicPr>
          <p:cNvPr id="8" name="object 8">
            <a:extLst>
              <a:ext uri="{FF2B5EF4-FFF2-40B4-BE49-F238E27FC236}">
                <a16:creationId xmlns:a16="http://schemas.microsoft.com/office/drawing/2014/main" id="{6E1987A9-73D7-7421-6985-5A801BED36A3}"/>
              </a:ext>
            </a:extLst>
          </p:cNvPr>
          <p:cNvPicPr/>
          <p:nvPr/>
        </p:nvPicPr>
        <p:blipFill>
          <a:blip r:embed="rId4" cstate="print"/>
          <a:stretch>
            <a:fillRect/>
          </a:stretch>
        </p:blipFill>
        <p:spPr>
          <a:xfrm>
            <a:off x="7333501" y="3083161"/>
            <a:ext cx="981441" cy="985918"/>
          </a:xfrm>
          <a:prstGeom prst="rect">
            <a:avLst/>
          </a:prstGeom>
        </p:spPr>
      </p:pic>
      <p:pic>
        <p:nvPicPr>
          <p:cNvPr id="9" name="object 9">
            <a:extLst>
              <a:ext uri="{FF2B5EF4-FFF2-40B4-BE49-F238E27FC236}">
                <a16:creationId xmlns:a16="http://schemas.microsoft.com/office/drawing/2014/main" id="{577E48AE-647B-ED1F-DDEC-758960F2EE2B}"/>
              </a:ext>
            </a:extLst>
          </p:cNvPr>
          <p:cNvPicPr/>
          <p:nvPr/>
        </p:nvPicPr>
        <p:blipFill>
          <a:blip r:embed="rId5" cstate="print"/>
          <a:stretch>
            <a:fillRect/>
          </a:stretch>
        </p:blipFill>
        <p:spPr>
          <a:xfrm>
            <a:off x="2975637" y="3040571"/>
            <a:ext cx="903676" cy="1034412"/>
          </a:xfrm>
          <a:prstGeom prst="rect">
            <a:avLst/>
          </a:prstGeom>
        </p:spPr>
      </p:pic>
      <p:sp>
        <p:nvSpPr>
          <p:cNvPr id="10" name="object 10">
            <a:extLst>
              <a:ext uri="{FF2B5EF4-FFF2-40B4-BE49-F238E27FC236}">
                <a16:creationId xmlns:a16="http://schemas.microsoft.com/office/drawing/2014/main" id="{EB498C8B-E778-6C9D-4914-E7BE6AEC17EF}"/>
              </a:ext>
            </a:extLst>
          </p:cNvPr>
          <p:cNvSpPr txBox="1"/>
          <p:nvPr/>
        </p:nvSpPr>
        <p:spPr>
          <a:xfrm>
            <a:off x="4784852" y="4295647"/>
            <a:ext cx="1615440" cy="452755"/>
          </a:xfrm>
          <a:prstGeom prst="rect">
            <a:avLst/>
          </a:prstGeom>
        </p:spPr>
        <p:txBody>
          <a:bodyPr vert="horz" wrap="square" lIns="0" tIns="12700" rIns="0" bIns="0" rtlCol="0">
            <a:spAutoFit/>
          </a:bodyPr>
          <a:lstStyle/>
          <a:p>
            <a:pPr marL="230504" marR="5080" indent="-218440">
              <a:lnSpc>
                <a:spcPct val="100000"/>
              </a:lnSpc>
              <a:spcBef>
                <a:spcPts val="100"/>
              </a:spcBef>
            </a:pPr>
            <a:r>
              <a:rPr sz="1400" dirty="0">
                <a:solidFill>
                  <a:srgbClr val="1B1F2E"/>
                </a:solidFill>
                <a:latin typeface="Arial MT"/>
                <a:cs typeface="Arial MT"/>
              </a:rPr>
              <a:t>Organize</a:t>
            </a:r>
            <a:r>
              <a:rPr sz="1400" spc="-45" dirty="0">
                <a:solidFill>
                  <a:srgbClr val="1B1F2E"/>
                </a:solidFill>
                <a:latin typeface="Arial MT"/>
                <a:cs typeface="Arial MT"/>
              </a:rPr>
              <a:t> </a:t>
            </a:r>
            <a:r>
              <a:rPr sz="1400" dirty="0">
                <a:solidFill>
                  <a:srgbClr val="1B1F2E"/>
                </a:solidFill>
                <a:latin typeface="Arial MT"/>
                <a:cs typeface="Arial MT"/>
              </a:rPr>
              <a:t>by</a:t>
            </a:r>
            <a:r>
              <a:rPr sz="1400" spc="-15" dirty="0">
                <a:solidFill>
                  <a:srgbClr val="1B1F2E"/>
                </a:solidFill>
                <a:latin typeface="Arial MT"/>
                <a:cs typeface="Arial MT"/>
              </a:rPr>
              <a:t> </a:t>
            </a:r>
            <a:r>
              <a:rPr sz="1400" spc="-10" dirty="0">
                <a:solidFill>
                  <a:srgbClr val="1B1F2E"/>
                </a:solidFill>
                <a:latin typeface="Arial MT"/>
                <a:cs typeface="Arial MT"/>
              </a:rPr>
              <a:t>project, </a:t>
            </a:r>
            <a:r>
              <a:rPr sz="1400" dirty="0">
                <a:solidFill>
                  <a:srgbClr val="1B1F2E"/>
                </a:solidFill>
                <a:latin typeface="Arial MT"/>
                <a:cs typeface="Arial MT"/>
              </a:rPr>
              <a:t>topic,</a:t>
            </a:r>
            <a:r>
              <a:rPr sz="1400" spc="-50" dirty="0">
                <a:solidFill>
                  <a:srgbClr val="1B1F2E"/>
                </a:solidFill>
                <a:latin typeface="Arial MT"/>
                <a:cs typeface="Arial MT"/>
              </a:rPr>
              <a:t> </a:t>
            </a:r>
            <a:r>
              <a:rPr sz="1400" dirty="0">
                <a:solidFill>
                  <a:srgbClr val="1B1F2E"/>
                </a:solidFill>
                <a:latin typeface="Arial MT"/>
                <a:cs typeface="Arial MT"/>
              </a:rPr>
              <a:t>and</a:t>
            </a:r>
            <a:r>
              <a:rPr sz="1400" spc="-15" dirty="0">
                <a:solidFill>
                  <a:srgbClr val="1B1F2E"/>
                </a:solidFill>
                <a:latin typeface="Arial MT"/>
                <a:cs typeface="Arial MT"/>
              </a:rPr>
              <a:t> </a:t>
            </a:r>
            <a:r>
              <a:rPr sz="1400" spc="-20" dirty="0">
                <a:solidFill>
                  <a:srgbClr val="1B1F2E"/>
                </a:solidFill>
                <a:latin typeface="Arial MT"/>
                <a:cs typeface="Arial MT"/>
              </a:rPr>
              <a:t>tags</a:t>
            </a:r>
            <a:endParaRPr sz="1400">
              <a:latin typeface="Arial MT"/>
              <a:cs typeface="Arial MT"/>
            </a:endParaRPr>
          </a:p>
        </p:txBody>
      </p:sp>
      <p:grpSp>
        <p:nvGrpSpPr>
          <p:cNvPr id="11" name="object 11">
            <a:extLst>
              <a:ext uri="{FF2B5EF4-FFF2-40B4-BE49-F238E27FC236}">
                <a16:creationId xmlns:a16="http://schemas.microsoft.com/office/drawing/2014/main" id="{1623B127-A93C-8AD0-7767-0B0AA27386D5}"/>
              </a:ext>
            </a:extLst>
          </p:cNvPr>
          <p:cNvGrpSpPr/>
          <p:nvPr/>
        </p:nvGrpSpPr>
        <p:grpSpPr>
          <a:xfrm>
            <a:off x="4983479" y="2971800"/>
            <a:ext cx="1173480" cy="1172210"/>
            <a:chOff x="4983479" y="2971800"/>
            <a:chExt cx="1173480" cy="1172210"/>
          </a:xfrm>
        </p:grpSpPr>
        <p:pic>
          <p:nvPicPr>
            <p:cNvPr id="12" name="object 12">
              <a:extLst>
                <a:ext uri="{FF2B5EF4-FFF2-40B4-BE49-F238E27FC236}">
                  <a16:creationId xmlns:a16="http://schemas.microsoft.com/office/drawing/2014/main" id="{F538E9D8-1743-0E68-100C-17E4D0A86B09}"/>
                </a:ext>
              </a:extLst>
            </p:cNvPr>
            <p:cNvPicPr/>
            <p:nvPr/>
          </p:nvPicPr>
          <p:blipFill>
            <a:blip r:embed="rId6" cstate="print"/>
            <a:stretch>
              <a:fillRect/>
            </a:stretch>
          </p:blipFill>
          <p:spPr>
            <a:xfrm>
              <a:off x="4983479" y="2971800"/>
              <a:ext cx="868679" cy="867156"/>
            </a:xfrm>
            <a:prstGeom prst="rect">
              <a:avLst/>
            </a:prstGeom>
          </p:spPr>
        </p:pic>
        <p:sp>
          <p:nvSpPr>
            <p:cNvPr id="13" name="object 13">
              <a:extLst>
                <a:ext uri="{FF2B5EF4-FFF2-40B4-BE49-F238E27FC236}">
                  <a16:creationId xmlns:a16="http://schemas.microsoft.com/office/drawing/2014/main" id="{15053866-E6EA-3200-64EF-E3F85E070E5B}"/>
                </a:ext>
              </a:extLst>
            </p:cNvPr>
            <p:cNvSpPr/>
            <p:nvPr/>
          </p:nvSpPr>
          <p:spPr>
            <a:xfrm>
              <a:off x="5180076" y="3215639"/>
              <a:ext cx="767080" cy="685800"/>
            </a:xfrm>
            <a:custGeom>
              <a:avLst/>
              <a:gdLst/>
              <a:ahLst/>
              <a:cxnLst/>
              <a:rect l="l" t="t" r="r" b="b"/>
              <a:pathLst>
                <a:path w="767079" h="685800">
                  <a:moveTo>
                    <a:pt x="766559" y="74676"/>
                  </a:moveTo>
                  <a:lnTo>
                    <a:pt x="304800" y="74676"/>
                  </a:lnTo>
                  <a:lnTo>
                    <a:pt x="304800" y="0"/>
                  </a:lnTo>
                  <a:lnTo>
                    <a:pt x="0" y="0"/>
                  </a:lnTo>
                  <a:lnTo>
                    <a:pt x="0" y="685800"/>
                  </a:lnTo>
                  <a:lnTo>
                    <a:pt x="106680" y="685800"/>
                  </a:lnTo>
                  <a:lnTo>
                    <a:pt x="304800" y="685800"/>
                  </a:lnTo>
                  <a:lnTo>
                    <a:pt x="766559" y="685800"/>
                  </a:lnTo>
                  <a:lnTo>
                    <a:pt x="766559" y="74676"/>
                  </a:lnTo>
                  <a:close/>
                </a:path>
              </a:pathLst>
            </a:custGeom>
            <a:solidFill>
              <a:srgbClr val="FFFFFF"/>
            </a:solidFill>
          </p:spPr>
          <p:txBody>
            <a:bodyPr wrap="square" lIns="0" tIns="0" rIns="0" bIns="0" rtlCol="0"/>
            <a:lstStyle/>
            <a:p>
              <a:endParaRPr/>
            </a:p>
          </p:txBody>
        </p:sp>
        <p:pic>
          <p:nvPicPr>
            <p:cNvPr id="14" name="object 14">
              <a:extLst>
                <a:ext uri="{FF2B5EF4-FFF2-40B4-BE49-F238E27FC236}">
                  <a16:creationId xmlns:a16="http://schemas.microsoft.com/office/drawing/2014/main" id="{7ACAF20D-7ABD-B574-2D97-132A2A15583E}"/>
                </a:ext>
              </a:extLst>
            </p:cNvPr>
            <p:cNvPicPr/>
            <p:nvPr/>
          </p:nvPicPr>
          <p:blipFill>
            <a:blip r:embed="rId6" cstate="print"/>
            <a:stretch>
              <a:fillRect/>
            </a:stretch>
          </p:blipFill>
          <p:spPr>
            <a:xfrm>
              <a:off x="5135879" y="3124200"/>
              <a:ext cx="868679" cy="867156"/>
            </a:xfrm>
            <a:prstGeom prst="rect">
              <a:avLst/>
            </a:prstGeom>
          </p:spPr>
        </p:pic>
        <p:sp>
          <p:nvSpPr>
            <p:cNvPr id="15" name="object 15">
              <a:extLst>
                <a:ext uri="{FF2B5EF4-FFF2-40B4-BE49-F238E27FC236}">
                  <a16:creationId xmlns:a16="http://schemas.microsoft.com/office/drawing/2014/main" id="{3D8C225D-79D6-9FFC-DE0C-7D5F1302FAFD}"/>
                </a:ext>
              </a:extLst>
            </p:cNvPr>
            <p:cNvSpPr/>
            <p:nvPr/>
          </p:nvSpPr>
          <p:spPr>
            <a:xfrm>
              <a:off x="5332476" y="3368039"/>
              <a:ext cx="767080" cy="685800"/>
            </a:xfrm>
            <a:custGeom>
              <a:avLst/>
              <a:gdLst/>
              <a:ahLst/>
              <a:cxnLst/>
              <a:rect l="l" t="t" r="r" b="b"/>
              <a:pathLst>
                <a:path w="767079" h="685800">
                  <a:moveTo>
                    <a:pt x="766559" y="74676"/>
                  </a:moveTo>
                  <a:lnTo>
                    <a:pt x="304800" y="74676"/>
                  </a:lnTo>
                  <a:lnTo>
                    <a:pt x="304800" y="0"/>
                  </a:lnTo>
                  <a:lnTo>
                    <a:pt x="0" y="0"/>
                  </a:lnTo>
                  <a:lnTo>
                    <a:pt x="0" y="685800"/>
                  </a:lnTo>
                  <a:lnTo>
                    <a:pt x="106680" y="685800"/>
                  </a:lnTo>
                  <a:lnTo>
                    <a:pt x="304800" y="685800"/>
                  </a:lnTo>
                  <a:lnTo>
                    <a:pt x="766559" y="685800"/>
                  </a:lnTo>
                  <a:lnTo>
                    <a:pt x="766559" y="74676"/>
                  </a:lnTo>
                  <a:close/>
                </a:path>
              </a:pathLst>
            </a:custGeom>
            <a:solidFill>
              <a:srgbClr val="FFFFFF"/>
            </a:solidFill>
          </p:spPr>
          <p:txBody>
            <a:bodyPr wrap="square" lIns="0" tIns="0" rIns="0" bIns="0" rtlCol="0"/>
            <a:lstStyle/>
            <a:p>
              <a:endParaRPr/>
            </a:p>
          </p:txBody>
        </p:sp>
        <p:pic>
          <p:nvPicPr>
            <p:cNvPr id="16" name="object 16">
              <a:extLst>
                <a:ext uri="{FF2B5EF4-FFF2-40B4-BE49-F238E27FC236}">
                  <a16:creationId xmlns:a16="http://schemas.microsoft.com/office/drawing/2014/main" id="{D3A7C2B5-B0FD-7E6A-64EF-518ADEABB521}"/>
                </a:ext>
              </a:extLst>
            </p:cNvPr>
            <p:cNvPicPr/>
            <p:nvPr/>
          </p:nvPicPr>
          <p:blipFill>
            <a:blip r:embed="rId6" cstate="print"/>
            <a:stretch>
              <a:fillRect/>
            </a:stretch>
          </p:blipFill>
          <p:spPr>
            <a:xfrm>
              <a:off x="5288279" y="3276600"/>
              <a:ext cx="868679" cy="867156"/>
            </a:xfrm>
            <a:prstGeom prst="rect">
              <a:avLst/>
            </a:prstGeom>
          </p:spPr>
        </p:pic>
      </p:grpSp>
    </p:spTree>
    <p:extLst>
      <p:ext uri="{BB962C8B-B14F-4D97-AF65-F5344CB8AC3E}">
        <p14:creationId xmlns:p14="http://schemas.microsoft.com/office/powerpoint/2010/main" val="630635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E056-1DB4-11A8-2272-59CE078BD96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FA3938E3-BCB8-BB02-E74A-6B351E4AD765}"/>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54515E4-A1F7-CC08-B8B7-4C390205FC62}"/>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Adding Papers</a:t>
            </a:r>
          </a:p>
        </p:txBody>
      </p:sp>
      <p:sp>
        <p:nvSpPr>
          <p:cNvPr id="2" name="object 3">
            <a:extLst>
              <a:ext uri="{FF2B5EF4-FFF2-40B4-BE49-F238E27FC236}">
                <a16:creationId xmlns:a16="http://schemas.microsoft.com/office/drawing/2014/main" id="{72557A48-4E0B-144B-08FF-5253BE2D9D50}"/>
              </a:ext>
            </a:extLst>
          </p:cNvPr>
          <p:cNvSpPr txBox="1"/>
          <p:nvPr/>
        </p:nvSpPr>
        <p:spPr>
          <a:xfrm>
            <a:off x="449580" y="1005839"/>
            <a:ext cx="7609840" cy="497205"/>
          </a:xfrm>
          <a:prstGeom prst="rect">
            <a:avLst/>
          </a:prstGeom>
          <a:solidFill>
            <a:srgbClr val="D9D9D9"/>
          </a:solidFill>
          <a:ln w="9525">
            <a:solidFill>
              <a:srgbClr val="000000"/>
            </a:solidFill>
          </a:ln>
        </p:spPr>
        <p:txBody>
          <a:bodyPr vert="horz" wrap="square" lIns="0" tIns="114935" rIns="0" bIns="0" rtlCol="0">
            <a:spAutoFit/>
          </a:bodyPr>
          <a:lstStyle/>
          <a:p>
            <a:pPr marL="84455" algn="ctr">
              <a:lnSpc>
                <a:spcPct val="100000"/>
              </a:lnSpc>
              <a:spcBef>
                <a:spcPts val="905"/>
              </a:spcBef>
            </a:pPr>
            <a:r>
              <a:rPr sz="1600" b="1" dirty="0">
                <a:solidFill>
                  <a:srgbClr val="1B1F2E"/>
                </a:solidFill>
                <a:latin typeface="Arial"/>
                <a:cs typeface="Arial"/>
              </a:rPr>
              <a:t>Download</a:t>
            </a:r>
            <a:r>
              <a:rPr sz="1600" dirty="0">
                <a:solidFill>
                  <a:srgbClr val="1B1F2E"/>
                </a:solidFill>
                <a:latin typeface="Arial MT"/>
                <a:cs typeface="Arial MT"/>
              </a:rPr>
              <a:t>:</a:t>
            </a:r>
            <a:r>
              <a:rPr sz="1600" spc="-65" dirty="0">
                <a:solidFill>
                  <a:srgbClr val="1B1F2E"/>
                </a:solidFill>
                <a:latin typeface="Arial MT"/>
                <a:cs typeface="Arial MT"/>
              </a:rPr>
              <a:t> </a:t>
            </a:r>
            <a:r>
              <a:rPr sz="1600" u="sng" spc="-10" dirty="0">
                <a:solidFill>
                  <a:srgbClr val="288DC0"/>
                </a:solidFill>
                <a:uFill>
                  <a:solidFill>
                    <a:srgbClr val="288DC0"/>
                  </a:solidFill>
                </a:uFill>
                <a:latin typeface="Arial MT"/>
                <a:cs typeface="Arial MT"/>
                <a:hlinkClick r:id="rId3"/>
              </a:rPr>
              <a:t>https://www.zotero.org/download/</a:t>
            </a:r>
            <a:endParaRPr sz="1600">
              <a:latin typeface="Arial MT"/>
              <a:cs typeface="Arial MT"/>
            </a:endParaRPr>
          </a:p>
        </p:txBody>
      </p:sp>
      <p:grpSp>
        <p:nvGrpSpPr>
          <p:cNvPr id="17" name="object 4">
            <a:extLst>
              <a:ext uri="{FF2B5EF4-FFF2-40B4-BE49-F238E27FC236}">
                <a16:creationId xmlns:a16="http://schemas.microsoft.com/office/drawing/2014/main" id="{BFD37361-283D-E902-EB0A-CDC86DB86DE1}"/>
              </a:ext>
            </a:extLst>
          </p:cNvPr>
          <p:cNvGrpSpPr/>
          <p:nvPr/>
        </p:nvGrpSpPr>
        <p:grpSpPr>
          <a:xfrm>
            <a:off x="1023747" y="3203067"/>
            <a:ext cx="2440940" cy="1724660"/>
            <a:chOff x="1023747" y="3203067"/>
            <a:chExt cx="2440940" cy="1724660"/>
          </a:xfrm>
        </p:grpSpPr>
        <p:pic>
          <p:nvPicPr>
            <p:cNvPr id="18" name="object 5">
              <a:extLst>
                <a:ext uri="{FF2B5EF4-FFF2-40B4-BE49-F238E27FC236}">
                  <a16:creationId xmlns:a16="http://schemas.microsoft.com/office/drawing/2014/main" id="{BCC10AF5-6DF8-9AA2-C9D0-21B809B8084B}"/>
                </a:ext>
              </a:extLst>
            </p:cNvPr>
            <p:cNvPicPr/>
            <p:nvPr/>
          </p:nvPicPr>
          <p:blipFill>
            <a:blip r:embed="rId4" cstate="print"/>
            <a:stretch>
              <a:fillRect/>
            </a:stretch>
          </p:blipFill>
          <p:spPr>
            <a:xfrm>
              <a:off x="1216382" y="3432638"/>
              <a:ext cx="2050837" cy="1466972"/>
            </a:xfrm>
            <a:prstGeom prst="rect">
              <a:avLst/>
            </a:prstGeom>
          </p:spPr>
        </p:pic>
        <p:sp>
          <p:nvSpPr>
            <p:cNvPr id="19" name="object 6">
              <a:extLst>
                <a:ext uri="{FF2B5EF4-FFF2-40B4-BE49-F238E27FC236}">
                  <a16:creationId xmlns:a16="http://schemas.microsoft.com/office/drawing/2014/main" id="{E5EB498D-1CB5-0B0E-2973-31B194AB25E2}"/>
                </a:ext>
              </a:extLst>
            </p:cNvPr>
            <p:cNvSpPr/>
            <p:nvPr/>
          </p:nvSpPr>
          <p:spPr>
            <a:xfrm>
              <a:off x="1028509" y="3207829"/>
              <a:ext cx="2431415" cy="1715135"/>
            </a:xfrm>
            <a:custGeom>
              <a:avLst/>
              <a:gdLst/>
              <a:ahLst/>
              <a:cxnLst/>
              <a:rect l="l" t="t" r="r" b="b"/>
              <a:pathLst>
                <a:path w="2431415" h="1715135">
                  <a:moveTo>
                    <a:pt x="0" y="1714881"/>
                  </a:moveTo>
                  <a:lnTo>
                    <a:pt x="2431161" y="1714881"/>
                  </a:lnTo>
                  <a:lnTo>
                    <a:pt x="2431161" y="0"/>
                  </a:lnTo>
                  <a:lnTo>
                    <a:pt x="0" y="0"/>
                  </a:lnTo>
                  <a:lnTo>
                    <a:pt x="0" y="1714881"/>
                  </a:lnTo>
                  <a:close/>
                </a:path>
              </a:pathLst>
            </a:custGeom>
            <a:ln w="9525">
              <a:solidFill>
                <a:srgbClr val="000000"/>
              </a:solidFill>
            </a:ln>
          </p:spPr>
          <p:txBody>
            <a:bodyPr wrap="square" lIns="0" tIns="0" rIns="0" bIns="0" rtlCol="0"/>
            <a:lstStyle/>
            <a:p>
              <a:endParaRPr/>
            </a:p>
          </p:txBody>
        </p:sp>
      </p:grpSp>
      <p:grpSp>
        <p:nvGrpSpPr>
          <p:cNvPr id="20" name="object 7">
            <a:extLst>
              <a:ext uri="{FF2B5EF4-FFF2-40B4-BE49-F238E27FC236}">
                <a16:creationId xmlns:a16="http://schemas.microsoft.com/office/drawing/2014/main" id="{43C3FC1A-A803-DC73-74EB-8B44D4EF7498}"/>
              </a:ext>
            </a:extLst>
          </p:cNvPr>
          <p:cNvGrpSpPr/>
          <p:nvPr/>
        </p:nvGrpSpPr>
        <p:grpSpPr>
          <a:xfrm>
            <a:off x="776858" y="2312987"/>
            <a:ext cx="2925445" cy="802640"/>
            <a:chOff x="776858" y="2312987"/>
            <a:chExt cx="2925445" cy="802640"/>
          </a:xfrm>
        </p:grpSpPr>
        <p:pic>
          <p:nvPicPr>
            <p:cNvPr id="21" name="object 8">
              <a:extLst>
                <a:ext uri="{FF2B5EF4-FFF2-40B4-BE49-F238E27FC236}">
                  <a16:creationId xmlns:a16="http://schemas.microsoft.com/office/drawing/2014/main" id="{5B2F9BD5-25EA-3BD1-9607-2D260CE3E3AE}"/>
                </a:ext>
              </a:extLst>
            </p:cNvPr>
            <p:cNvPicPr/>
            <p:nvPr/>
          </p:nvPicPr>
          <p:blipFill>
            <a:blip r:embed="rId5" cstate="print"/>
            <a:stretch>
              <a:fillRect/>
            </a:stretch>
          </p:blipFill>
          <p:spPr>
            <a:xfrm>
              <a:off x="786383" y="2322575"/>
              <a:ext cx="2906267" cy="754380"/>
            </a:xfrm>
            <a:prstGeom prst="rect">
              <a:avLst/>
            </a:prstGeom>
          </p:spPr>
        </p:pic>
        <p:sp>
          <p:nvSpPr>
            <p:cNvPr id="22" name="object 9">
              <a:extLst>
                <a:ext uri="{FF2B5EF4-FFF2-40B4-BE49-F238E27FC236}">
                  <a16:creationId xmlns:a16="http://schemas.microsoft.com/office/drawing/2014/main" id="{7781A2AA-BD64-9FF8-007E-3144E35EC0BC}"/>
                </a:ext>
              </a:extLst>
            </p:cNvPr>
            <p:cNvSpPr/>
            <p:nvPr/>
          </p:nvSpPr>
          <p:spPr>
            <a:xfrm>
              <a:off x="781621" y="2317750"/>
              <a:ext cx="2915920" cy="763905"/>
            </a:xfrm>
            <a:custGeom>
              <a:avLst/>
              <a:gdLst/>
              <a:ahLst/>
              <a:cxnLst/>
              <a:rect l="l" t="t" r="r" b="b"/>
              <a:pathLst>
                <a:path w="2915920" h="763905">
                  <a:moveTo>
                    <a:pt x="0" y="763905"/>
                  </a:moveTo>
                  <a:lnTo>
                    <a:pt x="2915792" y="763905"/>
                  </a:lnTo>
                  <a:lnTo>
                    <a:pt x="2915792" y="0"/>
                  </a:lnTo>
                  <a:lnTo>
                    <a:pt x="0" y="0"/>
                  </a:lnTo>
                  <a:lnTo>
                    <a:pt x="0" y="763905"/>
                  </a:lnTo>
                  <a:close/>
                </a:path>
              </a:pathLst>
            </a:custGeom>
            <a:ln w="9525">
              <a:solidFill>
                <a:srgbClr val="000000"/>
              </a:solidFill>
            </a:ln>
          </p:spPr>
          <p:txBody>
            <a:bodyPr wrap="square" lIns="0" tIns="0" rIns="0" bIns="0" rtlCol="0"/>
            <a:lstStyle/>
            <a:p>
              <a:endParaRPr/>
            </a:p>
          </p:txBody>
        </p:sp>
        <p:pic>
          <p:nvPicPr>
            <p:cNvPr id="23" name="object 10">
              <a:extLst>
                <a:ext uri="{FF2B5EF4-FFF2-40B4-BE49-F238E27FC236}">
                  <a16:creationId xmlns:a16="http://schemas.microsoft.com/office/drawing/2014/main" id="{18452D1A-ED78-A20D-2583-EFF17191CAF5}"/>
                </a:ext>
              </a:extLst>
            </p:cNvPr>
            <p:cNvPicPr/>
            <p:nvPr/>
          </p:nvPicPr>
          <p:blipFill>
            <a:blip r:embed="rId6" cstate="print"/>
            <a:stretch>
              <a:fillRect/>
            </a:stretch>
          </p:blipFill>
          <p:spPr>
            <a:xfrm>
              <a:off x="2520695" y="2572499"/>
              <a:ext cx="536435" cy="542556"/>
            </a:xfrm>
            <a:prstGeom prst="rect">
              <a:avLst/>
            </a:prstGeom>
          </p:spPr>
        </p:pic>
        <p:sp>
          <p:nvSpPr>
            <p:cNvPr id="25" name="object 11">
              <a:extLst>
                <a:ext uri="{FF2B5EF4-FFF2-40B4-BE49-F238E27FC236}">
                  <a16:creationId xmlns:a16="http://schemas.microsoft.com/office/drawing/2014/main" id="{92C7D2BB-055E-EB42-FB87-7792A05DEFB1}"/>
                </a:ext>
              </a:extLst>
            </p:cNvPr>
            <p:cNvSpPr/>
            <p:nvPr/>
          </p:nvSpPr>
          <p:spPr>
            <a:xfrm>
              <a:off x="2573273" y="2602229"/>
              <a:ext cx="436245" cy="441959"/>
            </a:xfrm>
            <a:custGeom>
              <a:avLst/>
              <a:gdLst/>
              <a:ahLst/>
              <a:cxnLst/>
              <a:rect l="l" t="t" r="r" b="b"/>
              <a:pathLst>
                <a:path w="436244" h="441960">
                  <a:moveTo>
                    <a:pt x="435863" y="0"/>
                  </a:moveTo>
                  <a:lnTo>
                    <a:pt x="0" y="0"/>
                  </a:lnTo>
                  <a:lnTo>
                    <a:pt x="0" y="441960"/>
                  </a:lnTo>
                  <a:lnTo>
                    <a:pt x="435863" y="441960"/>
                  </a:lnTo>
                  <a:lnTo>
                    <a:pt x="435863" y="0"/>
                  </a:lnTo>
                  <a:close/>
                </a:path>
              </a:pathLst>
            </a:custGeom>
            <a:solidFill>
              <a:srgbClr val="EB0044">
                <a:alpha val="5882"/>
              </a:srgbClr>
            </a:solidFill>
          </p:spPr>
          <p:txBody>
            <a:bodyPr wrap="square" lIns="0" tIns="0" rIns="0" bIns="0" rtlCol="0"/>
            <a:lstStyle/>
            <a:p>
              <a:endParaRPr/>
            </a:p>
          </p:txBody>
        </p:sp>
        <p:sp>
          <p:nvSpPr>
            <p:cNvPr id="26" name="object 12">
              <a:extLst>
                <a:ext uri="{FF2B5EF4-FFF2-40B4-BE49-F238E27FC236}">
                  <a16:creationId xmlns:a16="http://schemas.microsoft.com/office/drawing/2014/main" id="{2AA9393D-6471-C693-A921-EF74F8F77C87}"/>
                </a:ext>
              </a:extLst>
            </p:cNvPr>
            <p:cNvSpPr/>
            <p:nvPr/>
          </p:nvSpPr>
          <p:spPr>
            <a:xfrm>
              <a:off x="2573273" y="2602229"/>
              <a:ext cx="436245" cy="441959"/>
            </a:xfrm>
            <a:custGeom>
              <a:avLst/>
              <a:gdLst/>
              <a:ahLst/>
              <a:cxnLst/>
              <a:rect l="l" t="t" r="r" b="b"/>
              <a:pathLst>
                <a:path w="436244" h="441960">
                  <a:moveTo>
                    <a:pt x="0" y="441960"/>
                  </a:moveTo>
                  <a:lnTo>
                    <a:pt x="435863" y="441960"/>
                  </a:lnTo>
                  <a:lnTo>
                    <a:pt x="435863" y="0"/>
                  </a:lnTo>
                  <a:lnTo>
                    <a:pt x="0" y="0"/>
                  </a:lnTo>
                  <a:lnTo>
                    <a:pt x="0" y="441960"/>
                  </a:lnTo>
                  <a:close/>
                </a:path>
              </a:pathLst>
            </a:custGeom>
            <a:ln w="19050">
              <a:solidFill>
                <a:srgbClr val="EB0044"/>
              </a:solidFill>
            </a:ln>
          </p:spPr>
          <p:txBody>
            <a:bodyPr wrap="square" lIns="0" tIns="0" rIns="0" bIns="0" rtlCol="0"/>
            <a:lstStyle/>
            <a:p>
              <a:endParaRPr/>
            </a:p>
          </p:txBody>
        </p:sp>
      </p:grpSp>
      <p:sp>
        <p:nvSpPr>
          <p:cNvPr id="27" name="object 13">
            <a:extLst>
              <a:ext uri="{FF2B5EF4-FFF2-40B4-BE49-F238E27FC236}">
                <a16:creationId xmlns:a16="http://schemas.microsoft.com/office/drawing/2014/main" id="{2B62D003-C364-1131-0986-E840F28E8E9E}"/>
              </a:ext>
            </a:extLst>
          </p:cNvPr>
          <p:cNvSpPr txBox="1"/>
          <p:nvPr/>
        </p:nvSpPr>
        <p:spPr>
          <a:xfrm>
            <a:off x="569468" y="1547596"/>
            <a:ext cx="3316604" cy="665480"/>
          </a:xfrm>
          <a:prstGeom prst="rect">
            <a:avLst/>
          </a:prstGeom>
        </p:spPr>
        <p:txBody>
          <a:bodyPr vert="horz" wrap="square" lIns="0" tIns="12700" rIns="0" bIns="0" rtlCol="0">
            <a:spAutoFit/>
          </a:bodyPr>
          <a:lstStyle/>
          <a:p>
            <a:pPr marL="12700" marR="5080" indent="167640">
              <a:lnSpc>
                <a:spcPct val="150000"/>
              </a:lnSpc>
              <a:spcBef>
                <a:spcPts val="100"/>
              </a:spcBef>
            </a:pPr>
            <a:r>
              <a:rPr sz="1400" dirty="0">
                <a:solidFill>
                  <a:srgbClr val="1B1F2E"/>
                </a:solidFill>
                <a:latin typeface="Arial MT"/>
                <a:cs typeface="Arial MT"/>
              </a:rPr>
              <a:t>Add</a:t>
            </a:r>
            <a:r>
              <a:rPr sz="1400" spc="-25" dirty="0">
                <a:solidFill>
                  <a:srgbClr val="1B1F2E"/>
                </a:solidFill>
                <a:latin typeface="Arial MT"/>
                <a:cs typeface="Arial MT"/>
              </a:rPr>
              <a:t> </a:t>
            </a:r>
            <a:r>
              <a:rPr sz="1400" dirty="0">
                <a:solidFill>
                  <a:srgbClr val="1B1F2E"/>
                </a:solidFill>
                <a:latin typeface="Arial MT"/>
                <a:cs typeface="Arial MT"/>
              </a:rPr>
              <a:t>browser</a:t>
            </a:r>
            <a:r>
              <a:rPr sz="1400" spc="-40" dirty="0">
                <a:solidFill>
                  <a:srgbClr val="1B1F2E"/>
                </a:solidFill>
                <a:latin typeface="Arial MT"/>
                <a:cs typeface="Arial MT"/>
              </a:rPr>
              <a:t> </a:t>
            </a:r>
            <a:r>
              <a:rPr sz="1400" dirty="0">
                <a:solidFill>
                  <a:srgbClr val="1B1F2E"/>
                </a:solidFill>
                <a:latin typeface="Arial MT"/>
                <a:cs typeface="Arial MT"/>
              </a:rPr>
              <a:t>connector</a:t>
            </a:r>
            <a:r>
              <a:rPr sz="1400" spc="-60" dirty="0">
                <a:solidFill>
                  <a:srgbClr val="1B1F2E"/>
                </a:solidFill>
                <a:latin typeface="Arial MT"/>
                <a:cs typeface="Arial MT"/>
              </a:rPr>
              <a:t> </a:t>
            </a:r>
            <a:r>
              <a:rPr sz="1400" dirty="0">
                <a:solidFill>
                  <a:srgbClr val="1B1F2E"/>
                </a:solidFill>
                <a:latin typeface="Arial MT"/>
                <a:cs typeface="Arial MT"/>
              </a:rPr>
              <a:t>to</a:t>
            </a:r>
            <a:r>
              <a:rPr sz="1400" spc="-30" dirty="0">
                <a:solidFill>
                  <a:srgbClr val="1B1F2E"/>
                </a:solidFill>
                <a:latin typeface="Arial MT"/>
                <a:cs typeface="Arial MT"/>
              </a:rPr>
              <a:t> </a:t>
            </a:r>
            <a:r>
              <a:rPr sz="1400" dirty="0">
                <a:solidFill>
                  <a:srgbClr val="1B1F2E"/>
                </a:solidFill>
                <a:latin typeface="Arial MT"/>
                <a:cs typeface="Arial MT"/>
              </a:rPr>
              <a:t>add</a:t>
            </a:r>
            <a:r>
              <a:rPr sz="1400" spc="-35" dirty="0">
                <a:solidFill>
                  <a:srgbClr val="1B1F2E"/>
                </a:solidFill>
                <a:latin typeface="Arial MT"/>
                <a:cs typeface="Arial MT"/>
              </a:rPr>
              <a:t> </a:t>
            </a:r>
            <a:r>
              <a:rPr sz="1400" spc="-10" dirty="0">
                <a:solidFill>
                  <a:srgbClr val="1B1F2E"/>
                </a:solidFill>
                <a:latin typeface="Arial MT"/>
                <a:cs typeface="Arial MT"/>
              </a:rPr>
              <a:t>papers </a:t>
            </a:r>
            <a:r>
              <a:rPr sz="1400" dirty="0">
                <a:solidFill>
                  <a:srgbClr val="1B1F2E"/>
                </a:solidFill>
                <a:latin typeface="Arial MT"/>
                <a:cs typeface="Arial MT"/>
              </a:rPr>
              <a:t>with</a:t>
            </a:r>
            <a:r>
              <a:rPr sz="1400" spc="-5" dirty="0">
                <a:solidFill>
                  <a:srgbClr val="1B1F2E"/>
                </a:solidFill>
                <a:latin typeface="Arial MT"/>
                <a:cs typeface="Arial MT"/>
              </a:rPr>
              <a:t> </a:t>
            </a:r>
            <a:r>
              <a:rPr sz="1400" dirty="0">
                <a:solidFill>
                  <a:srgbClr val="1B1F2E"/>
                </a:solidFill>
                <a:latin typeface="Arial MT"/>
                <a:cs typeface="Arial MT"/>
              </a:rPr>
              <a:t>button</a:t>
            </a:r>
            <a:r>
              <a:rPr sz="1400" spc="-50" dirty="0">
                <a:solidFill>
                  <a:srgbClr val="1B1F2E"/>
                </a:solidFill>
                <a:latin typeface="Arial MT"/>
                <a:cs typeface="Arial MT"/>
              </a:rPr>
              <a:t> </a:t>
            </a:r>
            <a:r>
              <a:rPr sz="1400" dirty="0">
                <a:solidFill>
                  <a:srgbClr val="1B1F2E"/>
                </a:solidFill>
                <a:latin typeface="Arial MT"/>
                <a:cs typeface="Arial MT"/>
              </a:rPr>
              <a:t>in</a:t>
            </a:r>
            <a:r>
              <a:rPr sz="1400" spc="-15" dirty="0">
                <a:solidFill>
                  <a:srgbClr val="1B1F2E"/>
                </a:solidFill>
                <a:latin typeface="Arial MT"/>
                <a:cs typeface="Arial MT"/>
              </a:rPr>
              <a:t> </a:t>
            </a:r>
            <a:r>
              <a:rPr sz="1400" dirty="0">
                <a:solidFill>
                  <a:srgbClr val="1B1F2E"/>
                </a:solidFill>
                <a:latin typeface="Arial MT"/>
                <a:cs typeface="Arial MT"/>
              </a:rPr>
              <a:t>search</a:t>
            </a:r>
            <a:r>
              <a:rPr sz="1400" spc="-50" dirty="0">
                <a:solidFill>
                  <a:srgbClr val="1B1F2E"/>
                </a:solidFill>
                <a:latin typeface="Arial MT"/>
                <a:cs typeface="Arial MT"/>
              </a:rPr>
              <a:t> </a:t>
            </a:r>
            <a:r>
              <a:rPr sz="1400" dirty="0">
                <a:solidFill>
                  <a:srgbClr val="1B1F2E"/>
                </a:solidFill>
                <a:latin typeface="Arial MT"/>
                <a:cs typeface="Arial MT"/>
              </a:rPr>
              <a:t>bar</a:t>
            </a:r>
            <a:r>
              <a:rPr sz="1400" spc="-30" dirty="0">
                <a:solidFill>
                  <a:srgbClr val="1B1F2E"/>
                </a:solidFill>
                <a:latin typeface="Arial MT"/>
                <a:cs typeface="Arial MT"/>
              </a:rPr>
              <a:t> </a:t>
            </a:r>
            <a:r>
              <a:rPr sz="1400" dirty="0">
                <a:solidFill>
                  <a:srgbClr val="1B1F2E"/>
                </a:solidFill>
                <a:latin typeface="Arial MT"/>
                <a:cs typeface="Arial MT"/>
              </a:rPr>
              <a:t>or</a:t>
            </a:r>
            <a:r>
              <a:rPr sz="1400" spc="-25" dirty="0">
                <a:solidFill>
                  <a:srgbClr val="1B1F2E"/>
                </a:solidFill>
                <a:latin typeface="Arial MT"/>
                <a:cs typeface="Arial MT"/>
              </a:rPr>
              <a:t> </a:t>
            </a:r>
            <a:r>
              <a:rPr sz="1400" dirty="0">
                <a:solidFill>
                  <a:srgbClr val="1B1F2E"/>
                </a:solidFill>
                <a:latin typeface="Arial MT"/>
                <a:cs typeface="Arial MT"/>
              </a:rPr>
              <a:t>with right</a:t>
            </a:r>
            <a:r>
              <a:rPr sz="1400" spc="-35" dirty="0">
                <a:solidFill>
                  <a:srgbClr val="1B1F2E"/>
                </a:solidFill>
                <a:latin typeface="Arial MT"/>
                <a:cs typeface="Arial MT"/>
              </a:rPr>
              <a:t> </a:t>
            </a:r>
            <a:r>
              <a:rPr sz="1400" spc="-10" dirty="0">
                <a:solidFill>
                  <a:srgbClr val="1B1F2E"/>
                </a:solidFill>
                <a:latin typeface="Arial MT"/>
                <a:cs typeface="Arial MT"/>
              </a:rPr>
              <a:t>click</a:t>
            </a:r>
            <a:endParaRPr sz="1400">
              <a:latin typeface="Arial MT"/>
              <a:cs typeface="Arial MT"/>
            </a:endParaRPr>
          </a:p>
        </p:txBody>
      </p:sp>
      <p:sp>
        <p:nvSpPr>
          <p:cNvPr id="28" name="object 14">
            <a:extLst>
              <a:ext uri="{FF2B5EF4-FFF2-40B4-BE49-F238E27FC236}">
                <a16:creationId xmlns:a16="http://schemas.microsoft.com/office/drawing/2014/main" id="{2594AD16-07BD-7142-EB97-09DB16B96F7B}"/>
              </a:ext>
            </a:extLst>
          </p:cNvPr>
          <p:cNvSpPr txBox="1"/>
          <p:nvPr/>
        </p:nvSpPr>
        <p:spPr>
          <a:xfrm>
            <a:off x="5153914" y="1545034"/>
            <a:ext cx="2734310" cy="665480"/>
          </a:xfrm>
          <a:prstGeom prst="rect">
            <a:avLst/>
          </a:prstGeom>
        </p:spPr>
        <p:txBody>
          <a:bodyPr vert="horz" wrap="square" lIns="0" tIns="118745" rIns="0" bIns="0" rtlCol="0">
            <a:spAutoFit/>
          </a:bodyPr>
          <a:lstStyle/>
          <a:p>
            <a:pPr algn="ctr">
              <a:lnSpc>
                <a:spcPct val="100000"/>
              </a:lnSpc>
              <a:spcBef>
                <a:spcPts val="935"/>
              </a:spcBef>
            </a:pPr>
            <a:r>
              <a:rPr sz="1400" dirty="0">
                <a:solidFill>
                  <a:srgbClr val="1B1F2E"/>
                </a:solidFill>
                <a:latin typeface="Arial MT"/>
                <a:cs typeface="Arial MT"/>
              </a:rPr>
              <a:t>Drag</a:t>
            </a:r>
            <a:r>
              <a:rPr sz="1400" spc="-45" dirty="0">
                <a:solidFill>
                  <a:srgbClr val="1B1F2E"/>
                </a:solidFill>
                <a:latin typeface="Arial MT"/>
                <a:cs typeface="Arial MT"/>
              </a:rPr>
              <a:t> </a:t>
            </a:r>
            <a:r>
              <a:rPr sz="1400" dirty="0">
                <a:solidFill>
                  <a:srgbClr val="1B1F2E"/>
                </a:solidFill>
                <a:latin typeface="Arial MT"/>
                <a:cs typeface="Arial MT"/>
              </a:rPr>
              <a:t>downloaded</a:t>
            </a:r>
            <a:r>
              <a:rPr sz="1400" spc="-40" dirty="0">
                <a:solidFill>
                  <a:srgbClr val="1B1F2E"/>
                </a:solidFill>
                <a:latin typeface="Arial MT"/>
                <a:cs typeface="Arial MT"/>
              </a:rPr>
              <a:t> </a:t>
            </a:r>
            <a:r>
              <a:rPr sz="1400" dirty="0">
                <a:solidFill>
                  <a:srgbClr val="1B1F2E"/>
                </a:solidFill>
                <a:latin typeface="Arial MT"/>
                <a:cs typeface="Arial MT"/>
              </a:rPr>
              <a:t>papers</a:t>
            </a:r>
            <a:r>
              <a:rPr sz="1400" spc="-55" dirty="0">
                <a:solidFill>
                  <a:srgbClr val="1B1F2E"/>
                </a:solidFill>
                <a:latin typeface="Arial MT"/>
                <a:cs typeface="Arial MT"/>
              </a:rPr>
              <a:t> </a:t>
            </a:r>
            <a:r>
              <a:rPr sz="1400" dirty="0">
                <a:solidFill>
                  <a:srgbClr val="1B1F2E"/>
                </a:solidFill>
                <a:latin typeface="Arial MT"/>
                <a:cs typeface="Arial MT"/>
              </a:rPr>
              <a:t>into</a:t>
            </a:r>
            <a:r>
              <a:rPr sz="1400" spc="-40" dirty="0">
                <a:solidFill>
                  <a:srgbClr val="1B1F2E"/>
                </a:solidFill>
                <a:latin typeface="Arial MT"/>
                <a:cs typeface="Arial MT"/>
              </a:rPr>
              <a:t> </a:t>
            </a:r>
            <a:r>
              <a:rPr sz="1400" spc="-20" dirty="0">
                <a:solidFill>
                  <a:srgbClr val="1B1F2E"/>
                </a:solidFill>
                <a:latin typeface="Arial MT"/>
                <a:cs typeface="Arial MT"/>
              </a:rPr>
              <a:t>your</a:t>
            </a:r>
            <a:endParaRPr sz="1400">
              <a:latin typeface="Arial MT"/>
              <a:cs typeface="Arial MT"/>
            </a:endParaRPr>
          </a:p>
          <a:p>
            <a:pPr marL="1905" algn="ctr">
              <a:lnSpc>
                <a:spcPct val="100000"/>
              </a:lnSpc>
              <a:spcBef>
                <a:spcPts val="840"/>
              </a:spcBef>
            </a:pPr>
            <a:r>
              <a:rPr sz="1400" dirty="0">
                <a:solidFill>
                  <a:srgbClr val="1B1F2E"/>
                </a:solidFill>
                <a:latin typeface="Arial MT"/>
                <a:cs typeface="Arial MT"/>
              </a:rPr>
              <a:t>Zotero</a:t>
            </a:r>
            <a:r>
              <a:rPr sz="1400" spc="-60" dirty="0">
                <a:solidFill>
                  <a:srgbClr val="1B1F2E"/>
                </a:solidFill>
                <a:latin typeface="Arial MT"/>
                <a:cs typeface="Arial MT"/>
              </a:rPr>
              <a:t> </a:t>
            </a:r>
            <a:r>
              <a:rPr sz="1400" spc="-10" dirty="0">
                <a:solidFill>
                  <a:srgbClr val="1B1F2E"/>
                </a:solidFill>
                <a:latin typeface="Arial MT"/>
                <a:cs typeface="Arial MT"/>
              </a:rPr>
              <a:t>library</a:t>
            </a:r>
            <a:endParaRPr sz="1400">
              <a:latin typeface="Arial MT"/>
              <a:cs typeface="Arial MT"/>
            </a:endParaRPr>
          </a:p>
        </p:txBody>
      </p:sp>
      <p:grpSp>
        <p:nvGrpSpPr>
          <p:cNvPr id="29" name="object 15">
            <a:extLst>
              <a:ext uri="{FF2B5EF4-FFF2-40B4-BE49-F238E27FC236}">
                <a16:creationId xmlns:a16="http://schemas.microsoft.com/office/drawing/2014/main" id="{25377F11-14D8-C51B-5CAF-EA2482655B49}"/>
              </a:ext>
            </a:extLst>
          </p:cNvPr>
          <p:cNvGrpSpPr/>
          <p:nvPr/>
        </p:nvGrpSpPr>
        <p:grpSpPr>
          <a:xfrm>
            <a:off x="4399343" y="2342007"/>
            <a:ext cx="4276090" cy="2585720"/>
            <a:chOff x="4399343" y="2342007"/>
            <a:chExt cx="4276090" cy="2585720"/>
          </a:xfrm>
        </p:grpSpPr>
        <p:pic>
          <p:nvPicPr>
            <p:cNvPr id="30" name="object 16">
              <a:extLst>
                <a:ext uri="{FF2B5EF4-FFF2-40B4-BE49-F238E27FC236}">
                  <a16:creationId xmlns:a16="http://schemas.microsoft.com/office/drawing/2014/main" id="{CBAD21E3-08FB-CA91-08D9-26559EBBAABB}"/>
                </a:ext>
              </a:extLst>
            </p:cNvPr>
            <p:cNvPicPr/>
            <p:nvPr/>
          </p:nvPicPr>
          <p:blipFill>
            <a:blip r:embed="rId7" cstate="print"/>
            <a:stretch>
              <a:fillRect/>
            </a:stretch>
          </p:blipFill>
          <p:spPr>
            <a:xfrm>
              <a:off x="4408931" y="2351532"/>
              <a:ext cx="4256532" cy="2566416"/>
            </a:xfrm>
            <a:prstGeom prst="rect">
              <a:avLst/>
            </a:prstGeom>
          </p:spPr>
        </p:pic>
        <p:sp>
          <p:nvSpPr>
            <p:cNvPr id="31" name="object 17">
              <a:extLst>
                <a:ext uri="{FF2B5EF4-FFF2-40B4-BE49-F238E27FC236}">
                  <a16:creationId xmlns:a16="http://schemas.microsoft.com/office/drawing/2014/main" id="{3A5084AF-B67D-E308-E4DF-370F18C76B66}"/>
                </a:ext>
              </a:extLst>
            </p:cNvPr>
            <p:cNvSpPr/>
            <p:nvPr/>
          </p:nvSpPr>
          <p:spPr>
            <a:xfrm>
              <a:off x="4404105" y="2346769"/>
              <a:ext cx="4266565" cy="2576195"/>
            </a:xfrm>
            <a:custGeom>
              <a:avLst/>
              <a:gdLst/>
              <a:ahLst/>
              <a:cxnLst/>
              <a:rect l="l" t="t" r="r" b="b"/>
              <a:pathLst>
                <a:path w="4266565" h="2576195">
                  <a:moveTo>
                    <a:pt x="0" y="2575941"/>
                  </a:moveTo>
                  <a:lnTo>
                    <a:pt x="4266057" y="2575941"/>
                  </a:lnTo>
                  <a:lnTo>
                    <a:pt x="4266057" y="0"/>
                  </a:lnTo>
                  <a:lnTo>
                    <a:pt x="0" y="0"/>
                  </a:lnTo>
                  <a:lnTo>
                    <a:pt x="0" y="2575941"/>
                  </a:lnTo>
                  <a:close/>
                </a:path>
              </a:pathLst>
            </a:custGeom>
            <a:ln w="9525">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4159278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2B64AA32-AF44-9EFE-CD9A-81337CBE84DD}"/>
              </a:ext>
            </a:extLst>
          </p:cNvPr>
          <p:cNvSpPr txBox="1"/>
          <p:nvPr/>
        </p:nvSpPr>
        <p:spPr>
          <a:xfrm>
            <a:off x="763625" y="1068146"/>
            <a:ext cx="2577465" cy="513080"/>
          </a:xfrm>
          <a:prstGeom prst="rect">
            <a:avLst/>
          </a:prstGeom>
        </p:spPr>
        <p:txBody>
          <a:bodyPr vert="horz" wrap="square" lIns="0" tIns="12065" rIns="0" bIns="0" rtlCol="0">
            <a:spAutoFit/>
          </a:bodyPr>
          <a:lstStyle/>
          <a:p>
            <a:pPr algn="ctr">
              <a:lnSpc>
                <a:spcPct val="100000"/>
              </a:lnSpc>
              <a:spcBef>
                <a:spcPts val="95"/>
              </a:spcBef>
            </a:pPr>
            <a:r>
              <a:rPr sz="1600" dirty="0">
                <a:solidFill>
                  <a:srgbClr val="1B1F2E"/>
                </a:solidFill>
                <a:latin typeface="Arial MT"/>
                <a:cs typeface="Arial MT"/>
              </a:rPr>
              <a:t>Organize</a:t>
            </a:r>
            <a:r>
              <a:rPr sz="1600" spc="-25" dirty="0">
                <a:solidFill>
                  <a:srgbClr val="1B1F2E"/>
                </a:solidFill>
                <a:latin typeface="Arial MT"/>
                <a:cs typeface="Arial MT"/>
              </a:rPr>
              <a:t> </a:t>
            </a:r>
            <a:r>
              <a:rPr sz="1600" dirty="0">
                <a:solidFill>
                  <a:srgbClr val="1B1F2E"/>
                </a:solidFill>
                <a:latin typeface="Arial MT"/>
                <a:cs typeface="Arial MT"/>
              </a:rPr>
              <a:t>papers</a:t>
            </a:r>
            <a:r>
              <a:rPr sz="1600" spc="-20" dirty="0">
                <a:solidFill>
                  <a:srgbClr val="1B1F2E"/>
                </a:solidFill>
                <a:latin typeface="Arial MT"/>
                <a:cs typeface="Arial MT"/>
              </a:rPr>
              <a:t> </a:t>
            </a:r>
            <a:r>
              <a:rPr sz="1600" dirty="0">
                <a:solidFill>
                  <a:srgbClr val="1B1F2E"/>
                </a:solidFill>
                <a:latin typeface="Arial MT"/>
                <a:cs typeface="Arial MT"/>
              </a:rPr>
              <a:t>into</a:t>
            </a:r>
            <a:r>
              <a:rPr sz="1600" spc="-35" dirty="0">
                <a:solidFill>
                  <a:srgbClr val="1B1F2E"/>
                </a:solidFill>
                <a:latin typeface="Arial MT"/>
                <a:cs typeface="Arial MT"/>
              </a:rPr>
              <a:t> </a:t>
            </a:r>
            <a:r>
              <a:rPr sz="1600" spc="-10" dirty="0">
                <a:solidFill>
                  <a:srgbClr val="1B1F2E"/>
                </a:solidFill>
                <a:latin typeface="Arial MT"/>
                <a:cs typeface="Arial MT"/>
              </a:rPr>
              <a:t>folders</a:t>
            </a:r>
            <a:endParaRPr sz="1600" dirty="0">
              <a:latin typeface="Arial MT"/>
              <a:cs typeface="Arial MT"/>
            </a:endParaRPr>
          </a:p>
          <a:p>
            <a:pPr marL="1270" algn="ctr">
              <a:lnSpc>
                <a:spcPct val="100000"/>
              </a:lnSpc>
              <a:spcBef>
                <a:spcPts val="5"/>
              </a:spcBef>
            </a:pPr>
            <a:r>
              <a:rPr sz="1600" dirty="0">
                <a:solidFill>
                  <a:srgbClr val="1B1F2E"/>
                </a:solidFill>
                <a:latin typeface="Arial MT"/>
                <a:cs typeface="Arial MT"/>
              </a:rPr>
              <a:t>by</a:t>
            </a:r>
            <a:r>
              <a:rPr sz="1600" spc="-45" dirty="0">
                <a:solidFill>
                  <a:srgbClr val="1B1F2E"/>
                </a:solidFill>
                <a:latin typeface="Arial MT"/>
                <a:cs typeface="Arial MT"/>
              </a:rPr>
              <a:t> </a:t>
            </a:r>
            <a:r>
              <a:rPr sz="1600" dirty="0">
                <a:solidFill>
                  <a:srgbClr val="1B1F2E"/>
                </a:solidFill>
                <a:latin typeface="Arial MT"/>
                <a:cs typeface="Arial MT"/>
              </a:rPr>
              <a:t>topic,</a:t>
            </a:r>
            <a:r>
              <a:rPr sz="1600" spc="-45" dirty="0">
                <a:solidFill>
                  <a:srgbClr val="1B1F2E"/>
                </a:solidFill>
                <a:latin typeface="Arial MT"/>
                <a:cs typeface="Arial MT"/>
              </a:rPr>
              <a:t> </a:t>
            </a:r>
            <a:r>
              <a:rPr sz="1600" dirty="0">
                <a:solidFill>
                  <a:srgbClr val="1B1F2E"/>
                </a:solidFill>
                <a:latin typeface="Arial MT"/>
                <a:cs typeface="Arial MT"/>
              </a:rPr>
              <a:t>project,</a:t>
            </a:r>
            <a:r>
              <a:rPr sz="1600" spc="-35" dirty="0">
                <a:solidFill>
                  <a:srgbClr val="1B1F2E"/>
                </a:solidFill>
                <a:latin typeface="Arial MT"/>
                <a:cs typeface="Arial MT"/>
              </a:rPr>
              <a:t> </a:t>
            </a:r>
            <a:r>
              <a:rPr sz="1600" spc="-20" dirty="0">
                <a:solidFill>
                  <a:srgbClr val="1B1F2E"/>
                </a:solidFill>
                <a:latin typeface="Arial MT"/>
                <a:cs typeface="Arial MT"/>
              </a:rPr>
              <a:t>etc.</a:t>
            </a:r>
            <a:endParaRPr sz="1600" dirty="0">
              <a:latin typeface="Arial MT"/>
              <a:cs typeface="Arial MT"/>
            </a:endParaRPr>
          </a:p>
        </p:txBody>
      </p:sp>
      <p:grpSp>
        <p:nvGrpSpPr>
          <p:cNvPr id="3" name="object 4">
            <a:extLst>
              <a:ext uri="{FF2B5EF4-FFF2-40B4-BE49-F238E27FC236}">
                <a16:creationId xmlns:a16="http://schemas.microsoft.com/office/drawing/2014/main" id="{3D4A53CF-B017-C9AD-4E4E-866C3C20BCD3}"/>
              </a:ext>
            </a:extLst>
          </p:cNvPr>
          <p:cNvGrpSpPr/>
          <p:nvPr/>
        </p:nvGrpSpPr>
        <p:grpSpPr>
          <a:xfrm>
            <a:off x="763143" y="1740026"/>
            <a:ext cx="2594610" cy="3215005"/>
            <a:chOff x="763143" y="1740026"/>
            <a:chExt cx="2594610" cy="3215005"/>
          </a:xfrm>
        </p:grpSpPr>
        <p:pic>
          <p:nvPicPr>
            <p:cNvPr id="4" name="object 5">
              <a:extLst>
                <a:ext uri="{FF2B5EF4-FFF2-40B4-BE49-F238E27FC236}">
                  <a16:creationId xmlns:a16="http://schemas.microsoft.com/office/drawing/2014/main" id="{636EFA15-25F7-CBA9-5D37-D1D9AD6F0C0B}"/>
                </a:ext>
              </a:extLst>
            </p:cNvPr>
            <p:cNvPicPr/>
            <p:nvPr/>
          </p:nvPicPr>
          <p:blipFill>
            <a:blip r:embed="rId2" cstate="print"/>
            <a:stretch>
              <a:fillRect/>
            </a:stretch>
          </p:blipFill>
          <p:spPr>
            <a:xfrm>
              <a:off x="772668" y="1749551"/>
              <a:ext cx="2575560" cy="3075777"/>
            </a:xfrm>
            <a:prstGeom prst="rect">
              <a:avLst/>
            </a:prstGeom>
          </p:spPr>
        </p:pic>
        <p:sp>
          <p:nvSpPr>
            <p:cNvPr id="5" name="object 6">
              <a:extLst>
                <a:ext uri="{FF2B5EF4-FFF2-40B4-BE49-F238E27FC236}">
                  <a16:creationId xmlns:a16="http://schemas.microsoft.com/office/drawing/2014/main" id="{7E3C77D1-7AF4-EE9C-D6A9-32868DAEDB86}"/>
                </a:ext>
              </a:extLst>
            </p:cNvPr>
            <p:cNvSpPr/>
            <p:nvPr/>
          </p:nvSpPr>
          <p:spPr>
            <a:xfrm>
              <a:off x="767905" y="1744789"/>
              <a:ext cx="2585085" cy="3205480"/>
            </a:xfrm>
            <a:custGeom>
              <a:avLst/>
              <a:gdLst/>
              <a:ahLst/>
              <a:cxnLst/>
              <a:rect l="l" t="t" r="r" b="b"/>
              <a:pathLst>
                <a:path w="2585085" h="3205479">
                  <a:moveTo>
                    <a:pt x="0" y="3205353"/>
                  </a:moveTo>
                  <a:lnTo>
                    <a:pt x="2585085" y="3205353"/>
                  </a:lnTo>
                  <a:lnTo>
                    <a:pt x="2585085" y="0"/>
                  </a:lnTo>
                  <a:lnTo>
                    <a:pt x="0" y="0"/>
                  </a:lnTo>
                  <a:lnTo>
                    <a:pt x="0" y="3205353"/>
                  </a:lnTo>
                  <a:close/>
                </a:path>
              </a:pathLst>
            </a:custGeom>
            <a:ln w="9525">
              <a:solidFill>
                <a:srgbClr val="000000"/>
              </a:solidFill>
            </a:ln>
          </p:spPr>
          <p:txBody>
            <a:bodyPr wrap="square" lIns="0" tIns="0" rIns="0" bIns="0" rtlCol="0"/>
            <a:lstStyle/>
            <a:p>
              <a:endParaRPr/>
            </a:p>
          </p:txBody>
        </p:sp>
      </p:grpSp>
      <p:sp>
        <p:nvSpPr>
          <p:cNvPr id="6" name="object 7">
            <a:extLst>
              <a:ext uri="{FF2B5EF4-FFF2-40B4-BE49-F238E27FC236}">
                <a16:creationId xmlns:a16="http://schemas.microsoft.com/office/drawing/2014/main" id="{76C9D7AC-985C-2D9D-1C1D-8B5B11EA9D64}"/>
              </a:ext>
            </a:extLst>
          </p:cNvPr>
          <p:cNvSpPr txBox="1"/>
          <p:nvPr/>
        </p:nvSpPr>
        <p:spPr>
          <a:xfrm>
            <a:off x="4320540" y="1790700"/>
            <a:ext cx="4213860" cy="3040380"/>
          </a:xfrm>
          <a:prstGeom prst="rect">
            <a:avLst/>
          </a:prstGeom>
          <a:solidFill>
            <a:srgbClr val="D9D9D9"/>
          </a:solidFill>
          <a:ln w="9525">
            <a:solidFill>
              <a:srgbClr val="000000"/>
            </a:solidFill>
          </a:ln>
        </p:spPr>
        <p:txBody>
          <a:bodyPr vert="horz" wrap="square" lIns="0" tIns="22225" rIns="0" bIns="0" rtlCol="0">
            <a:spAutoFit/>
          </a:bodyPr>
          <a:lstStyle/>
          <a:p>
            <a:pPr marL="379095" marR="164465" indent="-287020">
              <a:lnSpc>
                <a:spcPct val="108000"/>
              </a:lnSpc>
              <a:spcBef>
                <a:spcPts val="175"/>
              </a:spcBef>
              <a:buChar char="•"/>
              <a:tabLst>
                <a:tab pos="379095" algn="l"/>
              </a:tabLst>
            </a:pPr>
            <a:r>
              <a:rPr sz="1600" dirty="0">
                <a:solidFill>
                  <a:srgbClr val="1B1F2E"/>
                </a:solidFill>
                <a:latin typeface="Arial MT"/>
                <a:cs typeface="Arial MT"/>
              </a:rPr>
              <a:t>Keep</a:t>
            </a:r>
            <a:r>
              <a:rPr sz="1600" spc="-35" dirty="0">
                <a:solidFill>
                  <a:srgbClr val="1B1F2E"/>
                </a:solidFill>
                <a:latin typeface="Arial MT"/>
                <a:cs typeface="Arial MT"/>
              </a:rPr>
              <a:t> </a:t>
            </a:r>
            <a:r>
              <a:rPr sz="1600" dirty="0">
                <a:solidFill>
                  <a:srgbClr val="1B1F2E"/>
                </a:solidFill>
                <a:latin typeface="Arial MT"/>
                <a:cs typeface="Arial MT"/>
              </a:rPr>
              <a:t>a</a:t>
            </a:r>
            <a:r>
              <a:rPr sz="1600" spc="-35" dirty="0">
                <a:solidFill>
                  <a:srgbClr val="1B1F2E"/>
                </a:solidFill>
                <a:latin typeface="Arial MT"/>
                <a:cs typeface="Arial MT"/>
              </a:rPr>
              <a:t> </a:t>
            </a:r>
            <a:r>
              <a:rPr sz="1600" dirty="0">
                <a:solidFill>
                  <a:srgbClr val="1B1F2E"/>
                </a:solidFill>
                <a:latin typeface="Arial MT"/>
                <a:cs typeface="Arial MT"/>
              </a:rPr>
              <a:t>“reading</a:t>
            </a:r>
            <a:r>
              <a:rPr sz="1600" spc="-25" dirty="0">
                <a:solidFill>
                  <a:srgbClr val="1B1F2E"/>
                </a:solidFill>
                <a:latin typeface="Arial MT"/>
                <a:cs typeface="Arial MT"/>
              </a:rPr>
              <a:t> </a:t>
            </a:r>
            <a:r>
              <a:rPr sz="1600" dirty="0">
                <a:solidFill>
                  <a:srgbClr val="1B1F2E"/>
                </a:solidFill>
                <a:latin typeface="Arial MT"/>
                <a:cs typeface="Arial MT"/>
              </a:rPr>
              <a:t>list”</a:t>
            </a:r>
            <a:r>
              <a:rPr sz="1600" spc="-3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separate</a:t>
            </a:r>
            <a:r>
              <a:rPr sz="1600" spc="-20" dirty="0">
                <a:solidFill>
                  <a:srgbClr val="1B1F2E"/>
                </a:solidFill>
                <a:latin typeface="Arial MT"/>
                <a:cs typeface="Arial MT"/>
              </a:rPr>
              <a:t> </a:t>
            </a:r>
            <a:r>
              <a:rPr sz="1600" spc="-10" dirty="0">
                <a:solidFill>
                  <a:srgbClr val="1B1F2E"/>
                </a:solidFill>
                <a:latin typeface="Arial MT"/>
                <a:cs typeface="Arial MT"/>
              </a:rPr>
              <a:t>papers </a:t>
            </a:r>
            <a:r>
              <a:rPr sz="1600" dirty="0">
                <a:solidFill>
                  <a:srgbClr val="1B1F2E"/>
                </a:solidFill>
                <a:latin typeface="Arial MT"/>
                <a:cs typeface="Arial MT"/>
              </a:rPr>
              <a:t>that</a:t>
            </a:r>
            <a:r>
              <a:rPr sz="1600" spc="-25" dirty="0">
                <a:solidFill>
                  <a:srgbClr val="1B1F2E"/>
                </a:solidFill>
                <a:latin typeface="Arial MT"/>
                <a:cs typeface="Arial MT"/>
              </a:rPr>
              <a:t> </a:t>
            </a:r>
            <a:r>
              <a:rPr sz="1600" dirty="0">
                <a:solidFill>
                  <a:srgbClr val="1B1F2E"/>
                </a:solidFill>
                <a:latin typeface="Arial MT"/>
                <a:cs typeface="Arial MT"/>
              </a:rPr>
              <a:t>you</a:t>
            </a:r>
            <a:r>
              <a:rPr sz="1600" spc="-15" dirty="0">
                <a:solidFill>
                  <a:srgbClr val="1B1F2E"/>
                </a:solidFill>
                <a:latin typeface="Arial MT"/>
                <a:cs typeface="Arial MT"/>
              </a:rPr>
              <a:t> </a:t>
            </a:r>
            <a:r>
              <a:rPr sz="1600" dirty="0">
                <a:solidFill>
                  <a:srgbClr val="1B1F2E"/>
                </a:solidFill>
                <a:latin typeface="Arial MT"/>
                <a:cs typeface="Arial MT"/>
              </a:rPr>
              <a:t>have</a:t>
            </a:r>
            <a:r>
              <a:rPr sz="1600" spc="-20" dirty="0">
                <a:solidFill>
                  <a:srgbClr val="1B1F2E"/>
                </a:solidFill>
                <a:latin typeface="Arial MT"/>
                <a:cs typeface="Arial MT"/>
              </a:rPr>
              <a:t> </a:t>
            </a:r>
            <a:r>
              <a:rPr sz="1600" dirty="0">
                <a:solidFill>
                  <a:srgbClr val="1B1F2E"/>
                </a:solidFill>
                <a:latin typeface="Arial MT"/>
                <a:cs typeface="Arial MT"/>
              </a:rPr>
              <a:t>not</a:t>
            </a:r>
            <a:r>
              <a:rPr sz="1600" spc="-40" dirty="0">
                <a:solidFill>
                  <a:srgbClr val="1B1F2E"/>
                </a:solidFill>
                <a:latin typeface="Arial MT"/>
                <a:cs typeface="Arial MT"/>
              </a:rPr>
              <a:t> </a:t>
            </a:r>
            <a:r>
              <a:rPr sz="1600" dirty="0">
                <a:solidFill>
                  <a:srgbClr val="1B1F2E"/>
                </a:solidFill>
                <a:latin typeface="Arial MT"/>
                <a:cs typeface="Arial MT"/>
              </a:rPr>
              <a:t>read</a:t>
            </a:r>
            <a:r>
              <a:rPr sz="1600" spc="-10" dirty="0">
                <a:solidFill>
                  <a:srgbClr val="1B1F2E"/>
                </a:solidFill>
                <a:latin typeface="Arial MT"/>
                <a:cs typeface="Arial MT"/>
              </a:rPr>
              <a:t> </a:t>
            </a:r>
            <a:r>
              <a:rPr sz="1600" dirty="0">
                <a:solidFill>
                  <a:srgbClr val="1B1F2E"/>
                </a:solidFill>
                <a:latin typeface="Arial MT"/>
                <a:cs typeface="Arial MT"/>
              </a:rPr>
              <a:t>yet</a:t>
            </a:r>
            <a:r>
              <a:rPr sz="1600" spc="-15" dirty="0">
                <a:solidFill>
                  <a:srgbClr val="1B1F2E"/>
                </a:solidFill>
                <a:latin typeface="Arial MT"/>
                <a:cs typeface="Arial MT"/>
              </a:rPr>
              <a:t> </a:t>
            </a:r>
            <a:r>
              <a:rPr sz="1600" dirty="0">
                <a:solidFill>
                  <a:srgbClr val="1B1F2E"/>
                </a:solidFill>
                <a:latin typeface="Arial MT"/>
                <a:cs typeface="Arial MT"/>
              </a:rPr>
              <a:t>and</a:t>
            </a:r>
            <a:r>
              <a:rPr sz="1600" spc="-20" dirty="0">
                <a:solidFill>
                  <a:srgbClr val="1B1F2E"/>
                </a:solidFill>
                <a:latin typeface="Arial MT"/>
                <a:cs typeface="Arial MT"/>
              </a:rPr>
              <a:t> </a:t>
            </a:r>
            <a:r>
              <a:rPr sz="1600" dirty="0">
                <a:solidFill>
                  <a:srgbClr val="1B1F2E"/>
                </a:solidFill>
                <a:latin typeface="Arial MT"/>
                <a:cs typeface="Arial MT"/>
              </a:rPr>
              <a:t>prune</a:t>
            </a:r>
            <a:r>
              <a:rPr sz="1600" spc="-30" dirty="0">
                <a:solidFill>
                  <a:srgbClr val="1B1F2E"/>
                </a:solidFill>
                <a:latin typeface="Arial MT"/>
                <a:cs typeface="Arial MT"/>
              </a:rPr>
              <a:t> </a:t>
            </a:r>
            <a:r>
              <a:rPr sz="1600" spc="-25" dirty="0">
                <a:solidFill>
                  <a:srgbClr val="1B1F2E"/>
                </a:solidFill>
                <a:latin typeface="Arial MT"/>
                <a:cs typeface="Arial MT"/>
              </a:rPr>
              <a:t>the </a:t>
            </a:r>
            <a:r>
              <a:rPr sz="1600" dirty="0">
                <a:solidFill>
                  <a:srgbClr val="1B1F2E"/>
                </a:solidFill>
                <a:latin typeface="Arial MT"/>
                <a:cs typeface="Arial MT"/>
              </a:rPr>
              <a:t>list</a:t>
            </a:r>
            <a:r>
              <a:rPr sz="1600" spc="-35" dirty="0">
                <a:solidFill>
                  <a:srgbClr val="1B1F2E"/>
                </a:solidFill>
                <a:latin typeface="Arial MT"/>
                <a:cs typeface="Arial MT"/>
              </a:rPr>
              <a:t> </a:t>
            </a:r>
            <a:r>
              <a:rPr sz="1600" dirty="0">
                <a:solidFill>
                  <a:srgbClr val="1B1F2E"/>
                </a:solidFill>
                <a:latin typeface="Arial MT"/>
                <a:cs typeface="Arial MT"/>
              </a:rPr>
              <a:t>often.</a:t>
            </a:r>
            <a:r>
              <a:rPr sz="1600" spc="-10" dirty="0">
                <a:solidFill>
                  <a:srgbClr val="1B1F2E"/>
                </a:solidFill>
                <a:latin typeface="Arial MT"/>
                <a:cs typeface="Arial MT"/>
              </a:rPr>
              <a:t> </a:t>
            </a:r>
            <a:r>
              <a:rPr sz="1600" dirty="0">
                <a:solidFill>
                  <a:srgbClr val="1B1F2E"/>
                </a:solidFill>
                <a:latin typeface="Arial MT"/>
                <a:cs typeface="Arial MT"/>
              </a:rPr>
              <a:t>If</a:t>
            </a:r>
            <a:r>
              <a:rPr sz="1600" spc="-15" dirty="0">
                <a:solidFill>
                  <a:srgbClr val="1B1F2E"/>
                </a:solidFill>
                <a:latin typeface="Arial MT"/>
                <a:cs typeface="Arial MT"/>
              </a:rPr>
              <a:t> </a:t>
            </a:r>
            <a:r>
              <a:rPr sz="1600" dirty="0">
                <a:solidFill>
                  <a:srgbClr val="1B1F2E"/>
                </a:solidFill>
                <a:latin typeface="Arial MT"/>
                <a:cs typeface="Arial MT"/>
              </a:rPr>
              <a:t>you add</a:t>
            </a:r>
            <a:r>
              <a:rPr sz="1600" spc="-15" dirty="0">
                <a:solidFill>
                  <a:srgbClr val="1B1F2E"/>
                </a:solidFill>
                <a:latin typeface="Arial MT"/>
                <a:cs typeface="Arial MT"/>
              </a:rPr>
              <a:t> </a:t>
            </a:r>
            <a:r>
              <a:rPr sz="1600" dirty="0">
                <a:solidFill>
                  <a:srgbClr val="1B1F2E"/>
                </a:solidFill>
                <a:latin typeface="Arial MT"/>
                <a:cs typeface="Arial MT"/>
              </a:rPr>
              <a:t>lots</a:t>
            </a:r>
            <a:r>
              <a:rPr sz="1600" spc="-25" dirty="0">
                <a:solidFill>
                  <a:srgbClr val="1B1F2E"/>
                </a:solidFill>
                <a:latin typeface="Arial MT"/>
                <a:cs typeface="Arial MT"/>
              </a:rPr>
              <a:t> </a:t>
            </a:r>
            <a:r>
              <a:rPr sz="1600" dirty="0">
                <a:solidFill>
                  <a:srgbClr val="1B1F2E"/>
                </a:solidFill>
                <a:latin typeface="Arial MT"/>
                <a:cs typeface="Arial MT"/>
              </a:rPr>
              <a:t>of</a:t>
            </a:r>
            <a:r>
              <a:rPr sz="1600" spc="-10" dirty="0">
                <a:solidFill>
                  <a:srgbClr val="1B1F2E"/>
                </a:solidFill>
                <a:latin typeface="Arial MT"/>
                <a:cs typeface="Arial MT"/>
              </a:rPr>
              <a:t> random, </a:t>
            </a:r>
            <a:r>
              <a:rPr sz="1600" dirty="0">
                <a:solidFill>
                  <a:srgbClr val="1B1F2E"/>
                </a:solidFill>
                <a:latin typeface="Arial MT"/>
                <a:cs typeface="Arial MT"/>
              </a:rPr>
              <a:t>unread</a:t>
            </a:r>
            <a:r>
              <a:rPr sz="1600" spc="-30" dirty="0">
                <a:solidFill>
                  <a:srgbClr val="1B1F2E"/>
                </a:solidFill>
                <a:latin typeface="Arial MT"/>
                <a:cs typeface="Arial MT"/>
              </a:rPr>
              <a:t> </a:t>
            </a:r>
            <a:r>
              <a:rPr sz="1600" dirty="0">
                <a:solidFill>
                  <a:srgbClr val="1B1F2E"/>
                </a:solidFill>
                <a:latin typeface="Arial MT"/>
                <a:cs typeface="Arial MT"/>
              </a:rPr>
              <a:t>papers,</a:t>
            </a:r>
            <a:r>
              <a:rPr sz="1600" spc="-25" dirty="0">
                <a:solidFill>
                  <a:srgbClr val="1B1F2E"/>
                </a:solidFill>
                <a:latin typeface="Arial MT"/>
                <a:cs typeface="Arial MT"/>
              </a:rPr>
              <a:t> </a:t>
            </a:r>
            <a:r>
              <a:rPr sz="1600" dirty="0">
                <a:solidFill>
                  <a:srgbClr val="1B1F2E"/>
                </a:solidFill>
                <a:latin typeface="Arial MT"/>
                <a:cs typeface="Arial MT"/>
              </a:rPr>
              <a:t>you</a:t>
            </a:r>
            <a:r>
              <a:rPr sz="1600" spc="-15" dirty="0">
                <a:solidFill>
                  <a:srgbClr val="1B1F2E"/>
                </a:solidFill>
                <a:latin typeface="Arial MT"/>
                <a:cs typeface="Arial MT"/>
              </a:rPr>
              <a:t> </a:t>
            </a:r>
            <a:r>
              <a:rPr sz="1600" dirty="0">
                <a:solidFill>
                  <a:srgbClr val="1B1F2E"/>
                </a:solidFill>
                <a:latin typeface="Arial MT"/>
                <a:cs typeface="Arial MT"/>
              </a:rPr>
              <a:t>may</a:t>
            </a:r>
            <a:r>
              <a:rPr sz="1600" spc="-20" dirty="0">
                <a:solidFill>
                  <a:srgbClr val="1B1F2E"/>
                </a:solidFill>
                <a:latin typeface="Arial MT"/>
                <a:cs typeface="Arial MT"/>
              </a:rPr>
              <a:t> </a:t>
            </a:r>
            <a:r>
              <a:rPr sz="1600" dirty="0">
                <a:solidFill>
                  <a:srgbClr val="1B1F2E"/>
                </a:solidFill>
                <a:latin typeface="Arial MT"/>
                <a:cs typeface="Arial MT"/>
              </a:rPr>
              <a:t>end</a:t>
            </a:r>
            <a:r>
              <a:rPr sz="1600" spc="-40" dirty="0">
                <a:solidFill>
                  <a:srgbClr val="1B1F2E"/>
                </a:solidFill>
                <a:latin typeface="Arial MT"/>
                <a:cs typeface="Arial MT"/>
              </a:rPr>
              <a:t> </a:t>
            </a:r>
            <a:r>
              <a:rPr sz="1600" dirty="0">
                <a:solidFill>
                  <a:srgbClr val="1B1F2E"/>
                </a:solidFill>
                <a:latin typeface="Arial MT"/>
                <a:cs typeface="Arial MT"/>
              </a:rPr>
              <a:t>up</a:t>
            </a:r>
            <a:r>
              <a:rPr sz="1600" spc="-25" dirty="0">
                <a:solidFill>
                  <a:srgbClr val="1B1F2E"/>
                </a:solidFill>
                <a:latin typeface="Arial MT"/>
                <a:cs typeface="Arial MT"/>
              </a:rPr>
              <a:t> </a:t>
            </a:r>
            <a:r>
              <a:rPr sz="1600" dirty="0">
                <a:solidFill>
                  <a:srgbClr val="1B1F2E"/>
                </a:solidFill>
                <a:latin typeface="Arial MT"/>
                <a:cs typeface="Arial MT"/>
              </a:rPr>
              <a:t>with</a:t>
            </a:r>
            <a:r>
              <a:rPr sz="1600" spc="-25" dirty="0">
                <a:solidFill>
                  <a:srgbClr val="1B1F2E"/>
                </a:solidFill>
                <a:latin typeface="Arial MT"/>
                <a:cs typeface="Arial MT"/>
              </a:rPr>
              <a:t> </a:t>
            </a:r>
            <a:r>
              <a:rPr sz="1600" spc="-50" dirty="0">
                <a:solidFill>
                  <a:srgbClr val="1B1F2E"/>
                </a:solidFill>
                <a:latin typeface="Arial MT"/>
                <a:cs typeface="Arial MT"/>
              </a:rPr>
              <a:t>a </a:t>
            </a:r>
            <a:r>
              <a:rPr sz="1600" dirty="0">
                <a:solidFill>
                  <a:srgbClr val="1B1F2E"/>
                </a:solidFill>
                <a:latin typeface="Arial MT"/>
                <a:cs typeface="Arial MT"/>
              </a:rPr>
              <a:t>cluttered</a:t>
            </a:r>
            <a:r>
              <a:rPr sz="1600" spc="-40" dirty="0">
                <a:solidFill>
                  <a:srgbClr val="1B1F2E"/>
                </a:solidFill>
                <a:latin typeface="Arial MT"/>
                <a:cs typeface="Arial MT"/>
              </a:rPr>
              <a:t> </a:t>
            </a:r>
            <a:r>
              <a:rPr sz="1600" dirty="0">
                <a:solidFill>
                  <a:srgbClr val="1B1F2E"/>
                </a:solidFill>
                <a:latin typeface="Arial MT"/>
                <a:cs typeface="Arial MT"/>
              </a:rPr>
              <a:t>and</a:t>
            </a:r>
            <a:r>
              <a:rPr sz="1600" spc="-40" dirty="0">
                <a:solidFill>
                  <a:srgbClr val="1B1F2E"/>
                </a:solidFill>
                <a:latin typeface="Arial MT"/>
                <a:cs typeface="Arial MT"/>
              </a:rPr>
              <a:t> </a:t>
            </a:r>
            <a:r>
              <a:rPr sz="1600" dirty="0">
                <a:solidFill>
                  <a:srgbClr val="1B1F2E"/>
                </a:solidFill>
                <a:latin typeface="Arial MT"/>
                <a:cs typeface="Arial MT"/>
              </a:rPr>
              <a:t>difficult</a:t>
            </a:r>
            <a:r>
              <a:rPr sz="1600" spc="-5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use</a:t>
            </a:r>
            <a:r>
              <a:rPr sz="1600" spc="-45" dirty="0">
                <a:solidFill>
                  <a:srgbClr val="1B1F2E"/>
                </a:solidFill>
                <a:latin typeface="Arial MT"/>
                <a:cs typeface="Arial MT"/>
              </a:rPr>
              <a:t> </a:t>
            </a:r>
            <a:r>
              <a:rPr sz="1600" spc="-10" dirty="0">
                <a:solidFill>
                  <a:srgbClr val="1B1F2E"/>
                </a:solidFill>
                <a:latin typeface="Arial MT"/>
                <a:cs typeface="Arial MT"/>
              </a:rPr>
              <a:t>library.</a:t>
            </a:r>
            <a:endParaRPr sz="1600">
              <a:latin typeface="Arial MT"/>
              <a:cs typeface="Arial MT"/>
            </a:endParaRPr>
          </a:p>
          <a:p>
            <a:pPr marL="379095" marR="88265" indent="-287020" algn="just">
              <a:lnSpc>
                <a:spcPct val="107900"/>
              </a:lnSpc>
              <a:spcBef>
                <a:spcPts val="1205"/>
              </a:spcBef>
              <a:buChar char="•"/>
              <a:tabLst>
                <a:tab pos="379095" algn="l"/>
                <a:tab pos="380365" algn="l"/>
              </a:tabLst>
            </a:pPr>
            <a:r>
              <a:rPr sz="1600" dirty="0">
                <a:solidFill>
                  <a:srgbClr val="1B1F2E"/>
                </a:solidFill>
                <a:latin typeface="Arial MT"/>
                <a:cs typeface="Arial MT"/>
              </a:rPr>
              <a:t>	Add</a:t>
            </a:r>
            <a:r>
              <a:rPr sz="1600" spc="-35" dirty="0">
                <a:solidFill>
                  <a:srgbClr val="1B1F2E"/>
                </a:solidFill>
                <a:latin typeface="Arial MT"/>
                <a:cs typeface="Arial MT"/>
              </a:rPr>
              <a:t> </a:t>
            </a:r>
            <a:r>
              <a:rPr sz="1600" dirty="0">
                <a:solidFill>
                  <a:srgbClr val="1B1F2E"/>
                </a:solidFill>
                <a:latin typeface="Arial MT"/>
                <a:cs typeface="Arial MT"/>
              </a:rPr>
              <a:t>tags</a:t>
            </a:r>
            <a:r>
              <a:rPr sz="1600" spc="-20" dirty="0">
                <a:solidFill>
                  <a:srgbClr val="1B1F2E"/>
                </a:solidFill>
                <a:latin typeface="Arial MT"/>
                <a:cs typeface="Arial MT"/>
              </a:rPr>
              <a:t> </a:t>
            </a:r>
            <a:r>
              <a:rPr sz="1600" dirty="0">
                <a:solidFill>
                  <a:srgbClr val="1B1F2E"/>
                </a:solidFill>
                <a:latin typeface="Arial MT"/>
                <a:cs typeface="Arial MT"/>
              </a:rPr>
              <a:t>and</a:t>
            </a:r>
            <a:r>
              <a:rPr sz="1600" spc="-40" dirty="0">
                <a:solidFill>
                  <a:srgbClr val="1B1F2E"/>
                </a:solidFill>
                <a:latin typeface="Arial MT"/>
                <a:cs typeface="Arial MT"/>
              </a:rPr>
              <a:t> </a:t>
            </a:r>
            <a:r>
              <a:rPr sz="1600" dirty="0">
                <a:solidFill>
                  <a:srgbClr val="1B1F2E"/>
                </a:solidFill>
                <a:latin typeface="Arial MT"/>
                <a:cs typeface="Arial MT"/>
              </a:rPr>
              <a:t>ensure</a:t>
            </a:r>
            <a:r>
              <a:rPr sz="1600" spc="-30" dirty="0">
                <a:solidFill>
                  <a:srgbClr val="1B1F2E"/>
                </a:solidFill>
                <a:latin typeface="Arial MT"/>
                <a:cs typeface="Arial MT"/>
              </a:rPr>
              <a:t> </a:t>
            </a:r>
            <a:r>
              <a:rPr sz="1600" dirty="0">
                <a:solidFill>
                  <a:srgbClr val="1B1F2E"/>
                </a:solidFill>
                <a:latin typeface="Arial MT"/>
                <a:cs typeface="Arial MT"/>
              </a:rPr>
              <a:t>citations</a:t>
            </a:r>
            <a:r>
              <a:rPr sz="1600" spc="-40" dirty="0">
                <a:solidFill>
                  <a:srgbClr val="1B1F2E"/>
                </a:solidFill>
                <a:latin typeface="Arial MT"/>
                <a:cs typeface="Arial MT"/>
              </a:rPr>
              <a:t> </a:t>
            </a:r>
            <a:r>
              <a:rPr sz="1600" dirty="0">
                <a:solidFill>
                  <a:srgbClr val="1B1F2E"/>
                </a:solidFill>
                <a:latin typeface="Arial MT"/>
                <a:cs typeface="Arial MT"/>
              </a:rPr>
              <a:t>are</a:t>
            </a:r>
            <a:r>
              <a:rPr sz="1600" spc="-30" dirty="0">
                <a:solidFill>
                  <a:srgbClr val="1B1F2E"/>
                </a:solidFill>
                <a:latin typeface="Arial MT"/>
                <a:cs typeface="Arial MT"/>
              </a:rPr>
              <a:t> </a:t>
            </a:r>
            <a:r>
              <a:rPr sz="1600" spc="-10" dirty="0">
                <a:solidFill>
                  <a:srgbClr val="1B1F2E"/>
                </a:solidFill>
                <a:latin typeface="Arial MT"/>
                <a:cs typeface="Arial MT"/>
              </a:rPr>
              <a:t>correct </a:t>
            </a:r>
            <a:r>
              <a:rPr sz="1600" dirty="0">
                <a:solidFill>
                  <a:srgbClr val="1B1F2E"/>
                </a:solidFill>
                <a:latin typeface="Arial MT"/>
                <a:cs typeface="Arial MT"/>
              </a:rPr>
              <a:t>when</a:t>
            </a:r>
            <a:r>
              <a:rPr sz="1600" spc="-30" dirty="0">
                <a:solidFill>
                  <a:srgbClr val="1B1F2E"/>
                </a:solidFill>
                <a:latin typeface="Arial MT"/>
                <a:cs typeface="Arial MT"/>
              </a:rPr>
              <a:t> </a:t>
            </a:r>
            <a:r>
              <a:rPr sz="1600" dirty="0">
                <a:solidFill>
                  <a:srgbClr val="1B1F2E"/>
                </a:solidFill>
                <a:latin typeface="Arial MT"/>
                <a:cs typeface="Arial MT"/>
              </a:rPr>
              <a:t>you</a:t>
            </a:r>
            <a:r>
              <a:rPr sz="1600" spc="-20" dirty="0">
                <a:solidFill>
                  <a:srgbClr val="1B1F2E"/>
                </a:solidFill>
                <a:latin typeface="Arial MT"/>
                <a:cs typeface="Arial MT"/>
              </a:rPr>
              <a:t> </a:t>
            </a:r>
            <a:r>
              <a:rPr sz="1600" dirty="0">
                <a:solidFill>
                  <a:srgbClr val="1B1F2E"/>
                </a:solidFill>
                <a:latin typeface="Arial MT"/>
                <a:cs typeface="Arial MT"/>
              </a:rPr>
              <a:t>first</a:t>
            </a:r>
            <a:r>
              <a:rPr sz="1600" spc="-25" dirty="0">
                <a:solidFill>
                  <a:srgbClr val="1B1F2E"/>
                </a:solidFill>
                <a:latin typeface="Arial MT"/>
                <a:cs typeface="Arial MT"/>
              </a:rPr>
              <a:t> </a:t>
            </a:r>
            <a:r>
              <a:rPr sz="1600" dirty="0">
                <a:solidFill>
                  <a:srgbClr val="1B1F2E"/>
                </a:solidFill>
                <a:latin typeface="Arial MT"/>
                <a:cs typeface="Arial MT"/>
              </a:rPr>
              <a:t>add</a:t>
            </a:r>
            <a:r>
              <a:rPr sz="1600" spc="-30" dirty="0">
                <a:solidFill>
                  <a:srgbClr val="1B1F2E"/>
                </a:solidFill>
                <a:latin typeface="Arial MT"/>
                <a:cs typeface="Arial MT"/>
              </a:rPr>
              <a:t> </a:t>
            </a:r>
            <a:r>
              <a:rPr sz="1600" dirty="0">
                <a:solidFill>
                  <a:srgbClr val="1B1F2E"/>
                </a:solidFill>
                <a:latin typeface="Arial MT"/>
                <a:cs typeface="Arial MT"/>
              </a:rPr>
              <a:t>a</a:t>
            </a:r>
            <a:r>
              <a:rPr sz="1600" spc="-40" dirty="0">
                <a:solidFill>
                  <a:srgbClr val="1B1F2E"/>
                </a:solidFill>
                <a:latin typeface="Arial MT"/>
                <a:cs typeface="Arial MT"/>
              </a:rPr>
              <a:t> </a:t>
            </a:r>
            <a:r>
              <a:rPr sz="1600" spc="-10" dirty="0">
                <a:solidFill>
                  <a:srgbClr val="1B1F2E"/>
                </a:solidFill>
                <a:latin typeface="Arial MT"/>
                <a:cs typeface="Arial MT"/>
              </a:rPr>
              <a:t>paper,</a:t>
            </a:r>
            <a:r>
              <a:rPr sz="1600" spc="-20" dirty="0">
                <a:solidFill>
                  <a:srgbClr val="1B1F2E"/>
                </a:solidFill>
                <a:latin typeface="Arial MT"/>
                <a:cs typeface="Arial MT"/>
              </a:rPr>
              <a:t> </a:t>
            </a:r>
            <a:r>
              <a:rPr sz="1600" dirty="0">
                <a:solidFill>
                  <a:srgbClr val="1B1F2E"/>
                </a:solidFill>
                <a:latin typeface="Arial MT"/>
                <a:cs typeface="Arial MT"/>
              </a:rPr>
              <a:t>otherwise</a:t>
            </a:r>
            <a:r>
              <a:rPr sz="1600" spc="-30" dirty="0">
                <a:solidFill>
                  <a:srgbClr val="1B1F2E"/>
                </a:solidFill>
                <a:latin typeface="Arial MT"/>
                <a:cs typeface="Arial MT"/>
              </a:rPr>
              <a:t> </a:t>
            </a:r>
            <a:r>
              <a:rPr sz="1600" spc="-20" dirty="0">
                <a:solidFill>
                  <a:srgbClr val="1B1F2E"/>
                </a:solidFill>
                <a:latin typeface="Arial MT"/>
                <a:cs typeface="Arial MT"/>
              </a:rPr>
              <a:t>risk </a:t>
            </a:r>
            <a:r>
              <a:rPr sz="1600" dirty="0">
                <a:solidFill>
                  <a:srgbClr val="1B1F2E"/>
                </a:solidFill>
                <a:latin typeface="Arial MT"/>
                <a:cs typeface="Arial MT"/>
              </a:rPr>
              <a:t>doing</a:t>
            </a:r>
            <a:r>
              <a:rPr sz="1600" spc="-50" dirty="0">
                <a:solidFill>
                  <a:srgbClr val="1B1F2E"/>
                </a:solidFill>
                <a:latin typeface="Arial MT"/>
                <a:cs typeface="Arial MT"/>
              </a:rPr>
              <a:t> </a:t>
            </a:r>
            <a:r>
              <a:rPr sz="1600" dirty="0">
                <a:solidFill>
                  <a:srgbClr val="1B1F2E"/>
                </a:solidFill>
                <a:latin typeface="Arial MT"/>
                <a:cs typeface="Arial MT"/>
              </a:rPr>
              <a:t>lots</a:t>
            </a:r>
            <a:r>
              <a:rPr sz="1600" spc="-35" dirty="0">
                <a:solidFill>
                  <a:srgbClr val="1B1F2E"/>
                </a:solidFill>
                <a:latin typeface="Arial MT"/>
                <a:cs typeface="Arial MT"/>
              </a:rPr>
              <a:t> </a:t>
            </a:r>
            <a:r>
              <a:rPr sz="1600" dirty="0">
                <a:solidFill>
                  <a:srgbClr val="1B1F2E"/>
                </a:solidFill>
                <a:latin typeface="Arial MT"/>
                <a:cs typeface="Arial MT"/>
              </a:rPr>
              <a:t>of</a:t>
            </a:r>
            <a:r>
              <a:rPr sz="1600" spc="-25" dirty="0">
                <a:solidFill>
                  <a:srgbClr val="1B1F2E"/>
                </a:solidFill>
                <a:latin typeface="Arial MT"/>
                <a:cs typeface="Arial MT"/>
              </a:rPr>
              <a:t> </a:t>
            </a:r>
            <a:r>
              <a:rPr sz="1600" dirty="0">
                <a:solidFill>
                  <a:srgbClr val="1B1F2E"/>
                </a:solidFill>
                <a:latin typeface="Arial MT"/>
                <a:cs typeface="Arial MT"/>
              </a:rPr>
              <a:t>organizational</a:t>
            </a:r>
            <a:r>
              <a:rPr sz="1600" spc="-45" dirty="0">
                <a:solidFill>
                  <a:srgbClr val="1B1F2E"/>
                </a:solidFill>
                <a:latin typeface="Arial MT"/>
                <a:cs typeface="Arial MT"/>
              </a:rPr>
              <a:t> </a:t>
            </a:r>
            <a:r>
              <a:rPr sz="1600" dirty="0">
                <a:solidFill>
                  <a:srgbClr val="1B1F2E"/>
                </a:solidFill>
                <a:latin typeface="Arial MT"/>
                <a:cs typeface="Arial MT"/>
              </a:rPr>
              <a:t>work</a:t>
            </a:r>
            <a:r>
              <a:rPr sz="1600" spc="-15" dirty="0">
                <a:solidFill>
                  <a:srgbClr val="1B1F2E"/>
                </a:solidFill>
                <a:latin typeface="Arial MT"/>
                <a:cs typeface="Arial MT"/>
              </a:rPr>
              <a:t> </a:t>
            </a:r>
            <a:r>
              <a:rPr sz="1600" spc="-20" dirty="0">
                <a:solidFill>
                  <a:srgbClr val="1B1F2E"/>
                </a:solidFill>
                <a:latin typeface="Arial MT"/>
                <a:cs typeface="Arial MT"/>
              </a:rPr>
              <a:t>later</a:t>
            </a:r>
            <a:endParaRPr sz="1600">
              <a:latin typeface="Arial MT"/>
              <a:cs typeface="Arial MT"/>
            </a:endParaRPr>
          </a:p>
          <a:p>
            <a:pPr marL="379095" indent="-286385">
              <a:lnSpc>
                <a:spcPct val="100000"/>
              </a:lnSpc>
              <a:spcBef>
                <a:spcPts val="1355"/>
              </a:spcBef>
              <a:buChar char="•"/>
              <a:tabLst>
                <a:tab pos="379095" algn="l"/>
              </a:tabLst>
            </a:pPr>
            <a:r>
              <a:rPr sz="1600" dirty="0">
                <a:solidFill>
                  <a:srgbClr val="1B1F2E"/>
                </a:solidFill>
                <a:latin typeface="Arial MT"/>
                <a:cs typeface="Arial MT"/>
              </a:rPr>
              <a:t>Link</a:t>
            </a:r>
            <a:r>
              <a:rPr sz="1600" spc="-50" dirty="0">
                <a:solidFill>
                  <a:srgbClr val="1B1F2E"/>
                </a:solidFill>
                <a:latin typeface="Arial MT"/>
                <a:cs typeface="Arial MT"/>
              </a:rPr>
              <a:t> </a:t>
            </a:r>
            <a:r>
              <a:rPr sz="1600" dirty="0">
                <a:solidFill>
                  <a:srgbClr val="1B1F2E"/>
                </a:solidFill>
                <a:latin typeface="Arial MT"/>
                <a:cs typeface="Arial MT"/>
              </a:rPr>
              <a:t>related</a:t>
            </a:r>
            <a:r>
              <a:rPr sz="1600" spc="-25" dirty="0">
                <a:solidFill>
                  <a:srgbClr val="1B1F2E"/>
                </a:solidFill>
                <a:latin typeface="Arial MT"/>
                <a:cs typeface="Arial MT"/>
              </a:rPr>
              <a:t> </a:t>
            </a:r>
            <a:r>
              <a:rPr sz="1600" dirty="0">
                <a:solidFill>
                  <a:srgbClr val="1B1F2E"/>
                </a:solidFill>
                <a:latin typeface="Arial MT"/>
                <a:cs typeface="Arial MT"/>
              </a:rPr>
              <a:t>papers</a:t>
            </a:r>
            <a:r>
              <a:rPr sz="1600" spc="-2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help</a:t>
            </a:r>
            <a:r>
              <a:rPr sz="1600" spc="-50" dirty="0">
                <a:solidFill>
                  <a:srgbClr val="1B1F2E"/>
                </a:solidFill>
                <a:latin typeface="Arial MT"/>
                <a:cs typeface="Arial MT"/>
              </a:rPr>
              <a:t> </a:t>
            </a:r>
            <a:r>
              <a:rPr sz="1600" dirty="0">
                <a:solidFill>
                  <a:srgbClr val="1B1F2E"/>
                </a:solidFill>
                <a:latin typeface="Arial MT"/>
                <a:cs typeface="Arial MT"/>
              </a:rPr>
              <a:t>jump</a:t>
            </a:r>
            <a:r>
              <a:rPr sz="1600" spc="-40" dirty="0">
                <a:solidFill>
                  <a:srgbClr val="1B1F2E"/>
                </a:solidFill>
                <a:latin typeface="Arial MT"/>
                <a:cs typeface="Arial MT"/>
              </a:rPr>
              <a:t> </a:t>
            </a:r>
            <a:r>
              <a:rPr sz="1600" spc="-20" dirty="0">
                <a:solidFill>
                  <a:srgbClr val="1B1F2E"/>
                </a:solidFill>
                <a:latin typeface="Arial MT"/>
                <a:cs typeface="Arial MT"/>
              </a:rPr>
              <a:t>start</a:t>
            </a:r>
            <a:endParaRPr sz="1600">
              <a:latin typeface="Arial MT"/>
              <a:cs typeface="Arial MT"/>
            </a:endParaRPr>
          </a:p>
          <a:p>
            <a:pPr marL="379095">
              <a:lnSpc>
                <a:spcPct val="100000"/>
              </a:lnSpc>
              <a:spcBef>
                <a:spcPts val="155"/>
              </a:spcBef>
            </a:pPr>
            <a:r>
              <a:rPr sz="1600" dirty="0">
                <a:solidFill>
                  <a:srgbClr val="1B1F2E"/>
                </a:solidFill>
                <a:latin typeface="Arial MT"/>
                <a:cs typeface="Arial MT"/>
              </a:rPr>
              <a:t>future</a:t>
            </a:r>
            <a:r>
              <a:rPr sz="1600" spc="-30" dirty="0">
                <a:solidFill>
                  <a:srgbClr val="1B1F2E"/>
                </a:solidFill>
                <a:latin typeface="Arial MT"/>
                <a:cs typeface="Arial MT"/>
              </a:rPr>
              <a:t> </a:t>
            </a:r>
            <a:r>
              <a:rPr sz="1600" dirty="0">
                <a:solidFill>
                  <a:srgbClr val="1B1F2E"/>
                </a:solidFill>
                <a:latin typeface="Arial MT"/>
                <a:cs typeface="Arial MT"/>
              </a:rPr>
              <a:t>literature</a:t>
            </a:r>
            <a:r>
              <a:rPr sz="1600" spc="-45" dirty="0">
                <a:solidFill>
                  <a:srgbClr val="1B1F2E"/>
                </a:solidFill>
                <a:latin typeface="Arial MT"/>
                <a:cs typeface="Arial MT"/>
              </a:rPr>
              <a:t> </a:t>
            </a:r>
            <a:r>
              <a:rPr sz="1600" spc="-10" dirty="0">
                <a:solidFill>
                  <a:srgbClr val="1B1F2E"/>
                </a:solidFill>
                <a:latin typeface="Arial MT"/>
                <a:cs typeface="Arial MT"/>
              </a:rPr>
              <a:t>reviews</a:t>
            </a:r>
            <a:endParaRPr sz="1600">
              <a:latin typeface="Arial MT"/>
              <a:cs typeface="Arial MT"/>
            </a:endParaRPr>
          </a:p>
        </p:txBody>
      </p:sp>
      <p:sp>
        <p:nvSpPr>
          <p:cNvPr id="7" name="object 8">
            <a:extLst>
              <a:ext uri="{FF2B5EF4-FFF2-40B4-BE49-F238E27FC236}">
                <a16:creationId xmlns:a16="http://schemas.microsoft.com/office/drawing/2014/main" id="{BFC403C4-50B9-8B96-DD29-428BF483418C}"/>
              </a:ext>
            </a:extLst>
          </p:cNvPr>
          <p:cNvSpPr txBox="1"/>
          <p:nvPr/>
        </p:nvSpPr>
        <p:spPr>
          <a:xfrm>
            <a:off x="5453253" y="1193114"/>
            <a:ext cx="1951989"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B1F2E"/>
                </a:solidFill>
                <a:latin typeface="Arial"/>
                <a:cs typeface="Arial"/>
              </a:rPr>
              <a:t>Organization</a:t>
            </a:r>
            <a:r>
              <a:rPr sz="1800" b="1" spc="-60" dirty="0">
                <a:solidFill>
                  <a:srgbClr val="1B1F2E"/>
                </a:solidFill>
                <a:latin typeface="Arial"/>
                <a:cs typeface="Arial"/>
              </a:rPr>
              <a:t> </a:t>
            </a:r>
            <a:r>
              <a:rPr sz="1800" b="1" spc="-20" dirty="0">
                <a:solidFill>
                  <a:srgbClr val="1B1F2E"/>
                </a:solidFill>
                <a:latin typeface="Arial"/>
                <a:cs typeface="Arial"/>
              </a:rPr>
              <a:t>Tips</a:t>
            </a:r>
            <a:endParaRPr sz="1800">
              <a:latin typeface="Arial"/>
              <a:cs typeface="Arial"/>
            </a:endParaRPr>
          </a:p>
        </p:txBody>
      </p:sp>
      <p:sp>
        <p:nvSpPr>
          <p:cNvPr id="8" name="矩形 2">
            <a:extLst>
              <a:ext uri="{FF2B5EF4-FFF2-40B4-BE49-F238E27FC236}">
                <a16:creationId xmlns:a16="http://schemas.microsoft.com/office/drawing/2014/main" id="{30272401-CC42-CC67-85AA-5DBEDC413A62}"/>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9" name="TextBox 8">
            <a:extLst>
              <a:ext uri="{FF2B5EF4-FFF2-40B4-BE49-F238E27FC236}">
                <a16:creationId xmlns:a16="http://schemas.microsoft.com/office/drawing/2014/main" id="{4F2E35DA-E993-0160-310C-697D734E1A8E}"/>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Organizing Your Library</a:t>
            </a:r>
          </a:p>
        </p:txBody>
      </p:sp>
    </p:spTree>
    <p:extLst>
      <p:ext uri="{BB962C8B-B14F-4D97-AF65-F5344CB8AC3E}">
        <p14:creationId xmlns:p14="http://schemas.microsoft.com/office/powerpoint/2010/main" val="30150476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DE785C2-EB69-C32E-9486-44829C1EA546}"/>
              </a:ext>
            </a:extLst>
          </p:cNvPr>
          <p:cNvSpPr txBox="1"/>
          <p:nvPr/>
        </p:nvSpPr>
        <p:spPr>
          <a:xfrm>
            <a:off x="572211" y="1154048"/>
            <a:ext cx="74536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1F2E"/>
                </a:solidFill>
                <a:latin typeface="Arial MT"/>
                <a:cs typeface="Arial MT"/>
              </a:rPr>
              <a:t>Overleaf</a:t>
            </a:r>
            <a:r>
              <a:rPr sz="1800" spc="-45" dirty="0">
                <a:solidFill>
                  <a:srgbClr val="1B1F2E"/>
                </a:solidFill>
                <a:latin typeface="Arial MT"/>
                <a:cs typeface="Arial MT"/>
              </a:rPr>
              <a:t> </a:t>
            </a:r>
            <a:r>
              <a:rPr sz="1800" dirty="0">
                <a:solidFill>
                  <a:srgbClr val="1B1F2E"/>
                </a:solidFill>
                <a:latin typeface="Arial MT"/>
                <a:cs typeface="Arial MT"/>
              </a:rPr>
              <a:t>&gt;</a:t>
            </a:r>
            <a:r>
              <a:rPr sz="1800" spc="-114" dirty="0">
                <a:solidFill>
                  <a:srgbClr val="1B1F2E"/>
                </a:solidFill>
                <a:latin typeface="Arial MT"/>
                <a:cs typeface="Arial MT"/>
              </a:rPr>
              <a:t> </a:t>
            </a:r>
            <a:r>
              <a:rPr sz="1800" dirty="0">
                <a:solidFill>
                  <a:srgbClr val="1B1F2E"/>
                </a:solidFill>
                <a:latin typeface="Arial MT"/>
                <a:cs typeface="Arial MT"/>
              </a:rPr>
              <a:t>Account</a:t>
            </a:r>
            <a:r>
              <a:rPr sz="1800" spc="-10" dirty="0">
                <a:solidFill>
                  <a:srgbClr val="1B1F2E"/>
                </a:solidFill>
                <a:latin typeface="Arial MT"/>
                <a:cs typeface="Arial MT"/>
              </a:rPr>
              <a:t> </a:t>
            </a:r>
            <a:r>
              <a:rPr sz="1800" dirty="0">
                <a:solidFill>
                  <a:srgbClr val="1B1F2E"/>
                </a:solidFill>
                <a:latin typeface="Arial MT"/>
                <a:cs typeface="Arial MT"/>
              </a:rPr>
              <a:t>&gt;</a:t>
            </a:r>
            <a:r>
              <a:rPr sz="1800" spc="-125" dirty="0">
                <a:solidFill>
                  <a:srgbClr val="1B1F2E"/>
                </a:solidFill>
                <a:latin typeface="Arial MT"/>
                <a:cs typeface="Arial MT"/>
              </a:rPr>
              <a:t> </a:t>
            </a:r>
            <a:r>
              <a:rPr sz="1800" dirty="0">
                <a:solidFill>
                  <a:srgbClr val="1B1F2E"/>
                </a:solidFill>
                <a:latin typeface="Arial MT"/>
                <a:cs typeface="Arial MT"/>
              </a:rPr>
              <a:t>Account</a:t>
            </a:r>
            <a:r>
              <a:rPr sz="1800" spc="-10" dirty="0">
                <a:solidFill>
                  <a:srgbClr val="1B1F2E"/>
                </a:solidFill>
                <a:latin typeface="Arial MT"/>
                <a:cs typeface="Arial MT"/>
              </a:rPr>
              <a:t> </a:t>
            </a:r>
            <a:r>
              <a:rPr sz="1800" dirty="0">
                <a:solidFill>
                  <a:srgbClr val="1B1F2E"/>
                </a:solidFill>
                <a:latin typeface="Arial MT"/>
                <a:cs typeface="Arial MT"/>
              </a:rPr>
              <a:t>Settings</a:t>
            </a:r>
            <a:r>
              <a:rPr sz="1800" spc="-20" dirty="0">
                <a:solidFill>
                  <a:srgbClr val="1B1F2E"/>
                </a:solidFill>
                <a:latin typeface="Arial MT"/>
                <a:cs typeface="Arial MT"/>
              </a:rPr>
              <a:t> </a:t>
            </a:r>
            <a:r>
              <a:rPr sz="1800" dirty="0">
                <a:solidFill>
                  <a:srgbClr val="1B1F2E"/>
                </a:solidFill>
                <a:latin typeface="Arial MT"/>
                <a:cs typeface="Arial MT"/>
              </a:rPr>
              <a:t>&gt;</a:t>
            </a:r>
            <a:r>
              <a:rPr sz="1800" spc="-25" dirty="0">
                <a:solidFill>
                  <a:srgbClr val="1B1F2E"/>
                </a:solidFill>
                <a:latin typeface="Arial MT"/>
                <a:cs typeface="Arial MT"/>
              </a:rPr>
              <a:t> </a:t>
            </a:r>
            <a:r>
              <a:rPr sz="1800" dirty="0">
                <a:solidFill>
                  <a:srgbClr val="1B1F2E"/>
                </a:solidFill>
                <a:latin typeface="Arial MT"/>
                <a:cs typeface="Arial MT"/>
              </a:rPr>
              <a:t>Zotero</a:t>
            </a:r>
            <a:r>
              <a:rPr sz="1800" spc="-30" dirty="0">
                <a:solidFill>
                  <a:srgbClr val="1B1F2E"/>
                </a:solidFill>
                <a:latin typeface="Arial MT"/>
                <a:cs typeface="Arial MT"/>
              </a:rPr>
              <a:t> </a:t>
            </a:r>
            <a:r>
              <a:rPr sz="1800" dirty="0">
                <a:solidFill>
                  <a:srgbClr val="1B1F2E"/>
                </a:solidFill>
                <a:latin typeface="Arial MT"/>
                <a:cs typeface="Arial MT"/>
              </a:rPr>
              <a:t>Integration</a:t>
            </a:r>
            <a:r>
              <a:rPr sz="1800" spc="-20" dirty="0">
                <a:solidFill>
                  <a:srgbClr val="1B1F2E"/>
                </a:solidFill>
                <a:latin typeface="Arial MT"/>
                <a:cs typeface="Arial MT"/>
              </a:rPr>
              <a:t> </a:t>
            </a:r>
            <a:r>
              <a:rPr sz="1800" dirty="0">
                <a:solidFill>
                  <a:srgbClr val="1B1F2E"/>
                </a:solidFill>
                <a:latin typeface="Arial MT"/>
                <a:cs typeface="Arial MT"/>
              </a:rPr>
              <a:t>(or</a:t>
            </a:r>
            <a:r>
              <a:rPr sz="1800" spc="-20" dirty="0">
                <a:solidFill>
                  <a:srgbClr val="1B1F2E"/>
                </a:solidFill>
                <a:latin typeface="Arial MT"/>
                <a:cs typeface="Arial MT"/>
              </a:rPr>
              <a:t> </a:t>
            </a:r>
            <a:r>
              <a:rPr sz="1800" spc="-10" dirty="0">
                <a:solidFill>
                  <a:srgbClr val="1B1F2E"/>
                </a:solidFill>
                <a:latin typeface="Arial MT"/>
                <a:cs typeface="Arial MT"/>
              </a:rPr>
              <a:t>Mendeley)</a:t>
            </a:r>
            <a:endParaRPr sz="1800" dirty="0">
              <a:latin typeface="Arial MT"/>
              <a:cs typeface="Arial MT"/>
            </a:endParaRPr>
          </a:p>
        </p:txBody>
      </p:sp>
      <p:grpSp>
        <p:nvGrpSpPr>
          <p:cNvPr id="3" name="object 4">
            <a:extLst>
              <a:ext uri="{FF2B5EF4-FFF2-40B4-BE49-F238E27FC236}">
                <a16:creationId xmlns:a16="http://schemas.microsoft.com/office/drawing/2014/main" id="{4A1C1995-1868-A2F6-FC9D-8504C59A0204}"/>
              </a:ext>
            </a:extLst>
          </p:cNvPr>
          <p:cNvGrpSpPr/>
          <p:nvPr/>
        </p:nvGrpSpPr>
        <p:grpSpPr>
          <a:xfrm>
            <a:off x="2171382" y="1523555"/>
            <a:ext cx="4413250" cy="944244"/>
            <a:chOff x="2171382" y="1523555"/>
            <a:chExt cx="4413250" cy="944244"/>
          </a:xfrm>
        </p:grpSpPr>
        <p:pic>
          <p:nvPicPr>
            <p:cNvPr id="4" name="object 5">
              <a:extLst>
                <a:ext uri="{FF2B5EF4-FFF2-40B4-BE49-F238E27FC236}">
                  <a16:creationId xmlns:a16="http://schemas.microsoft.com/office/drawing/2014/main" id="{211DE73C-8776-20A7-DB6C-9EDA9B1B17DD}"/>
                </a:ext>
              </a:extLst>
            </p:cNvPr>
            <p:cNvPicPr/>
            <p:nvPr/>
          </p:nvPicPr>
          <p:blipFill>
            <a:blip r:embed="rId2" cstate="print"/>
            <a:stretch>
              <a:fillRect/>
            </a:stretch>
          </p:blipFill>
          <p:spPr>
            <a:xfrm>
              <a:off x="2334422" y="1660048"/>
              <a:ext cx="4026438" cy="694635"/>
            </a:xfrm>
            <a:prstGeom prst="rect">
              <a:avLst/>
            </a:prstGeom>
          </p:spPr>
        </p:pic>
        <p:sp>
          <p:nvSpPr>
            <p:cNvPr id="5" name="object 6">
              <a:extLst>
                <a:ext uri="{FF2B5EF4-FFF2-40B4-BE49-F238E27FC236}">
                  <a16:creationId xmlns:a16="http://schemas.microsoft.com/office/drawing/2014/main" id="{C2E18E84-A646-4B3A-2D15-F29752C3C64D}"/>
                </a:ext>
              </a:extLst>
            </p:cNvPr>
            <p:cNvSpPr/>
            <p:nvPr/>
          </p:nvSpPr>
          <p:spPr>
            <a:xfrm>
              <a:off x="2176145" y="1528317"/>
              <a:ext cx="4403725" cy="934719"/>
            </a:xfrm>
            <a:custGeom>
              <a:avLst/>
              <a:gdLst/>
              <a:ahLst/>
              <a:cxnLst/>
              <a:rect l="l" t="t" r="r" b="b"/>
              <a:pathLst>
                <a:path w="4403725" h="934719">
                  <a:moveTo>
                    <a:pt x="0" y="934592"/>
                  </a:moveTo>
                  <a:lnTo>
                    <a:pt x="4403216" y="934592"/>
                  </a:lnTo>
                  <a:lnTo>
                    <a:pt x="4403216" y="0"/>
                  </a:lnTo>
                  <a:lnTo>
                    <a:pt x="0" y="0"/>
                  </a:lnTo>
                  <a:lnTo>
                    <a:pt x="0" y="934592"/>
                  </a:lnTo>
                  <a:close/>
                </a:path>
              </a:pathLst>
            </a:custGeom>
            <a:ln w="9524">
              <a:solidFill>
                <a:srgbClr val="000000"/>
              </a:solidFill>
            </a:ln>
          </p:spPr>
          <p:txBody>
            <a:bodyPr wrap="square" lIns="0" tIns="0" rIns="0" bIns="0" rtlCol="0"/>
            <a:lstStyle/>
            <a:p>
              <a:endParaRPr/>
            </a:p>
          </p:txBody>
        </p:sp>
      </p:grpSp>
      <p:grpSp>
        <p:nvGrpSpPr>
          <p:cNvPr id="6" name="object 7">
            <a:extLst>
              <a:ext uri="{FF2B5EF4-FFF2-40B4-BE49-F238E27FC236}">
                <a16:creationId xmlns:a16="http://schemas.microsoft.com/office/drawing/2014/main" id="{20FF9597-17F6-2397-C862-D3CE0F4FA1BE}"/>
              </a:ext>
            </a:extLst>
          </p:cNvPr>
          <p:cNvGrpSpPr/>
          <p:nvPr/>
        </p:nvGrpSpPr>
        <p:grpSpPr>
          <a:xfrm>
            <a:off x="686943" y="3050667"/>
            <a:ext cx="7567930" cy="1889125"/>
            <a:chOff x="686943" y="3050667"/>
            <a:chExt cx="7567930" cy="1889125"/>
          </a:xfrm>
        </p:grpSpPr>
        <p:pic>
          <p:nvPicPr>
            <p:cNvPr id="7" name="object 8">
              <a:extLst>
                <a:ext uri="{FF2B5EF4-FFF2-40B4-BE49-F238E27FC236}">
                  <a16:creationId xmlns:a16="http://schemas.microsoft.com/office/drawing/2014/main" id="{934B945C-76ED-38EA-BC3F-505D3116462D}"/>
                </a:ext>
              </a:extLst>
            </p:cNvPr>
            <p:cNvPicPr/>
            <p:nvPr/>
          </p:nvPicPr>
          <p:blipFill>
            <a:blip r:embed="rId3" cstate="print"/>
            <a:stretch>
              <a:fillRect/>
            </a:stretch>
          </p:blipFill>
          <p:spPr>
            <a:xfrm>
              <a:off x="696468" y="3060192"/>
              <a:ext cx="7548372" cy="1869948"/>
            </a:xfrm>
            <a:prstGeom prst="rect">
              <a:avLst/>
            </a:prstGeom>
          </p:spPr>
        </p:pic>
        <p:sp>
          <p:nvSpPr>
            <p:cNvPr id="8" name="object 9">
              <a:extLst>
                <a:ext uri="{FF2B5EF4-FFF2-40B4-BE49-F238E27FC236}">
                  <a16:creationId xmlns:a16="http://schemas.microsoft.com/office/drawing/2014/main" id="{2776A9C5-25F2-04D6-1EE5-C13F2DBCB718}"/>
                </a:ext>
              </a:extLst>
            </p:cNvPr>
            <p:cNvSpPr/>
            <p:nvPr/>
          </p:nvSpPr>
          <p:spPr>
            <a:xfrm>
              <a:off x="691705" y="3055429"/>
              <a:ext cx="7558405" cy="1879600"/>
            </a:xfrm>
            <a:custGeom>
              <a:avLst/>
              <a:gdLst/>
              <a:ahLst/>
              <a:cxnLst/>
              <a:rect l="l" t="t" r="r" b="b"/>
              <a:pathLst>
                <a:path w="7558405" h="1879600">
                  <a:moveTo>
                    <a:pt x="0" y="1879473"/>
                  </a:moveTo>
                  <a:lnTo>
                    <a:pt x="7557897" y="1879473"/>
                  </a:lnTo>
                  <a:lnTo>
                    <a:pt x="7557897" y="0"/>
                  </a:lnTo>
                  <a:lnTo>
                    <a:pt x="0" y="0"/>
                  </a:lnTo>
                  <a:lnTo>
                    <a:pt x="0" y="1879473"/>
                  </a:lnTo>
                  <a:close/>
                </a:path>
              </a:pathLst>
            </a:custGeom>
            <a:ln w="9525">
              <a:solidFill>
                <a:srgbClr val="000000"/>
              </a:solidFill>
            </a:ln>
          </p:spPr>
          <p:txBody>
            <a:bodyPr wrap="square" lIns="0" tIns="0" rIns="0" bIns="0" rtlCol="0"/>
            <a:lstStyle/>
            <a:p>
              <a:endParaRPr/>
            </a:p>
          </p:txBody>
        </p:sp>
      </p:grpSp>
      <p:sp>
        <p:nvSpPr>
          <p:cNvPr id="9" name="object 10">
            <a:extLst>
              <a:ext uri="{FF2B5EF4-FFF2-40B4-BE49-F238E27FC236}">
                <a16:creationId xmlns:a16="http://schemas.microsoft.com/office/drawing/2014/main" id="{FA901044-8BF9-7798-D5D6-DC0B82D4B784}"/>
              </a:ext>
            </a:extLst>
          </p:cNvPr>
          <p:cNvSpPr txBox="1"/>
          <p:nvPr/>
        </p:nvSpPr>
        <p:spPr>
          <a:xfrm>
            <a:off x="532587" y="2685033"/>
            <a:ext cx="757300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1F2E"/>
                </a:solidFill>
                <a:latin typeface="Arial MT"/>
                <a:cs typeface="Arial MT"/>
              </a:rPr>
              <a:t>From</a:t>
            </a:r>
            <a:r>
              <a:rPr sz="1800" spc="-35" dirty="0">
                <a:solidFill>
                  <a:srgbClr val="1B1F2E"/>
                </a:solidFill>
                <a:latin typeface="Arial MT"/>
                <a:cs typeface="Arial MT"/>
              </a:rPr>
              <a:t> </a:t>
            </a:r>
            <a:r>
              <a:rPr sz="1800" dirty="0">
                <a:solidFill>
                  <a:srgbClr val="1B1F2E"/>
                </a:solidFill>
                <a:latin typeface="Arial MT"/>
                <a:cs typeface="Arial MT"/>
              </a:rPr>
              <a:t>your</a:t>
            </a:r>
            <a:r>
              <a:rPr sz="1800" spc="-10" dirty="0">
                <a:solidFill>
                  <a:srgbClr val="1B1F2E"/>
                </a:solidFill>
                <a:latin typeface="Arial MT"/>
                <a:cs typeface="Arial MT"/>
              </a:rPr>
              <a:t> </a:t>
            </a:r>
            <a:r>
              <a:rPr sz="1800" dirty="0">
                <a:solidFill>
                  <a:srgbClr val="1B1F2E"/>
                </a:solidFill>
                <a:latin typeface="Arial MT"/>
                <a:cs typeface="Arial MT"/>
              </a:rPr>
              <a:t>project,</a:t>
            </a:r>
            <a:r>
              <a:rPr sz="1800" spc="-25" dirty="0">
                <a:solidFill>
                  <a:srgbClr val="1B1F2E"/>
                </a:solidFill>
                <a:latin typeface="Arial MT"/>
                <a:cs typeface="Arial MT"/>
              </a:rPr>
              <a:t> </a:t>
            </a:r>
            <a:r>
              <a:rPr sz="1800" dirty="0">
                <a:solidFill>
                  <a:srgbClr val="1B1F2E"/>
                </a:solidFill>
                <a:latin typeface="Arial MT"/>
                <a:cs typeface="Arial MT"/>
              </a:rPr>
              <a:t>Upload</a:t>
            </a:r>
            <a:r>
              <a:rPr sz="1800" spc="-10" dirty="0">
                <a:solidFill>
                  <a:srgbClr val="1B1F2E"/>
                </a:solidFill>
                <a:latin typeface="Arial MT"/>
                <a:cs typeface="Arial MT"/>
              </a:rPr>
              <a:t> </a:t>
            </a:r>
            <a:r>
              <a:rPr sz="1800" dirty="0">
                <a:solidFill>
                  <a:srgbClr val="1B1F2E"/>
                </a:solidFill>
                <a:latin typeface="Arial MT"/>
                <a:cs typeface="Arial MT"/>
              </a:rPr>
              <a:t>&gt;</a:t>
            </a:r>
            <a:r>
              <a:rPr sz="1800" spc="-30" dirty="0">
                <a:solidFill>
                  <a:srgbClr val="1B1F2E"/>
                </a:solidFill>
                <a:latin typeface="Arial MT"/>
                <a:cs typeface="Arial MT"/>
              </a:rPr>
              <a:t> </a:t>
            </a:r>
            <a:r>
              <a:rPr sz="1800" dirty="0">
                <a:solidFill>
                  <a:srgbClr val="1B1F2E"/>
                </a:solidFill>
                <a:latin typeface="Arial MT"/>
                <a:cs typeface="Arial MT"/>
              </a:rPr>
              <a:t>Import</a:t>
            </a:r>
            <a:r>
              <a:rPr sz="1800" spc="-25" dirty="0">
                <a:solidFill>
                  <a:srgbClr val="1B1F2E"/>
                </a:solidFill>
                <a:latin typeface="Arial MT"/>
                <a:cs typeface="Arial MT"/>
              </a:rPr>
              <a:t> </a:t>
            </a:r>
            <a:r>
              <a:rPr sz="1800" dirty="0">
                <a:solidFill>
                  <a:srgbClr val="1B1F2E"/>
                </a:solidFill>
                <a:latin typeface="Arial MT"/>
                <a:cs typeface="Arial MT"/>
              </a:rPr>
              <a:t>a</a:t>
            </a:r>
            <a:r>
              <a:rPr sz="1800" spc="-30" dirty="0">
                <a:solidFill>
                  <a:srgbClr val="1B1F2E"/>
                </a:solidFill>
                <a:latin typeface="Arial MT"/>
                <a:cs typeface="Arial MT"/>
              </a:rPr>
              <a:t> </a:t>
            </a:r>
            <a:r>
              <a:rPr sz="1800" dirty="0">
                <a:solidFill>
                  <a:srgbClr val="1B1F2E"/>
                </a:solidFill>
                <a:latin typeface="Arial MT"/>
                <a:cs typeface="Arial MT"/>
              </a:rPr>
              <a:t>.bib</a:t>
            </a:r>
            <a:r>
              <a:rPr sz="1800" spc="-30" dirty="0">
                <a:solidFill>
                  <a:srgbClr val="1B1F2E"/>
                </a:solidFill>
                <a:latin typeface="Arial MT"/>
                <a:cs typeface="Arial MT"/>
              </a:rPr>
              <a:t> </a:t>
            </a:r>
            <a:r>
              <a:rPr sz="1800" dirty="0">
                <a:solidFill>
                  <a:srgbClr val="1B1F2E"/>
                </a:solidFill>
                <a:latin typeface="Arial MT"/>
                <a:cs typeface="Arial MT"/>
              </a:rPr>
              <a:t>file</a:t>
            </a:r>
            <a:r>
              <a:rPr sz="1800" spc="-25" dirty="0">
                <a:solidFill>
                  <a:srgbClr val="1B1F2E"/>
                </a:solidFill>
                <a:latin typeface="Arial MT"/>
                <a:cs typeface="Arial MT"/>
              </a:rPr>
              <a:t> </a:t>
            </a:r>
            <a:r>
              <a:rPr sz="1800" dirty="0">
                <a:solidFill>
                  <a:srgbClr val="1B1F2E"/>
                </a:solidFill>
                <a:latin typeface="Arial MT"/>
                <a:cs typeface="Arial MT"/>
              </a:rPr>
              <a:t>containing</a:t>
            </a:r>
            <a:r>
              <a:rPr sz="1800" spc="-10" dirty="0">
                <a:solidFill>
                  <a:srgbClr val="1B1F2E"/>
                </a:solidFill>
                <a:latin typeface="Arial MT"/>
                <a:cs typeface="Arial MT"/>
              </a:rPr>
              <a:t> </a:t>
            </a:r>
            <a:r>
              <a:rPr sz="1800" dirty="0">
                <a:solidFill>
                  <a:srgbClr val="1B1F2E"/>
                </a:solidFill>
                <a:latin typeface="Arial MT"/>
                <a:cs typeface="Arial MT"/>
              </a:rPr>
              <a:t>your</a:t>
            </a:r>
            <a:r>
              <a:rPr sz="1800" spc="-5" dirty="0">
                <a:solidFill>
                  <a:srgbClr val="1B1F2E"/>
                </a:solidFill>
                <a:latin typeface="Arial MT"/>
                <a:cs typeface="Arial MT"/>
              </a:rPr>
              <a:t> </a:t>
            </a:r>
            <a:r>
              <a:rPr sz="1800" dirty="0">
                <a:solidFill>
                  <a:srgbClr val="1B1F2E"/>
                </a:solidFill>
                <a:latin typeface="Arial MT"/>
                <a:cs typeface="Arial MT"/>
              </a:rPr>
              <a:t>Zotero</a:t>
            </a:r>
            <a:r>
              <a:rPr sz="1800" spc="-40" dirty="0">
                <a:solidFill>
                  <a:srgbClr val="1B1F2E"/>
                </a:solidFill>
                <a:latin typeface="Arial MT"/>
                <a:cs typeface="Arial MT"/>
              </a:rPr>
              <a:t> </a:t>
            </a:r>
            <a:r>
              <a:rPr sz="1800" spc="-10" dirty="0">
                <a:solidFill>
                  <a:srgbClr val="1B1F2E"/>
                </a:solidFill>
                <a:latin typeface="Arial MT"/>
                <a:cs typeface="Arial MT"/>
              </a:rPr>
              <a:t>library</a:t>
            </a:r>
            <a:endParaRPr sz="1800" dirty="0">
              <a:latin typeface="Arial MT"/>
              <a:cs typeface="Arial MT"/>
            </a:endParaRPr>
          </a:p>
        </p:txBody>
      </p:sp>
      <p:sp>
        <p:nvSpPr>
          <p:cNvPr id="10" name="矩形 2">
            <a:extLst>
              <a:ext uri="{FF2B5EF4-FFF2-40B4-BE49-F238E27FC236}">
                <a16:creationId xmlns:a16="http://schemas.microsoft.com/office/drawing/2014/main" id="{8BB299BD-7FED-7A4B-9E5C-D123DFFD4B98}"/>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11" name="TextBox 10">
            <a:extLst>
              <a:ext uri="{FF2B5EF4-FFF2-40B4-BE49-F238E27FC236}">
                <a16:creationId xmlns:a16="http://schemas.microsoft.com/office/drawing/2014/main" id="{A05D8B50-5F5C-4A03-217D-E2463A93614A}"/>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Connecting to Overleaf</a:t>
            </a:r>
          </a:p>
        </p:txBody>
      </p:sp>
    </p:spTree>
    <p:extLst>
      <p:ext uri="{BB962C8B-B14F-4D97-AF65-F5344CB8AC3E}">
        <p14:creationId xmlns:p14="http://schemas.microsoft.com/office/powerpoint/2010/main" val="424969206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F05C1-96CA-DAE7-816A-478E717377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8A43BA3-AB57-CB61-C38D-D29107D56D2C}"/>
              </a:ext>
            </a:extLst>
          </p:cNvPr>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a:extLst>
              <a:ext uri="{FF2B5EF4-FFF2-40B4-BE49-F238E27FC236}">
                <a16:creationId xmlns:a16="http://schemas.microsoft.com/office/drawing/2014/main" id="{E1FEE667-4407-F37D-D838-3B59172B5D7A}"/>
              </a:ext>
            </a:extLst>
          </p:cNvPr>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lang="en-US" sz="2800" b="1" spc="-40" dirty="0">
                <a:solidFill>
                  <a:srgbClr val="071F45"/>
                </a:solidFill>
                <a:latin typeface="Tahoma"/>
                <a:cs typeface="Tahoma"/>
              </a:rPr>
              <a:t>More tips</a:t>
            </a:r>
            <a:endParaRPr sz="2800" dirty="0">
              <a:latin typeface="Tahoma"/>
              <a:cs typeface="Tahoma"/>
            </a:endParaRPr>
          </a:p>
        </p:txBody>
      </p:sp>
      <p:sp>
        <p:nvSpPr>
          <p:cNvPr id="5" name="object 3">
            <a:extLst>
              <a:ext uri="{FF2B5EF4-FFF2-40B4-BE49-F238E27FC236}">
                <a16:creationId xmlns:a16="http://schemas.microsoft.com/office/drawing/2014/main" id="{9F751D3F-BF72-8684-8217-2CDE588C8998}"/>
              </a:ext>
            </a:extLst>
          </p:cNvPr>
          <p:cNvSpPr txBox="1"/>
          <p:nvPr/>
        </p:nvSpPr>
        <p:spPr>
          <a:xfrm>
            <a:off x="572211" y="1016888"/>
            <a:ext cx="7832725" cy="2494915"/>
          </a:xfrm>
          <a:prstGeom prst="rect">
            <a:avLst/>
          </a:prstGeom>
        </p:spPr>
        <p:txBody>
          <a:bodyPr vert="horz" wrap="square" lIns="0" tIns="12700" rIns="0" bIns="0" rtlCol="0">
            <a:spAutoFit/>
          </a:bodyPr>
          <a:lstStyle/>
          <a:p>
            <a:pPr marL="299085" marR="5080" indent="-287020">
              <a:lnSpc>
                <a:spcPct val="150000"/>
              </a:lnSpc>
              <a:spcBef>
                <a:spcPts val="100"/>
              </a:spcBef>
              <a:buChar char="•"/>
              <a:tabLst>
                <a:tab pos="299085" algn="l"/>
              </a:tabLst>
            </a:pPr>
            <a:r>
              <a:rPr sz="1800" spc="-95" dirty="0">
                <a:solidFill>
                  <a:srgbClr val="1B1F2E"/>
                </a:solidFill>
                <a:latin typeface="Arial MT"/>
                <a:cs typeface="Arial MT"/>
              </a:rPr>
              <a:t>To</a:t>
            </a:r>
            <a:r>
              <a:rPr sz="1800" spc="-30" dirty="0">
                <a:solidFill>
                  <a:srgbClr val="1B1F2E"/>
                </a:solidFill>
                <a:latin typeface="Arial MT"/>
                <a:cs typeface="Arial MT"/>
              </a:rPr>
              <a:t> </a:t>
            </a:r>
            <a:r>
              <a:rPr sz="1800" dirty="0">
                <a:solidFill>
                  <a:srgbClr val="1B1F2E"/>
                </a:solidFill>
                <a:latin typeface="Arial MT"/>
                <a:cs typeface="Arial MT"/>
              </a:rPr>
              <a:t>change</a:t>
            </a:r>
            <a:r>
              <a:rPr sz="1800" spc="-25" dirty="0">
                <a:solidFill>
                  <a:srgbClr val="1B1F2E"/>
                </a:solidFill>
                <a:latin typeface="Arial MT"/>
                <a:cs typeface="Arial MT"/>
              </a:rPr>
              <a:t> </a:t>
            </a:r>
            <a:r>
              <a:rPr sz="1800" dirty="0">
                <a:solidFill>
                  <a:srgbClr val="1B1F2E"/>
                </a:solidFill>
                <a:latin typeface="Arial MT"/>
                <a:cs typeface="Arial MT"/>
              </a:rPr>
              <a:t>the</a:t>
            </a:r>
            <a:r>
              <a:rPr sz="1800" spc="-35" dirty="0">
                <a:solidFill>
                  <a:srgbClr val="1B1F2E"/>
                </a:solidFill>
                <a:latin typeface="Arial MT"/>
                <a:cs typeface="Arial MT"/>
              </a:rPr>
              <a:t> </a:t>
            </a:r>
            <a:r>
              <a:rPr sz="1800" dirty="0">
                <a:solidFill>
                  <a:srgbClr val="1B1F2E"/>
                </a:solidFill>
                <a:latin typeface="Arial MT"/>
                <a:cs typeface="Arial MT"/>
              </a:rPr>
              <a:t>reference</a:t>
            </a:r>
            <a:r>
              <a:rPr sz="1800" spc="-15" dirty="0">
                <a:solidFill>
                  <a:srgbClr val="1B1F2E"/>
                </a:solidFill>
                <a:latin typeface="Arial MT"/>
                <a:cs typeface="Arial MT"/>
              </a:rPr>
              <a:t> </a:t>
            </a:r>
            <a:r>
              <a:rPr sz="1800" dirty="0">
                <a:solidFill>
                  <a:srgbClr val="1B1F2E"/>
                </a:solidFill>
                <a:latin typeface="Arial MT"/>
                <a:cs typeface="Arial MT"/>
              </a:rPr>
              <a:t>label</a:t>
            </a:r>
            <a:r>
              <a:rPr sz="1800" spc="-5" dirty="0">
                <a:solidFill>
                  <a:srgbClr val="1B1F2E"/>
                </a:solidFill>
                <a:latin typeface="Arial MT"/>
                <a:cs typeface="Arial MT"/>
              </a:rPr>
              <a:t> </a:t>
            </a:r>
            <a:r>
              <a:rPr sz="1800" dirty="0">
                <a:solidFill>
                  <a:srgbClr val="1B1F2E"/>
                </a:solidFill>
                <a:latin typeface="Arial MT"/>
                <a:cs typeface="Arial MT"/>
              </a:rPr>
              <a:t>used</a:t>
            </a:r>
            <a:r>
              <a:rPr sz="1800" spc="-20" dirty="0">
                <a:solidFill>
                  <a:srgbClr val="1B1F2E"/>
                </a:solidFill>
                <a:latin typeface="Arial MT"/>
                <a:cs typeface="Arial MT"/>
              </a:rPr>
              <a:t> </a:t>
            </a:r>
            <a:r>
              <a:rPr sz="1800" dirty="0">
                <a:solidFill>
                  <a:srgbClr val="1B1F2E"/>
                </a:solidFill>
                <a:latin typeface="Arial MT"/>
                <a:cs typeface="Arial MT"/>
              </a:rPr>
              <a:t>in</a:t>
            </a:r>
            <a:r>
              <a:rPr sz="1800" spc="-2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Zotero</a:t>
            </a:r>
            <a:r>
              <a:rPr sz="1800" spc="-10" dirty="0">
                <a:solidFill>
                  <a:srgbClr val="1B1F2E"/>
                </a:solidFill>
                <a:latin typeface="Arial MT"/>
                <a:cs typeface="Arial MT"/>
              </a:rPr>
              <a:t> </a:t>
            </a:r>
            <a:r>
              <a:rPr sz="1800" spc="-25" dirty="0">
                <a:solidFill>
                  <a:srgbClr val="1B1F2E"/>
                </a:solidFill>
                <a:latin typeface="Arial MT"/>
                <a:cs typeface="Arial MT"/>
              </a:rPr>
              <a:t>BibTeX</a:t>
            </a:r>
            <a:r>
              <a:rPr sz="1800" spc="-40" dirty="0">
                <a:solidFill>
                  <a:srgbClr val="1B1F2E"/>
                </a:solidFill>
                <a:latin typeface="Arial MT"/>
                <a:cs typeface="Arial MT"/>
              </a:rPr>
              <a:t> </a:t>
            </a:r>
            <a:r>
              <a:rPr sz="1800" dirty="0">
                <a:solidFill>
                  <a:srgbClr val="1B1F2E"/>
                </a:solidFill>
                <a:latin typeface="Arial MT"/>
                <a:cs typeface="Arial MT"/>
              </a:rPr>
              <a:t>file</a:t>
            </a:r>
            <a:r>
              <a:rPr sz="1800" spc="-15" dirty="0">
                <a:solidFill>
                  <a:srgbClr val="1B1F2E"/>
                </a:solidFill>
                <a:latin typeface="Arial MT"/>
                <a:cs typeface="Arial MT"/>
              </a:rPr>
              <a:t> </a:t>
            </a:r>
            <a:r>
              <a:rPr sz="1800" dirty="0">
                <a:solidFill>
                  <a:srgbClr val="1B1F2E"/>
                </a:solidFill>
                <a:latin typeface="Arial MT"/>
                <a:cs typeface="Arial MT"/>
              </a:rPr>
              <a:t>for</a:t>
            </a:r>
            <a:r>
              <a:rPr sz="1800" spc="-30" dirty="0">
                <a:solidFill>
                  <a:srgbClr val="1B1F2E"/>
                </a:solidFill>
                <a:latin typeface="Arial MT"/>
                <a:cs typeface="Arial MT"/>
              </a:rPr>
              <a:t> </a:t>
            </a:r>
            <a:r>
              <a:rPr sz="1800" dirty="0">
                <a:solidFill>
                  <a:srgbClr val="1B1F2E"/>
                </a:solidFill>
                <a:latin typeface="Arial MT"/>
                <a:cs typeface="Arial MT"/>
              </a:rPr>
              <a:t>a</a:t>
            </a:r>
            <a:r>
              <a:rPr sz="1800" spc="-25" dirty="0">
                <a:solidFill>
                  <a:srgbClr val="1B1F2E"/>
                </a:solidFill>
                <a:latin typeface="Arial MT"/>
                <a:cs typeface="Arial MT"/>
              </a:rPr>
              <a:t> </a:t>
            </a:r>
            <a:r>
              <a:rPr sz="1800" spc="-10" dirty="0">
                <a:solidFill>
                  <a:srgbClr val="1B1F2E"/>
                </a:solidFill>
                <a:latin typeface="Arial MT"/>
                <a:cs typeface="Arial MT"/>
              </a:rPr>
              <a:t>paper, </a:t>
            </a:r>
            <a:r>
              <a:rPr sz="1800" dirty="0">
                <a:solidFill>
                  <a:srgbClr val="1B1F2E"/>
                </a:solidFill>
                <a:latin typeface="Arial MT"/>
                <a:cs typeface="Arial MT"/>
              </a:rPr>
              <a:t>add</a:t>
            </a:r>
            <a:r>
              <a:rPr sz="1800" spc="-15" dirty="0">
                <a:solidFill>
                  <a:srgbClr val="1B1F2E"/>
                </a:solidFill>
                <a:latin typeface="Arial MT"/>
                <a:cs typeface="Arial MT"/>
              </a:rPr>
              <a:t> </a:t>
            </a:r>
            <a:r>
              <a:rPr sz="1800" dirty="0">
                <a:solidFill>
                  <a:srgbClr val="1B1F2E"/>
                </a:solidFill>
                <a:latin typeface="Arial MT"/>
                <a:cs typeface="Arial MT"/>
              </a:rPr>
              <a:t>“Citation</a:t>
            </a:r>
            <a:r>
              <a:rPr sz="1800" spc="-15" dirty="0">
                <a:solidFill>
                  <a:srgbClr val="1B1F2E"/>
                </a:solidFill>
                <a:latin typeface="Arial MT"/>
                <a:cs typeface="Arial MT"/>
              </a:rPr>
              <a:t> </a:t>
            </a:r>
            <a:r>
              <a:rPr sz="1800" dirty="0">
                <a:solidFill>
                  <a:srgbClr val="1B1F2E"/>
                </a:solidFill>
                <a:latin typeface="Arial MT"/>
                <a:cs typeface="Arial MT"/>
              </a:rPr>
              <a:t>key:</a:t>
            </a:r>
            <a:r>
              <a:rPr sz="1800" spc="-10" dirty="0">
                <a:solidFill>
                  <a:srgbClr val="1B1F2E"/>
                </a:solidFill>
                <a:latin typeface="Arial MT"/>
                <a:cs typeface="Arial MT"/>
              </a:rPr>
              <a:t> </a:t>
            </a:r>
            <a:r>
              <a:rPr sz="1800" dirty="0">
                <a:solidFill>
                  <a:srgbClr val="1B1F2E"/>
                </a:solidFill>
                <a:latin typeface="Arial MT"/>
                <a:cs typeface="Arial MT"/>
              </a:rPr>
              <a:t>&lt;desired</a:t>
            </a:r>
            <a:r>
              <a:rPr sz="1800" spc="-10" dirty="0">
                <a:solidFill>
                  <a:srgbClr val="1B1F2E"/>
                </a:solidFill>
                <a:latin typeface="Arial MT"/>
                <a:cs typeface="Arial MT"/>
              </a:rPr>
              <a:t> </a:t>
            </a:r>
            <a:r>
              <a:rPr sz="1800" dirty="0">
                <a:solidFill>
                  <a:srgbClr val="1B1F2E"/>
                </a:solidFill>
                <a:latin typeface="Arial MT"/>
                <a:cs typeface="Arial MT"/>
              </a:rPr>
              <a:t>label&gt;”</a:t>
            </a:r>
            <a:r>
              <a:rPr sz="1800" spc="-10" dirty="0">
                <a:solidFill>
                  <a:srgbClr val="1B1F2E"/>
                </a:solidFill>
                <a:latin typeface="Arial MT"/>
                <a:cs typeface="Arial MT"/>
              </a:rPr>
              <a:t> </a:t>
            </a:r>
            <a:r>
              <a:rPr sz="1800" dirty="0">
                <a:solidFill>
                  <a:srgbClr val="1B1F2E"/>
                </a:solidFill>
                <a:latin typeface="Arial MT"/>
                <a:cs typeface="Arial MT"/>
              </a:rPr>
              <a:t>to</a:t>
            </a:r>
            <a:r>
              <a:rPr sz="1800" spc="-15"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“Extra”</a:t>
            </a:r>
            <a:r>
              <a:rPr sz="1800" spc="-20" dirty="0">
                <a:solidFill>
                  <a:srgbClr val="1B1F2E"/>
                </a:solidFill>
                <a:latin typeface="Arial MT"/>
                <a:cs typeface="Arial MT"/>
              </a:rPr>
              <a:t> </a:t>
            </a:r>
            <a:r>
              <a:rPr sz="1800" dirty="0">
                <a:solidFill>
                  <a:srgbClr val="1B1F2E"/>
                </a:solidFill>
                <a:latin typeface="Arial MT"/>
                <a:cs typeface="Arial MT"/>
              </a:rPr>
              <a:t>field</a:t>
            </a:r>
            <a:r>
              <a:rPr sz="1800" spc="-15" dirty="0">
                <a:solidFill>
                  <a:srgbClr val="1B1F2E"/>
                </a:solidFill>
                <a:latin typeface="Arial MT"/>
                <a:cs typeface="Arial MT"/>
              </a:rPr>
              <a:t> </a:t>
            </a:r>
            <a:r>
              <a:rPr sz="1800" dirty="0">
                <a:solidFill>
                  <a:srgbClr val="1B1F2E"/>
                </a:solidFill>
                <a:latin typeface="Arial MT"/>
                <a:cs typeface="Arial MT"/>
              </a:rPr>
              <a:t>of</a:t>
            </a:r>
            <a:r>
              <a:rPr sz="1800" spc="-2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paper’s</a:t>
            </a:r>
            <a:r>
              <a:rPr sz="1800" spc="-10" dirty="0">
                <a:solidFill>
                  <a:srgbClr val="1B1F2E"/>
                </a:solidFill>
                <a:latin typeface="Arial MT"/>
                <a:cs typeface="Arial MT"/>
              </a:rPr>
              <a:t> Zotero </a:t>
            </a:r>
            <a:r>
              <a:rPr sz="1800" dirty="0">
                <a:solidFill>
                  <a:srgbClr val="1B1F2E"/>
                </a:solidFill>
                <a:latin typeface="Arial MT"/>
                <a:cs typeface="Arial MT"/>
              </a:rPr>
              <a:t>info</a:t>
            </a:r>
            <a:r>
              <a:rPr sz="1800" spc="-20" dirty="0">
                <a:solidFill>
                  <a:srgbClr val="1B1F2E"/>
                </a:solidFill>
                <a:latin typeface="Arial MT"/>
                <a:cs typeface="Arial MT"/>
              </a:rPr>
              <a:t> </a:t>
            </a:r>
            <a:r>
              <a:rPr sz="1800" spc="-10" dirty="0">
                <a:solidFill>
                  <a:srgbClr val="1B1F2E"/>
                </a:solidFill>
                <a:latin typeface="Arial MT"/>
                <a:cs typeface="Arial MT"/>
              </a:rPr>
              <a:t>section.</a:t>
            </a:r>
            <a:endParaRPr sz="1800" dirty="0">
              <a:latin typeface="Arial MT"/>
              <a:cs typeface="Arial MT"/>
            </a:endParaRPr>
          </a:p>
          <a:p>
            <a:pPr marL="299085" marR="381000" indent="-287020" algn="just">
              <a:lnSpc>
                <a:spcPct val="150000"/>
              </a:lnSpc>
              <a:buChar char="•"/>
              <a:tabLst>
                <a:tab pos="299085" algn="l"/>
              </a:tabLst>
            </a:pPr>
            <a:r>
              <a:rPr sz="1800" dirty="0">
                <a:solidFill>
                  <a:srgbClr val="1B1F2E"/>
                </a:solidFill>
                <a:latin typeface="Arial MT"/>
                <a:cs typeface="Arial MT"/>
              </a:rPr>
              <a:t>Mendeley</a:t>
            </a:r>
            <a:r>
              <a:rPr sz="1800" spc="-30" dirty="0">
                <a:solidFill>
                  <a:srgbClr val="1B1F2E"/>
                </a:solidFill>
                <a:latin typeface="Arial MT"/>
                <a:cs typeface="Arial MT"/>
              </a:rPr>
              <a:t> </a:t>
            </a:r>
            <a:r>
              <a:rPr sz="1800" dirty="0">
                <a:solidFill>
                  <a:srgbClr val="1B1F2E"/>
                </a:solidFill>
                <a:latin typeface="Arial MT"/>
                <a:cs typeface="Arial MT"/>
              </a:rPr>
              <a:t>also</a:t>
            </a:r>
            <a:r>
              <a:rPr sz="1800" spc="-40" dirty="0">
                <a:solidFill>
                  <a:srgbClr val="1B1F2E"/>
                </a:solidFill>
                <a:latin typeface="Arial MT"/>
                <a:cs typeface="Arial MT"/>
              </a:rPr>
              <a:t> </a:t>
            </a:r>
            <a:r>
              <a:rPr sz="1800" dirty="0">
                <a:solidFill>
                  <a:srgbClr val="1B1F2E"/>
                </a:solidFill>
                <a:latin typeface="Arial MT"/>
                <a:cs typeface="Arial MT"/>
              </a:rPr>
              <a:t>offers</a:t>
            </a:r>
            <a:r>
              <a:rPr sz="1800" spc="-40" dirty="0">
                <a:solidFill>
                  <a:srgbClr val="1B1F2E"/>
                </a:solidFill>
                <a:latin typeface="Arial MT"/>
                <a:cs typeface="Arial MT"/>
              </a:rPr>
              <a:t> </a:t>
            </a:r>
            <a:r>
              <a:rPr sz="1800" dirty="0">
                <a:solidFill>
                  <a:srgbClr val="1B1F2E"/>
                </a:solidFill>
                <a:latin typeface="Arial MT"/>
                <a:cs typeface="Arial MT"/>
              </a:rPr>
              <a:t>Overleaf</a:t>
            </a:r>
            <a:r>
              <a:rPr sz="1800" spc="-25" dirty="0">
                <a:solidFill>
                  <a:srgbClr val="1B1F2E"/>
                </a:solidFill>
                <a:latin typeface="Arial MT"/>
                <a:cs typeface="Arial MT"/>
              </a:rPr>
              <a:t> </a:t>
            </a:r>
            <a:r>
              <a:rPr sz="1800" dirty="0">
                <a:solidFill>
                  <a:srgbClr val="1B1F2E"/>
                </a:solidFill>
                <a:latin typeface="Arial MT"/>
                <a:cs typeface="Arial MT"/>
              </a:rPr>
              <a:t>integration,</a:t>
            </a:r>
            <a:r>
              <a:rPr sz="1800" spc="-35" dirty="0">
                <a:solidFill>
                  <a:srgbClr val="1B1F2E"/>
                </a:solidFill>
                <a:latin typeface="Arial MT"/>
                <a:cs typeface="Arial MT"/>
              </a:rPr>
              <a:t> </a:t>
            </a:r>
            <a:r>
              <a:rPr sz="1800" dirty="0">
                <a:solidFill>
                  <a:srgbClr val="1B1F2E"/>
                </a:solidFill>
                <a:latin typeface="Arial MT"/>
                <a:cs typeface="Arial MT"/>
              </a:rPr>
              <a:t>with</a:t>
            </a:r>
            <a:r>
              <a:rPr sz="1800" spc="-10" dirty="0">
                <a:solidFill>
                  <a:srgbClr val="1B1F2E"/>
                </a:solidFill>
                <a:latin typeface="Arial MT"/>
                <a:cs typeface="Arial MT"/>
              </a:rPr>
              <a:t> </a:t>
            </a:r>
            <a:r>
              <a:rPr sz="1800" dirty="0">
                <a:solidFill>
                  <a:srgbClr val="1B1F2E"/>
                </a:solidFill>
                <a:latin typeface="Arial MT"/>
                <a:cs typeface="Arial MT"/>
              </a:rPr>
              <a:t>the</a:t>
            </a:r>
            <a:r>
              <a:rPr sz="1800" spc="-50" dirty="0">
                <a:solidFill>
                  <a:srgbClr val="1B1F2E"/>
                </a:solidFill>
                <a:latin typeface="Arial MT"/>
                <a:cs typeface="Arial MT"/>
              </a:rPr>
              <a:t> </a:t>
            </a:r>
            <a:r>
              <a:rPr sz="1800" dirty="0">
                <a:solidFill>
                  <a:srgbClr val="1B1F2E"/>
                </a:solidFill>
                <a:latin typeface="Arial MT"/>
                <a:cs typeface="Arial MT"/>
              </a:rPr>
              <a:t>additional</a:t>
            </a:r>
            <a:r>
              <a:rPr sz="1800" spc="-20" dirty="0">
                <a:solidFill>
                  <a:srgbClr val="1B1F2E"/>
                </a:solidFill>
                <a:latin typeface="Arial MT"/>
                <a:cs typeface="Arial MT"/>
              </a:rPr>
              <a:t> </a:t>
            </a:r>
            <a:r>
              <a:rPr sz="1800" dirty="0">
                <a:solidFill>
                  <a:srgbClr val="1B1F2E"/>
                </a:solidFill>
                <a:latin typeface="Arial MT"/>
                <a:cs typeface="Arial MT"/>
              </a:rPr>
              <a:t>feature</a:t>
            </a:r>
            <a:r>
              <a:rPr sz="1800" spc="-45" dirty="0">
                <a:solidFill>
                  <a:srgbClr val="1B1F2E"/>
                </a:solidFill>
                <a:latin typeface="Arial MT"/>
                <a:cs typeface="Arial MT"/>
              </a:rPr>
              <a:t> </a:t>
            </a:r>
            <a:r>
              <a:rPr sz="1800" spc="-25" dirty="0">
                <a:solidFill>
                  <a:srgbClr val="1B1F2E"/>
                </a:solidFill>
                <a:latin typeface="Arial MT"/>
                <a:cs typeface="Arial MT"/>
              </a:rPr>
              <a:t>of </a:t>
            </a:r>
            <a:r>
              <a:rPr sz="1800" dirty="0">
                <a:solidFill>
                  <a:srgbClr val="1B1F2E"/>
                </a:solidFill>
                <a:latin typeface="Arial MT"/>
                <a:cs typeface="Arial MT"/>
              </a:rPr>
              <a:t>allowing</a:t>
            </a:r>
            <a:r>
              <a:rPr sz="1800" spc="5" dirty="0">
                <a:solidFill>
                  <a:srgbClr val="1B1F2E"/>
                </a:solidFill>
                <a:latin typeface="Arial MT"/>
                <a:cs typeface="Arial MT"/>
              </a:rPr>
              <a:t> </a:t>
            </a:r>
            <a:r>
              <a:rPr sz="1800" dirty="0">
                <a:solidFill>
                  <a:srgbClr val="1B1F2E"/>
                </a:solidFill>
                <a:latin typeface="Arial MT"/>
                <a:cs typeface="Arial MT"/>
              </a:rPr>
              <a:t>you</a:t>
            </a:r>
            <a:r>
              <a:rPr sz="1800" spc="-10" dirty="0">
                <a:solidFill>
                  <a:srgbClr val="1B1F2E"/>
                </a:solidFill>
                <a:latin typeface="Arial MT"/>
                <a:cs typeface="Arial MT"/>
              </a:rPr>
              <a:t> </a:t>
            </a:r>
            <a:r>
              <a:rPr sz="1800" dirty="0">
                <a:solidFill>
                  <a:srgbClr val="1B1F2E"/>
                </a:solidFill>
                <a:latin typeface="Arial MT"/>
                <a:cs typeface="Arial MT"/>
              </a:rPr>
              <a:t>to</a:t>
            </a:r>
            <a:r>
              <a:rPr sz="1800" spc="-45" dirty="0">
                <a:solidFill>
                  <a:srgbClr val="1B1F2E"/>
                </a:solidFill>
                <a:latin typeface="Arial MT"/>
                <a:cs typeface="Arial MT"/>
              </a:rPr>
              <a:t> </a:t>
            </a:r>
            <a:r>
              <a:rPr sz="1800" dirty="0">
                <a:solidFill>
                  <a:srgbClr val="1B1F2E"/>
                </a:solidFill>
                <a:latin typeface="Arial MT"/>
                <a:cs typeface="Arial MT"/>
              </a:rPr>
              <a:t>import</a:t>
            </a:r>
            <a:r>
              <a:rPr sz="1800" spc="-15" dirty="0">
                <a:solidFill>
                  <a:srgbClr val="1B1F2E"/>
                </a:solidFill>
                <a:latin typeface="Arial MT"/>
                <a:cs typeface="Arial MT"/>
              </a:rPr>
              <a:t> </a:t>
            </a:r>
            <a:r>
              <a:rPr sz="1800" spc="-25" dirty="0">
                <a:solidFill>
                  <a:srgbClr val="1B1F2E"/>
                </a:solidFill>
                <a:latin typeface="Arial MT"/>
                <a:cs typeface="Arial MT"/>
              </a:rPr>
              <a:t>BibTeX</a:t>
            </a:r>
            <a:r>
              <a:rPr sz="1800" spc="-45" dirty="0">
                <a:solidFill>
                  <a:srgbClr val="1B1F2E"/>
                </a:solidFill>
                <a:latin typeface="Arial MT"/>
                <a:cs typeface="Arial MT"/>
              </a:rPr>
              <a:t> </a:t>
            </a:r>
            <a:r>
              <a:rPr sz="1800" dirty="0">
                <a:solidFill>
                  <a:srgbClr val="1B1F2E"/>
                </a:solidFill>
                <a:latin typeface="Arial MT"/>
                <a:cs typeface="Arial MT"/>
              </a:rPr>
              <a:t>files</a:t>
            </a:r>
            <a:r>
              <a:rPr sz="1800" spc="-25" dirty="0">
                <a:solidFill>
                  <a:srgbClr val="1B1F2E"/>
                </a:solidFill>
                <a:latin typeface="Arial MT"/>
                <a:cs typeface="Arial MT"/>
              </a:rPr>
              <a:t> </a:t>
            </a:r>
            <a:r>
              <a:rPr sz="1800" dirty="0">
                <a:solidFill>
                  <a:srgbClr val="1B1F2E"/>
                </a:solidFill>
                <a:latin typeface="Arial MT"/>
                <a:cs typeface="Arial MT"/>
              </a:rPr>
              <a:t>for</a:t>
            </a:r>
            <a:r>
              <a:rPr sz="1800" spc="-45" dirty="0">
                <a:solidFill>
                  <a:srgbClr val="1B1F2E"/>
                </a:solidFill>
                <a:latin typeface="Arial MT"/>
                <a:cs typeface="Arial MT"/>
              </a:rPr>
              <a:t> </a:t>
            </a:r>
            <a:r>
              <a:rPr sz="1800" dirty="0">
                <a:solidFill>
                  <a:srgbClr val="1B1F2E"/>
                </a:solidFill>
                <a:latin typeface="Arial MT"/>
                <a:cs typeface="Arial MT"/>
              </a:rPr>
              <a:t>specific</a:t>
            </a:r>
            <a:r>
              <a:rPr sz="1800" spc="-25" dirty="0">
                <a:solidFill>
                  <a:srgbClr val="1B1F2E"/>
                </a:solidFill>
                <a:latin typeface="Arial MT"/>
                <a:cs typeface="Arial MT"/>
              </a:rPr>
              <a:t> </a:t>
            </a:r>
            <a:r>
              <a:rPr sz="1800" dirty="0">
                <a:solidFill>
                  <a:srgbClr val="1B1F2E"/>
                </a:solidFill>
                <a:latin typeface="Arial MT"/>
                <a:cs typeface="Arial MT"/>
              </a:rPr>
              <a:t>folders,</a:t>
            </a:r>
            <a:r>
              <a:rPr sz="1800" spc="-35" dirty="0">
                <a:solidFill>
                  <a:srgbClr val="1B1F2E"/>
                </a:solidFill>
                <a:latin typeface="Arial MT"/>
                <a:cs typeface="Arial MT"/>
              </a:rPr>
              <a:t> </a:t>
            </a:r>
            <a:r>
              <a:rPr sz="1800" dirty="0">
                <a:solidFill>
                  <a:srgbClr val="1B1F2E"/>
                </a:solidFill>
                <a:latin typeface="Arial MT"/>
                <a:cs typeface="Arial MT"/>
              </a:rPr>
              <a:t>rather</a:t>
            </a:r>
            <a:r>
              <a:rPr sz="1800" spc="-25" dirty="0">
                <a:solidFill>
                  <a:srgbClr val="1B1F2E"/>
                </a:solidFill>
                <a:latin typeface="Arial MT"/>
                <a:cs typeface="Arial MT"/>
              </a:rPr>
              <a:t> </a:t>
            </a:r>
            <a:r>
              <a:rPr sz="1800" dirty="0">
                <a:solidFill>
                  <a:srgbClr val="1B1F2E"/>
                </a:solidFill>
                <a:latin typeface="Arial MT"/>
                <a:cs typeface="Arial MT"/>
              </a:rPr>
              <a:t>than</a:t>
            </a:r>
            <a:r>
              <a:rPr sz="1800" spc="-35" dirty="0">
                <a:solidFill>
                  <a:srgbClr val="1B1F2E"/>
                </a:solidFill>
                <a:latin typeface="Arial MT"/>
                <a:cs typeface="Arial MT"/>
              </a:rPr>
              <a:t> </a:t>
            </a:r>
            <a:r>
              <a:rPr sz="1800" spc="-20" dirty="0">
                <a:solidFill>
                  <a:srgbClr val="1B1F2E"/>
                </a:solidFill>
                <a:latin typeface="Arial MT"/>
                <a:cs typeface="Arial MT"/>
              </a:rPr>
              <a:t>your </a:t>
            </a:r>
            <a:r>
              <a:rPr sz="1800" dirty="0">
                <a:solidFill>
                  <a:srgbClr val="1B1F2E"/>
                </a:solidFill>
                <a:latin typeface="Arial MT"/>
                <a:cs typeface="Arial MT"/>
              </a:rPr>
              <a:t>entire</a:t>
            </a:r>
            <a:r>
              <a:rPr sz="1800" spc="-30" dirty="0">
                <a:solidFill>
                  <a:srgbClr val="1B1F2E"/>
                </a:solidFill>
                <a:latin typeface="Arial MT"/>
                <a:cs typeface="Arial MT"/>
              </a:rPr>
              <a:t> </a:t>
            </a:r>
            <a:r>
              <a:rPr sz="1800" spc="-10" dirty="0">
                <a:solidFill>
                  <a:srgbClr val="1B1F2E"/>
                </a:solidFill>
                <a:latin typeface="Arial MT"/>
                <a:cs typeface="Arial MT"/>
              </a:rPr>
              <a:t>library.</a:t>
            </a:r>
            <a:endParaRPr sz="1800" dirty="0">
              <a:latin typeface="Arial MT"/>
              <a:cs typeface="Arial MT"/>
            </a:endParaRPr>
          </a:p>
        </p:txBody>
      </p:sp>
    </p:spTree>
    <p:extLst>
      <p:ext uri="{BB962C8B-B14F-4D97-AF65-F5344CB8AC3E}">
        <p14:creationId xmlns:p14="http://schemas.microsoft.com/office/powerpoint/2010/main" val="10451210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071F45"/>
                </a:solidFill>
                <a:latin typeface="Tahoma"/>
                <a:cs typeface="Tahoma"/>
              </a:rPr>
              <a:t>Reference,</a:t>
            </a:r>
            <a:r>
              <a:rPr sz="2800" b="1" spc="-145" dirty="0">
                <a:solidFill>
                  <a:srgbClr val="071F45"/>
                </a:solidFill>
                <a:latin typeface="Tahoma"/>
                <a:cs typeface="Tahoma"/>
              </a:rPr>
              <a:t> </a:t>
            </a:r>
            <a:r>
              <a:rPr sz="2800" b="1" spc="-25" dirty="0">
                <a:solidFill>
                  <a:srgbClr val="071F45"/>
                </a:solidFill>
                <a:latin typeface="Tahoma"/>
                <a:cs typeface="Tahoma"/>
              </a:rPr>
              <a:t>reference,</a:t>
            </a:r>
            <a:r>
              <a:rPr sz="2800" b="1" spc="-155" dirty="0">
                <a:solidFill>
                  <a:srgbClr val="071F45"/>
                </a:solidFill>
                <a:latin typeface="Tahoma"/>
                <a:cs typeface="Tahoma"/>
              </a:rPr>
              <a:t> </a:t>
            </a:r>
            <a:r>
              <a:rPr sz="2800" b="1" spc="-20" dirty="0">
                <a:solidFill>
                  <a:srgbClr val="071F45"/>
                </a:solidFill>
                <a:latin typeface="Tahoma"/>
                <a:cs typeface="Tahoma"/>
              </a:rPr>
              <a:t>reference!</a:t>
            </a:r>
            <a:endParaRPr sz="2800">
              <a:latin typeface="Tahoma"/>
              <a:cs typeface="Tahoma"/>
            </a:endParaRPr>
          </a:p>
        </p:txBody>
      </p:sp>
      <p:sp>
        <p:nvSpPr>
          <p:cNvPr id="4" name="object 4"/>
          <p:cNvSpPr txBox="1"/>
          <p:nvPr/>
        </p:nvSpPr>
        <p:spPr>
          <a:xfrm>
            <a:off x="572211" y="1016888"/>
            <a:ext cx="7493634" cy="848360"/>
          </a:xfrm>
          <a:prstGeom prst="rect">
            <a:avLst/>
          </a:prstGeom>
        </p:spPr>
        <p:txBody>
          <a:bodyPr vert="horz" wrap="square" lIns="0" tIns="12700" rIns="0" bIns="0" rtlCol="0">
            <a:spAutoFit/>
          </a:bodyPr>
          <a:lstStyle/>
          <a:p>
            <a:pPr marL="12700" marR="5080">
              <a:lnSpc>
                <a:spcPct val="150000"/>
              </a:lnSpc>
              <a:spcBef>
                <a:spcPts val="100"/>
              </a:spcBef>
            </a:pPr>
            <a:r>
              <a:rPr sz="1800" dirty="0">
                <a:solidFill>
                  <a:srgbClr val="1B1F2E"/>
                </a:solidFill>
                <a:latin typeface="Arial MT"/>
                <a:cs typeface="Arial MT"/>
              </a:rPr>
              <a:t>Now</a:t>
            </a:r>
            <a:r>
              <a:rPr sz="1800" spc="-35" dirty="0">
                <a:solidFill>
                  <a:srgbClr val="1B1F2E"/>
                </a:solidFill>
                <a:latin typeface="Arial MT"/>
                <a:cs typeface="Arial MT"/>
              </a:rPr>
              <a:t> </a:t>
            </a:r>
            <a:r>
              <a:rPr sz="1800" dirty="0">
                <a:solidFill>
                  <a:srgbClr val="1B1F2E"/>
                </a:solidFill>
                <a:latin typeface="Arial MT"/>
                <a:cs typeface="Arial MT"/>
              </a:rPr>
              <a:t>that</a:t>
            </a:r>
            <a:r>
              <a:rPr sz="1800" spc="-35" dirty="0">
                <a:solidFill>
                  <a:srgbClr val="1B1F2E"/>
                </a:solidFill>
                <a:latin typeface="Arial MT"/>
                <a:cs typeface="Arial MT"/>
              </a:rPr>
              <a:t> </a:t>
            </a:r>
            <a:r>
              <a:rPr sz="1800" dirty="0">
                <a:solidFill>
                  <a:srgbClr val="1B1F2E"/>
                </a:solidFill>
                <a:latin typeface="Arial MT"/>
                <a:cs typeface="Arial MT"/>
              </a:rPr>
              <a:t>you’re</a:t>
            </a:r>
            <a:r>
              <a:rPr sz="1800" spc="-5" dirty="0">
                <a:solidFill>
                  <a:srgbClr val="1B1F2E"/>
                </a:solidFill>
                <a:latin typeface="Arial MT"/>
                <a:cs typeface="Arial MT"/>
              </a:rPr>
              <a:t> </a:t>
            </a:r>
            <a:r>
              <a:rPr sz="1800" b="1" spc="-45" dirty="0">
                <a:solidFill>
                  <a:srgbClr val="1B1F2E"/>
                </a:solidFill>
                <a:latin typeface="Arial"/>
                <a:cs typeface="Arial"/>
              </a:rPr>
              <a:t>TeX-</a:t>
            </a:r>
            <a:r>
              <a:rPr sz="1800" b="1" dirty="0">
                <a:solidFill>
                  <a:srgbClr val="1B1F2E"/>
                </a:solidFill>
                <a:latin typeface="Arial"/>
                <a:cs typeface="Arial"/>
              </a:rPr>
              <a:t>savvy</a:t>
            </a:r>
            <a:r>
              <a:rPr sz="1800" b="1" dirty="0">
                <a:solidFill>
                  <a:srgbClr val="4D5155"/>
                </a:solidFill>
                <a:latin typeface="Roboto"/>
                <a:cs typeface="Roboto"/>
              </a:rPr>
              <a:t>™</a:t>
            </a:r>
            <a:r>
              <a:rPr sz="1800" dirty="0">
                <a:solidFill>
                  <a:srgbClr val="1B1F2E"/>
                </a:solidFill>
                <a:latin typeface="Arial MT"/>
                <a:cs typeface="Arial MT"/>
              </a:rPr>
              <a:t>,</a:t>
            </a:r>
            <a:r>
              <a:rPr sz="1800" spc="15" dirty="0">
                <a:solidFill>
                  <a:srgbClr val="1B1F2E"/>
                </a:solidFill>
                <a:latin typeface="Arial MT"/>
                <a:cs typeface="Arial MT"/>
              </a:rPr>
              <a:t> </a:t>
            </a:r>
            <a:r>
              <a:rPr sz="1800" dirty="0">
                <a:solidFill>
                  <a:srgbClr val="1B1F2E"/>
                </a:solidFill>
                <a:latin typeface="Arial MT"/>
                <a:cs typeface="Arial MT"/>
              </a:rPr>
              <a:t>use</a:t>
            </a:r>
            <a:r>
              <a:rPr sz="1800" spc="-45" dirty="0">
                <a:solidFill>
                  <a:srgbClr val="1B1F2E"/>
                </a:solidFill>
                <a:latin typeface="Arial MT"/>
                <a:cs typeface="Arial MT"/>
              </a:rPr>
              <a:t> </a:t>
            </a:r>
            <a:r>
              <a:rPr sz="1800" dirty="0">
                <a:solidFill>
                  <a:srgbClr val="1B1F2E"/>
                </a:solidFill>
                <a:latin typeface="Arial MT"/>
                <a:cs typeface="Arial MT"/>
              </a:rPr>
              <a:t>your new</a:t>
            </a:r>
            <a:r>
              <a:rPr sz="1800" spc="-45" dirty="0">
                <a:solidFill>
                  <a:srgbClr val="1B1F2E"/>
                </a:solidFill>
                <a:latin typeface="Arial MT"/>
                <a:cs typeface="Arial MT"/>
              </a:rPr>
              <a:t> </a:t>
            </a:r>
            <a:r>
              <a:rPr sz="1800" dirty="0">
                <a:solidFill>
                  <a:srgbClr val="1B1F2E"/>
                </a:solidFill>
                <a:latin typeface="Arial MT"/>
                <a:cs typeface="Arial MT"/>
              </a:rPr>
              <a:t>skills</a:t>
            </a:r>
            <a:r>
              <a:rPr sz="1800" spc="-35" dirty="0">
                <a:solidFill>
                  <a:srgbClr val="1B1F2E"/>
                </a:solidFill>
                <a:latin typeface="Arial MT"/>
                <a:cs typeface="Arial MT"/>
              </a:rPr>
              <a:t> </a:t>
            </a:r>
            <a:r>
              <a:rPr sz="1800" dirty="0">
                <a:solidFill>
                  <a:srgbClr val="1B1F2E"/>
                </a:solidFill>
                <a:latin typeface="Arial MT"/>
                <a:cs typeface="Arial MT"/>
              </a:rPr>
              <a:t>to</a:t>
            </a:r>
            <a:r>
              <a:rPr sz="1800" spc="-35" dirty="0">
                <a:solidFill>
                  <a:srgbClr val="1B1F2E"/>
                </a:solidFill>
                <a:latin typeface="Arial MT"/>
                <a:cs typeface="Arial MT"/>
              </a:rPr>
              <a:t> </a:t>
            </a:r>
            <a:r>
              <a:rPr sz="1800" dirty="0">
                <a:solidFill>
                  <a:srgbClr val="1B1F2E"/>
                </a:solidFill>
                <a:latin typeface="Arial MT"/>
                <a:cs typeface="Arial MT"/>
              </a:rPr>
              <a:t>reference</a:t>
            </a:r>
            <a:r>
              <a:rPr sz="1800" spc="-30" dirty="0">
                <a:solidFill>
                  <a:srgbClr val="1B1F2E"/>
                </a:solidFill>
                <a:latin typeface="Arial MT"/>
                <a:cs typeface="Arial MT"/>
              </a:rPr>
              <a:t> </a:t>
            </a:r>
            <a:r>
              <a:rPr sz="1800" dirty="0">
                <a:solidFill>
                  <a:srgbClr val="1B1F2E"/>
                </a:solidFill>
                <a:latin typeface="Arial MT"/>
                <a:cs typeface="Arial MT"/>
              </a:rPr>
              <a:t>your</a:t>
            </a:r>
            <a:r>
              <a:rPr sz="1800" spc="-15" dirty="0">
                <a:solidFill>
                  <a:srgbClr val="1B1F2E"/>
                </a:solidFill>
                <a:latin typeface="Arial MT"/>
                <a:cs typeface="Arial MT"/>
              </a:rPr>
              <a:t> </a:t>
            </a:r>
            <a:r>
              <a:rPr sz="1800" spc="-10" dirty="0">
                <a:solidFill>
                  <a:srgbClr val="1B1F2E"/>
                </a:solidFill>
                <a:latin typeface="Arial MT"/>
                <a:cs typeface="Arial MT"/>
              </a:rPr>
              <a:t>Zotero </a:t>
            </a:r>
            <a:r>
              <a:rPr sz="1800" dirty="0">
                <a:solidFill>
                  <a:srgbClr val="1B1F2E"/>
                </a:solidFill>
                <a:latin typeface="Arial MT"/>
                <a:cs typeface="Arial MT"/>
              </a:rPr>
              <a:t>papers</a:t>
            </a:r>
            <a:r>
              <a:rPr sz="1800" spc="-40" dirty="0">
                <a:solidFill>
                  <a:srgbClr val="1B1F2E"/>
                </a:solidFill>
                <a:latin typeface="Arial MT"/>
                <a:cs typeface="Arial MT"/>
              </a:rPr>
              <a:t> </a:t>
            </a:r>
            <a:r>
              <a:rPr sz="1800" dirty="0">
                <a:solidFill>
                  <a:srgbClr val="1B1F2E"/>
                </a:solidFill>
                <a:latin typeface="Arial MT"/>
                <a:cs typeface="Arial MT"/>
              </a:rPr>
              <a:t>in</a:t>
            </a:r>
            <a:r>
              <a:rPr sz="1800" spc="-55" dirty="0">
                <a:solidFill>
                  <a:srgbClr val="1B1F2E"/>
                </a:solidFill>
                <a:latin typeface="Arial MT"/>
                <a:cs typeface="Arial MT"/>
              </a:rPr>
              <a:t> </a:t>
            </a:r>
            <a:r>
              <a:rPr sz="1800" spc="-25" dirty="0">
                <a:solidFill>
                  <a:srgbClr val="1B1F2E"/>
                </a:solidFill>
                <a:latin typeface="Arial MT"/>
                <a:cs typeface="Arial MT"/>
              </a:rPr>
              <a:t>LaTeX</a:t>
            </a:r>
            <a:r>
              <a:rPr sz="1800" spc="-50" dirty="0">
                <a:solidFill>
                  <a:srgbClr val="1B1F2E"/>
                </a:solidFill>
                <a:latin typeface="Arial MT"/>
                <a:cs typeface="Arial MT"/>
              </a:rPr>
              <a:t> </a:t>
            </a:r>
            <a:r>
              <a:rPr sz="1800" dirty="0">
                <a:solidFill>
                  <a:srgbClr val="1B1F2E"/>
                </a:solidFill>
                <a:latin typeface="Arial MT"/>
                <a:cs typeface="Arial MT"/>
              </a:rPr>
              <a:t>documents</a:t>
            </a:r>
            <a:r>
              <a:rPr sz="1800" spc="-35" dirty="0">
                <a:solidFill>
                  <a:srgbClr val="1B1F2E"/>
                </a:solidFill>
                <a:latin typeface="Arial MT"/>
                <a:cs typeface="Arial MT"/>
              </a:rPr>
              <a:t> </a:t>
            </a:r>
            <a:r>
              <a:rPr sz="1800" dirty="0">
                <a:solidFill>
                  <a:srgbClr val="1B1F2E"/>
                </a:solidFill>
                <a:latin typeface="Arial MT"/>
                <a:cs typeface="Arial MT"/>
              </a:rPr>
              <a:t>with</a:t>
            </a:r>
            <a:r>
              <a:rPr sz="1800" spc="-20" dirty="0">
                <a:solidFill>
                  <a:srgbClr val="1B1F2E"/>
                </a:solidFill>
                <a:latin typeface="Arial MT"/>
                <a:cs typeface="Arial MT"/>
              </a:rPr>
              <a:t> </a:t>
            </a:r>
            <a:r>
              <a:rPr sz="1800" spc="-10" dirty="0">
                <a:solidFill>
                  <a:srgbClr val="1B1F2E"/>
                </a:solidFill>
                <a:latin typeface="Arial MT"/>
                <a:cs typeface="Arial MT"/>
              </a:rPr>
              <a:t>ease!</a:t>
            </a:r>
            <a:endParaRPr sz="1800">
              <a:latin typeface="Arial MT"/>
              <a:cs typeface="Arial M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D702-DE90-7554-8215-0EF8C56AA5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D7DD1B-364A-AE6B-CE50-10D5EB850DE8}"/>
              </a:ext>
            </a:extLst>
          </p:cNvPr>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a:extLst>
              <a:ext uri="{FF2B5EF4-FFF2-40B4-BE49-F238E27FC236}">
                <a16:creationId xmlns:a16="http://schemas.microsoft.com/office/drawing/2014/main" id="{CC64F453-0E37-4B81-7BD6-F89ACB962320}"/>
              </a:ext>
            </a:extLst>
          </p:cNvPr>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lang="en-US" sz="2800" b="1" spc="-40" dirty="0">
                <a:solidFill>
                  <a:srgbClr val="071F45"/>
                </a:solidFill>
                <a:latin typeface="Tahoma"/>
                <a:cs typeface="Tahoma"/>
              </a:rPr>
              <a:t>Homework</a:t>
            </a:r>
            <a:endParaRPr sz="2800" dirty="0">
              <a:latin typeface="Tahoma"/>
              <a:cs typeface="Tahoma"/>
            </a:endParaRPr>
          </a:p>
        </p:txBody>
      </p:sp>
      <p:sp>
        <p:nvSpPr>
          <p:cNvPr id="4" name="object 4">
            <a:extLst>
              <a:ext uri="{FF2B5EF4-FFF2-40B4-BE49-F238E27FC236}">
                <a16:creationId xmlns:a16="http://schemas.microsoft.com/office/drawing/2014/main" id="{131A0932-0AEF-9CED-9E6F-5ABB8F60B6DF}"/>
              </a:ext>
            </a:extLst>
          </p:cNvPr>
          <p:cNvSpPr txBox="1"/>
          <p:nvPr/>
        </p:nvSpPr>
        <p:spPr>
          <a:xfrm>
            <a:off x="572211" y="1016888"/>
            <a:ext cx="7493634" cy="2505814"/>
          </a:xfrm>
          <a:prstGeom prst="rect">
            <a:avLst/>
          </a:prstGeom>
        </p:spPr>
        <p:txBody>
          <a:bodyPr vert="horz" wrap="square" lIns="0" tIns="12700" rIns="0" bIns="0" rtlCol="0">
            <a:spAutoFit/>
          </a:bodyPr>
          <a:lstStyle/>
          <a:p>
            <a:pPr marL="298450" marR="5080" indent="-285750">
              <a:lnSpc>
                <a:spcPct val="150000"/>
              </a:lnSpc>
              <a:spcBef>
                <a:spcPts val="100"/>
              </a:spcBef>
              <a:buFont typeface="Arial" panose="020B0604020202020204" pitchFamily="34" charset="0"/>
              <a:buChar char="•"/>
            </a:pPr>
            <a:r>
              <a:rPr lang="en-US" sz="1800" dirty="0">
                <a:solidFill>
                  <a:srgbClr val="1B1F2E"/>
                </a:solidFill>
                <a:latin typeface="Arial MT"/>
                <a:cs typeface="Arial MT"/>
              </a:rPr>
              <a:t>Due </a:t>
            </a:r>
            <a:r>
              <a:rPr lang="en-US" dirty="0">
                <a:solidFill>
                  <a:srgbClr val="1B1F2E"/>
                </a:solidFill>
                <a:latin typeface="Arial MT"/>
                <a:cs typeface="Arial MT"/>
              </a:rPr>
              <a:t>11:59 pm, </a:t>
            </a:r>
            <a:r>
              <a:rPr lang="en-US" sz="1800" dirty="0">
                <a:solidFill>
                  <a:srgbClr val="1B1F2E"/>
                </a:solidFill>
                <a:latin typeface="Arial MT"/>
                <a:cs typeface="Arial MT"/>
              </a:rPr>
              <a:t>Tuesday, Jan </a:t>
            </a:r>
            <a:r>
              <a:rPr lang="en-US" dirty="0">
                <a:solidFill>
                  <a:srgbClr val="1B1F2E"/>
                </a:solidFill>
                <a:latin typeface="Arial MT"/>
                <a:cs typeface="Arial MT"/>
              </a:rPr>
              <a:t>14</a:t>
            </a:r>
            <a:endParaRPr lang="en-US" sz="1800" dirty="0">
              <a:solidFill>
                <a:srgbClr val="1B1F2E"/>
              </a:solidFill>
              <a:latin typeface="Arial MT"/>
              <a:cs typeface="Arial MT"/>
            </a:endParaRPr>
          </a:p>
          <a:p>
            <a:pPr marL="298450" marR="5080" indent="-285750">
              <a:lnSpc>
                <a:spcPct val="150000"/>
              </a:lnSpc>
              <a:spcBef>
                <a:spcPts val="100"/>
              </a:spcBef>
              <a:buFont typeface="Arial" panose="020B0604020202020204" pitchFamily="34" charset="0"/>
              <a:buChar char="•"/>
            </a:pPr>
            <a:r>
              <a:rPr lang="en-US" dirty="0">
                <a:solidFill>
                  <a:srgbClr val="1B1F2E"/>
                </a:solidFill>
                <a:latin typeface="Arial MT"/>
                <a:cs typeface="Arial MT"/>
              </a:rPr>
              <a:t>Create a LaTeX document</a:t>
            </a:r>
          </a:p>
          <a:p>
            <a:pPr marL="298450" marR="5080" indent="-285750">
              <a:lnSpc>
                <a:spcPct val="150000"/>
              </a:lnSpc>
              <a:spcBef>
                <a:spcPts val="100"/>
              </a:spcBef>
              <a:buFont typeface="Arial" panose="020B0604020202020204" pitchFamily="34" charset="0"/>
              <a:buChar char="•"/>
            </a:pPr>
            <a:r>
              <a:rPr lang="en-US" dirty="0">
                <a:solidFill>
                  <a:srgbClr val="1B1F2E"/>
                </a:solidFill>
                <a:latin typeface="Arial MT"/>
                <a:cs typeface="Arial MT"/>
              </a:rPr>
              <a:t>Cite something using Zotero</a:t>
            </a:r>
          </a:p>
          <a:p>
            <a:pPr marL="298450" marR="5080" indent="-285750">
              <a:lnSpc>
                <a:spcPct val="150000"/>
              </a:lnSpc>
              <a:spcBef>
                <a:spcPts val="100"/>
              </a:spcBef>
              <a:buFont typeface="Arial" panose="020B0604020202020204" pitchFamily="34" charset="0"/>
              <a:buChar char="•"/>
            </a:pPr>
            <a:r>
              <a:rPr lang="en-US" sz="1800" dirty="0">
                <a:solidFill>
                  <a:srgbClr val="1B1F2E"/>
                </a:solidFill>
                <a:latin typeface="Arial MT"/>
                <a:cs typeface="Arial MT"/>
              </a:rPr>
              <a:t>Start your personal website and practice forking and committing using Git/</a:t>
            </a:r>
            <a:r>
              <a:rPr lang="en-US" sz="1800" dirty="0" err="1">
                <a:solidFill>
                  <a:srgbClr val="1B1F2E"/>
                </a:solidFill>
                <a:latin typeface="Arial MT"/>
                <a:cs typeface="Arial MT"/>
              </a:rPr>
              <a:t>Github</a:t>
            </a:r>
            <a:r>
              <a:rPr lang="en-US" sz="1800" dirty="0">
                <a:solidFill>
                  <a:srgbClr val="1B1F2E"/>
                </a:solidFill>
                <a:latin typeface="Arial MT"/>
                <a:cs typeface="Arial MT"/>
              </a:rPr>
              <a:t> </a:t>
            </a:r>
          </a:p>
          <a:p>
            <a:pPr marL="12700" marR="5080">
              <a:lnSpc>
                <a:spcPct val="150000"/>
              </a:lnSpc>
              <a:spcBef>
                <a:spcPts val="100"/>
              </a:spcBef>
            </a:pPr>
            <a:endParaRPr sz="1800" dirty="0">
              <a:latin typeface="Arial MT"/>
              <a:cs typeface="Arial MT"/>
            </a:endParaRPr>
          </a:p>
        </p:txBody>
      </p:sp>
    </p:spTree>
    <p:extLst>
      <p:ext uri="{BB962C8B-B14F-4D97-AF65-F5344CB8AC3E}">
        <p14:creationId xmlns:p14="http://schemas.microsoft.com/office/powerpoint/2010/main" val="3502297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1864519"/>
            <a:ext cx="5309419" cy="1293019"/>
          </a:xfrm>
        </p:spPr>
        <p:txBody>
          <a:bodyPr anchor="b">
            <a:normAutofit/>
          </a:bodyPr>
          <a:lstStyle/>
          <a:p>
            <a:r>
              <a:rPr lang="en-US" sz="6600" dirty="0"/>
              <a:t>Terminal</a:t>
            </a:r>
          </a:p>
        </p:txBody>
      </p:sp>
      <p:sp>
        <p:nvSpPr>
          <p:cNvPr id="3" name="TextBox 2">
            <a:extLst>
              <a:ext uri="{FF2B5EF4-FFF2-40B4-BE49-F238E27FC236}">
                <a16:creationId xmlns:a16="http://schemas.microsoft.com/office/drawing/2014/main" id="{918FD543-E96B-459F-85E0-28EE3AD9D104}"/>
              </a:ext>
            </a:extLst>
          </p:cNvPr>
          <p:cNvSpPr txBox="1"/>
          <p:nvPr/>
        </p:nvSpPr>
        <p:spPr>
          <a:xfrm>
            <a:off x="2085408" y="3793061"/>
            <a:ext cx="4754140" cy="369332"/>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Jackie </a:t>
            </a:r>
            <a:r>
              <a:rPr lang="en-US" b="1" dirty="0" err="1">
                <a:solidFill>
                  <a:schemeClr val="bg1"/>
                </a:solidFill>
              </a:rPr>
              <a:t>Baek</a:t>
            </a:r>
            <a:r>
              <a:rPr lang="en-US" b="1" dirty="0">
                <a:solidFill>
                  <a:schemeClr val="bg1"/>
                </a:solidFill>
              </a:rPr>
              <a:t> </a:t>
            </a:r>
          </a:p>
        </p:txBody>
      </p:sp>
    </p:spTree>
    <p:extLst>
      <p:ext uri="{BB962C8B-B14F-4D97-AF65-F5344CB8AC3E}">
        <p14:creationId xmlns:p14="http://schemas.microsoft.com/office/powerpoint/2010/main" val="126429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the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60926"/>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The terminal/Unix shell is a text-based interface to interact with the computer.</a:t>
            </a:r>
          </a:p>
        </p:txBody>
      </p:sp>
      <p:pic>
        <p:nvPicPr>
          <p:cNvPr id="3" name="Picture 2">
            <a:extLst>
              <a:ext uri="{FF2B5EF4-FFF2-40B4-BE49-F238E27FC236}">
                <a16:creationId xmlns:a16="http://schemas.microsoft.com/office/drawing/2014/main" id="{087F1E2A-AD56-4177-950F-7C87D870EF7B}"/>
              </a:ext>
            </a:extLst>
          </p:cNvPr>
          <p:cNvPicPr>
            <a:picLocks noChangeAspect="1"/>
          </p:cNvPicPr>
          <p:nvPr/>
        </p:nvPicPr>
        <p:blipFill>
          <a:blip r:embed="rId3"/>
          <a:stretch>
            <a:fillRect/>
          </a:stretch>
        </p:blipFill>
        <p:spPr>
          <a:xfrm>
            <a:off x="1672598" y="1653688"/>
            <a:ext cx="5524068" cy="3129069"/>
          </a:xfrm>
          <a:prstGeom prst="rect">
            <a:avLst/>
          </a:prstGeom>
        </p:spPr>
      </p:pic>
    </p:spTree>
    <p:extLst>
      <p:ext uri="{BB962C8B-B14F-4D97-AF65-F5344CB8AC3E}">
        <p14:creationId xmlns:p14="http://schemas.microsoft.com/office/powerpoint/2010/main" val="338798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the terminal?</a:t>
            </a:r>
          </a:p>
        </p:txBody>
      </p:sp>
      <p:sp>
        <p:nvSpPr>
          <p:cNvPr id="5" name="TextBox 4">
            <a:extLst>
              <a:ext uri="{FF2B5EF4-FFF2-40B4-BE49-F238E27FC236}">
                <a16:creationId xmlns:a16="http://schemas.microsoft.com/office/drawing/2014/main" id="{61989B63-067F-4DAE-BD4E-F814FC594622}"/>
              </a:ext>
            </a:extLst>
          </p:cNvPr>
          <p:cNvSpPr txBox="1"/>
          <p:nvPr/>
        </p:nvSpPr>
        <p:spPr>
          <a:xfrm>
            <a:off x="1612097" y="4483154"/>
            <a:ext cx="5852072" cy="338554"/>
          </a:xfrm>
          <a:prstGeom prst="rect">
            <a:avLst/>
          </a:prstGeom>
          <a:solidFill>
            <a:schemeClr val="bg1">
              <a:lumMod val="85000"/>
            </a:schemeClr>
          </a:solidFill>
          <a:ln>
            <a:noFill/>
          </a:ln>
        </p:spPr>
        <p:txBody>
          <a:bodyPr wrap="square" rtlCol="0" anchor="t">
            <a:spAutoFit/>
          </a:bodyPr>
          <a:lstStyle/>
          <a:p>
            <a:pPr algn="ctr"/>
            <a:r>
              <a:rPr lang="en-US" sz="1600" b="1" dirty="0">
                <a:solidFill>
                  <a:srgbClr val="1B202F"/>
                </a:solidFill>
              </a:rPr>
              <a:t>We must learn a few basic commands to interact!</a:t>
            </a:r>
          </a:p>
        </p:txBody>
      </p:sp>
      <p:sp>
        <p:nvSpPr>
          <p:cNvPr id="6" name="TextBox 5">
            <a:extLst>
              <a:ext uri="{FF2B5EF4-FFF2-40B4-BE49-F238E27FC236}">
                <a16:creationId xmlns:a16="http://schemas.microsoft.com/office/drawing/2014/main" id="{FAD6AC3E-99E1-4A2B-BA75-049AA2BFE147}"/>
              </a:ext>
            </a:extLst>
          </p:cNvPr>
          <p:cNvSpPr txBox="1"/>
          <p:nvPr/>
        </p:nvSpPr>
        <p:spPr>
          <a:xfrm>
            <a:off x="6367286" y="3101090"/>
            <a:ext cx="2446866" cy="1154675"/>
          </a:xfrm>
          <a:prstGeom prst="rect">
            <a:avLst/>
          </a:prstGeom>
          <a:noFill/>
          <a:ln>
            <a:noFill/>
          </a:ln>
        </p:spPr>
        <p:txBody>
          <a:bodyPr wrap="square" rtlCol="0">
            <a:spAutoFit/>
          </a:bodyPr>
          <a:lstStyle/>
          <a:p>
            <a:pPr algn="ctr">
              <a:lnSpc>
                <a:spcPct val="150000"/>
              </a:lnSpc>
            </a:pPr>
            <a:r>
              <a:rPr lang="en-US" sz="1600" dirty="0">
                <a:solidFill>
                  <a:srgbClr val="1B202F"/>
                </a:solidFill>
              </a:rPr>
              <a:t>Access to client servers and computing clusters with Secure Shell (SSH) </a:t>
            </a:r>
          </a:p>
        </p:txBody>
      </p:sp>
      <p:sp>
        <p:nvSpPr>
          <p:cNvPr id="7" name="TextBox 6">
            <a:extLst>
              <a:ext uri="{FF2B5EF4-FFF2-40B4-BE49-F238E27FC236}">
                <a16:creationId xmlns:a16="http://schemas.microsoft.com/office/drawing/2014/main" id="{8D790CB3-2E3D-464C-8FB8-BD829C50CD67}"/>
              </a:ext>
            </a:extLst>
          </p:cNvPr>
          <p:cNvSpPr txBox="1"/>
          <p:nvPr/>
        </p:nvSpPr>
        <p:spPr>
          <a:xfrm>
            <a:off x="3354981" y="3097234"/>
            <a:ext cx="2430158" cy="1154675"/>
          </a:xfrm>
          <a:prstGeom prst="rect">
            <a:avLst/>
          </a:prstGeom>
          <a:noFill/>
          <a:ln>
            <a:noFill/>
          </a:ln>
        </p:spPr>
        <p:txBody>
          <a:bodyPr wrap="square" rtlCol="0">
            <a:spAutoFit/>
          </a:bodyPr>
          <a:lstStyle/>
          <a:p>
            <a:pPr algn="ctr">
              <a:lnSpc>
                <a:spcPct val="150000"/>
              </a:lnSpc>
            </a:pPr>
            <a:r>
              <a:rPr lang="en-US" sz="1600" dirty="0">
                <a:solidFill>
                  <a:srgbClr val="1B202F"/>
                </a:solidFill>
              </a:rPr>
              <a:t>Chain commands across programming languages sequentially</a:t>
            </a:r>
          </a:p>
        </p:txBody>
      </p:sp>
      <p:sp>
        <p:nvSpPr>
          <p:cNvPr id="8" name="TextBox 7">
            <a:extLst>
              <a:ext uri="{FF2B5EF4-FFF2-40B4-BE49-F238E27FC236}">
                <a16:creationId xmlns:a16="http://schemas.microsoft.com/office/drawing/2014/main" id="{3CCCB38A-474E-4975-84D3-CA61292859D2}"/>
              </a:ext>
            </a:extLst>
          </p:cNvPr>
          <p:cNvSpPr txBox="1"/>
          <p:nvPr/>
        </p:nvSpPr>
        <p:spPr>
          <a:xfrm>
            <a:off x="339021" y="3097234"/>
            <a:ext cx="2454978" cy="1154675"/>
          </a:xfrm>
          <a:prstGeom prst="rect">
            <a:avLst/>
          </a:prstGeom>
          <a:noFill/>
          <a:ln>
            <a:noFill/>
          </a:ln>
        </p:spPr>
        <p:txBody>
          <a:bodyPr wrap="square" rtlCol="0">
            <a:spAutoFit/>
          </a:bodyPr>
          <a:lstStyle/>
          <a:p>
            <a:pPr algn="ctr">
              <a:lnSpc>
                <a:spcPct val="150000"/>
              </a:lnSpc>
            </a:pPr>
            <a:r>
              <a:rPr lang="en-US" sz="1600" dirty="0">
                <a:solidFill>
                  <a:srgbClr val="1B202F"/>
                </a:solidFill>
              </a:rPr>
              <a:t>Repetitive tasks, like “delete all files in a directory ending in .csv”</a:t>
            </a:r>
          </a:p>
        </p:txBody>
      </p:sp>
      <p:pic>
        <p:nvPicPr>
          <p:cNvPr id="4098" name="Picture 2">
            <a:extLst>
              <a:ext uri="{FF2B5EF4-FFF2-40B4-BE49-F238E27FC236}">
                <a16:creationId xmlns:a16="http://schemas.microsoft.com/office/drawing/2014/main" id="{9B00F42D-5C11-4F53-9FEB-1D00CE2D4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364" y="1696507"/>
            <a:ext cx="698500" cy="3612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DE3276-F4B4-4BB2-BA82-F4C0B174450C}"/>
              </a:ext>
            </a:extLst>
          </p:cNvPr>
          <p:cNvSpPr txBox="1"/>
          <p:nvPr/>
        </p:nvSpPr>
        <p:spPr>
          <a:xfrm>
            <a:off x="7272864" y="1623471"/>
            <a:ext cx="1252712" cy="496996"/>
          </a:xfrm>
          <a:prstGeom prst="rect">
            <a:avLst/>
          </a:prstGeom>
          <a:noFill/>
          <a:ln>
            <a:noFill/>
          </a:ln>
        </p:spPr>
        <p:txBody>
          <a:bodyPr wrap="square" rtlCol="0">
            <a:spAutoFit/>
          </a:bodyPr>
          <a:lstStyle/>
          <a:p>
            <a:pPr algn="ctr">
              <a:lnSpc>
                <a:spcPct val="150000"/>
              </a:lnSpc>
            </a:pPr>
            <a:r>
              <a:rPr lang="en-US" sz="2000" b="1" dirty="0">
                <a:solidFill>
                  <a:srgbClr val="1B202F"/>
                </a:solidFill>
              </a:rPr>
              <a:t>Athena</a:t>
            </a:r>
          </a:p>
        </p:txBody>
      </p:sp>
      <p:sp>
        <p:nvSpPr>
          <p:cNvPr id="11" name="TextBox 10">
            <a:extLst>
              <a:ext uri="{FF2B5EF4-FFF2-40B4-BE49-F238E27FC236}">
                <a16:creationId xmlns:a16="http://schemas.microsoft.com/office/drawing/2014/main" id="{DF1076C3-1F77-4F0B-81AD-49C890345B79}"/>
              </a:ext>
            </a:extLst>
          </p:cNvPr>
          <p:cNvSpPr txBox="1"/>
          <p:nvPr/>
        </p:nvSpPr>
        <p:spPr>
          <a:xfrm>
            <a:off x="7289441" y="2273875"/>
            <a:ext cx="1502833" cy="496996"/>
          </a:xfrm>
          <a:prstGeom prst="rect">
            <a:avLst/>
          </a:prstGeom>
          <a:noFill/>
          <a:ln>
            <a:noFill/>
          </a:ln>
        </p:spPr>
        <p:txBody>
          <a:bodyPr wrap="square" rtlCol="0">
            <a:spAutoFit/>
          </a:bodyPr>
          <a:lstStyle/>
          <a:p>
            <a:pPr algn="ctr">
              <a:lnSpc>
                <a:spcPct val="150000"/>
              </a:lnSpc>
            </a:pPr>
            <a:r>
              <a:rPr lang="en-US" sz="2000" b="1" dirty="0">
                <a:solidFill>
                  <a:srgbClr val="1B202F"/>
                </a:solidFill>
              </a:rPr>
              <a:t>Engaging</a:t>
            </a:r>
          </a:p>
        </p:txBody>
      </p:sp>
      <p:pic>
        <p:nvPicPr>
          <p:cNvPr id="4102" name="Picture 6" descr="Logos &amp;amp; Tagline | MIT Sloan">
            <a:extLst>
              <a:ext uri="{FF2B5EF4-FFF2-40B4-BE49-F238E27FC236}">
                <a16:creationId xmlns:a16="http://schemas.microsoft.com/office/drawing/2014/main" id="{53729B07-AC56-4D30-9A6B-D5E8C4ED4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265" y="2336370"/>
            <a:ext cx="951063" cy="4969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78FA7B-11DE-4972-ADE2-9C9844B8A446}"/>
              </a:ext>
            </a:extLst>
          </p:cNvPr>
          <p:cNvSpPr/>
          <p:nvPr/>
        </p:nvSpPr>
        <p:spPr>
          <a:xfrm>
            <a:off x="6367286" y="1551505"/>
            <a:ext cx="2378779" cy="607769"/>
          </a:xfrm>
          <a:prstGeom prst="rect">
            <a:avLst/>
          </a:prstGeom>
          <a:no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D86259-109D-4F60-9052-30DDD8AE43E3}"/>
              </a:ext>
            </a:extLst>
          </p:cNvPr>
          <p:cNvSpPr/>
          <p:nvPr/>
        </p:nvSpPr>
        <p:spPr>
          <a:xfrm>
            <a:off x="6367286" y="2268253"/>
            <a:ext cx="2378779" cy="607769"/>
          </a:xfrm>
          <a:prstGeom prst="rect">
            <a:avLst/>
          </a:prstGeom>
          <a:no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10" name="Picture 14" descr="Python, vertical, logo Free Icon of Vector Logo">
            <a:extLst>
              <a:ext uri="{FF2B5EF4-FFF2-40B4-BE49-F238E27FC236}">
                <a16:creationId xmlns:a16="http://schemas.microsoft.com/office/drawing/2014/main" id="{16007E6A-68E8-4C4B-B075-A319AD2A8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46" y="1796355"/>
            <a:ext cx="966103" cy="1080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Parallel Programming with R (online) | Yale West Campus">
            <a:extLst>
              <a:ext uri="{FF2B5EF4-FFF2-40B4-BE49-F238E27FC236}">
                <a16:creationId xmlns:a16="http://schemas.microsoft.com/office/drawing/2014/main" id="{C2B445D1-9233-4609-8CC6-D54A50B77D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6153" y="1772275"/>
            <a:ext cx="999718" cy="1154674"/>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2760A2AE-7DBE-4C4F-A915-C63BB7776EF4}"/>
              </a:ext>
            </a:extLst>
          </p:cNvPr>
          <p:cNvGrpSpPr/>
          <p:nvPr/>
        </p:nvGrpSpPr>
        <p:grpSpPr>
          <a:xfrm>
            <a:off x="813009" y="1377697"/>
            <a:ext cx="664279" cy="664279"/>
            <a:chOff x="891757" y="1941735"/>
            <a:chExt cx="664279" cy="664279"/>
          </a:xfrm>
        </p:grpSpPr>
        <p:sp>
          <p:nvSpPr>
            <p:cNvPr id="52" name="Rectangle 51">
              <a:extLst>
                <a:ext uri="{FF2B5EF4-FFF2-40B4-BE49-F238E27FC236}">
                  <a16:creationId xmlns:a16="http://schemas.microsoft.com/office/drawing/2014/main" id="{815B5458-FBA9-487E-A78C-D73703A38170}"/>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C92BD50-6029-41A2-956C-E8A7254096B3}"/>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23BA0AA-962C-48A4-989F-B33CE15F9455}"/>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22" descr="CSV file format extension - Free interface icons">
              <a:extLst>
                <a:ext uri="{FF2B5EF4-FFF2-40B4-BE49-F238E27FC236}">
                  <a16:creationId xmlns:a16="http://schemas.microsoft.com/office/drawing/2014/main" id="{F6231D63-2EE7-4419-8D8B-62BFAC5E70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E7C3C891-ECA5-48F0-A7DA-C9F79EC2371B}"/>
              </a:ext>
            </a:extLst>
          </p:cNvPr>
          <p:cNvGrpSpPr/>
          <p:nvPr/>
        </p:nvGrpSpPr>
        <p:grpSpPr>
          <a:xfrm>
            <a:off x="965409" y="1530097"/>
            <a:ext cx="664279" cy="664279"/>
            <a:chOff x="891757" y="1941735"/>
            <a:chExt cx="664279" cy="664279"/>
          </a:xfrm>
        </p:grpSpPr>
        <p:sp>
          <p:nvSpPr>
            <p:cNvPr id="57" name="Rectangle 56">
              <a:extLst>
                <a:ext uri="{FF2B5EF4-FFF2-40B4-BE49-F238E27FC236}">
                  <a16:creationId xmlns:a16="http://schemas.microsoft.com/office/drawing/2014/main" id="{153D093D-5055-47E2-8B08-9C5987451173}"/>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545481F-1BB4-4334-8977-49185A8C07B3}"/>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24A827F-25EC-43D1-B407-F6BF9E132CFC}"/>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2" descr="CSV file format extension - Free interface icons">
              <a:extLst>
                <a:ext uri="{FF2B5EF4-FFF2-40B4-BE49-F238E27FC236}">
                  <a16:creationId xmlns:a16="http://schemas.microsoft.com/office/drawing/2014/main" id="{BB7C5C37-8A8F-417D-B9CE-ED166F18EF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062D3F8E-C33A-460C-8FA4-371A18F6175F}"/>
              </a:ext>
            </a:extLst>
          </p:cNvPr>
          <p:cNvGrpSpPr/>
          <p:nvPr/>
        </p:nvGrpSpPr>
        <p:grpSpPr>
          <a:xfrm>
            <a:off x="1117809" y="1682497"/>
            <a:ext cx="664279" cy="664279"/>
            <a:chOff x="891757" y="1941735"/>
            <a:chExt cx="664279" cy="664279"/>
          </a:xfrm>
        </p:grpSpPr>
        <p:sp>
          <p:nvSpPr>
            <p:cNvPr id="62" name="Rectangle 61">
              <a:extLst>
                <a:ext uri="{FF2B5EF4-FFF2-40B4-BE49-F238E27FC236}">
                  <a16:creationId xmlns:a16="http://schemas.microsoft.com/office/drawing/2014/main" id="{D67D7D39-62D8-4A1B-BF65-E0C16F807C14}"/>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EE81DA6-4DB7-45C5-B9FC-9768A7D9CA2D}"/>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50454C5-ABBC-4296-88C3-D5339D84D01E}"/>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22" descr="CSV file format extension - Free interface icons">
              <a:extLst>
                <a:ext uri="{FF2B5EF4-FFF2-40B4-BE49-F238E27FC236}">
                  <a16:creationId xmlns:a16="http://schemas.microsoft.com/office/drawing/2014/main" id="{506E9BEC-C85E-41A4-829E-93CDCEBFBE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pic>
        <p:nvPicPr>
          <p:cNvPr id="4124" name="Picture 28" descr="Bin, container, open, recycle, trash icon - Download on Iconfinder">
            <a:extLst>
              <a:ext uri="{FF2B5EF4-FFF2-40B4-BE49-F238E27FC236}">
                <a16:creationId xmlns:a16="http://schemas.microsoft.com/office/drawing/2014/main" id="{52E24C06-2F5F-4EAF-9A2D-C5FF66D9A5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6270" y="2239004"/>
            <a:ext cx="823294" cy="82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100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 -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1524007"/>
          </a:xfrm>
          <a:prstGeom prst="rect">
            <a:avLst/>
          </a:prstGeom>
          <a:noFill/>
          <a:ln>
            <a:noFill/>
          </a:ln>
        </p:spPr>
        <p:txBody>
          <a:bodyPr wrap="square" rtlCol="0">
            <a:spAutoFit/>
          </a:bodyPr>
          <a:lstStyle/>
          <a:p>
            <a:pPr>
              <a:lnSpc>
                <a:spcPct val="150000"/>
              </a:lnSpc>
            </a:pPr>
            <a:r>
              <a:rPr lang="en-US" sz="1600" dirty="0">
                <a:solidFill>
                  <a:srgbClr val="1B202F"/>
                </a:solidFill>
              </a:rPr>
              <a:t>At the end of the session, students will be able to…</a:t>
            </a:r>
          </a:p>
          <a:p>
            <a:pPr marL="342900" indent="-342900">
              <a:lnSpc>
                <a:spcPct val="150000"/>
              </a:lnSpc>
              <a:buFont typeface="Arial" panose="020B0604020202020204" pitchFamily="34" charset="0"/>
              <a:buChar char="•"/>
            </a:pPr>
            <a:r>
              <a:rPr lang="en-US" sz="1600" dirty="0">
                <a:solidFill>
                  <a:srgbClr val="1B202F"/>
                </a:solidFill>
              </a:rPr>
              <a:t>Navigate directories and manipulate files using terminal commands</a:t>
            </a:r>
          </a:p>
          <a:p>
            <a:pPr marL="342900" indent="-342900">
              <a:lnSpc>
                <a:spcPct val="150000"/>
              </a:lnSpc>
              <a:buFont typeface="Arial" panose="020B0604020202020204" pitchFamily="34" charset="0"/>
              <a:buChar char="•"/>
            </a:pPr>
            <a:r>
              <a:rPr lang="en-US" sz="1600" dirty="0">
                <a:solidFill>
                  <a:srgbClr val="1B202F"/>
                </a:solidFill>
              </a:rPr>
              <a:t>Recognize scenarios when it is necessary or more efficient use the terminal rather than a graphical interface</a:t>
            </a:r>
          </a:p>
        </p:txBody>
      </p:sp>
    </p:spTree>
    <p:extLst>
      <p:ext uri="{BB962C8B-B14F-4D97-AF65-F5344CB8AC3E}">
        <p14:creationId xmlns:p14="http://schemas.microsoft.com/office/powerpoint/2010/main" val="74714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Files and Directories</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15.S60_2024</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4019550" y="4765666"/>
            <a:ext cx="891226"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097148" y="1281530"/>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130268" y="126102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B2A10FC4-AF43-F9FD-FF71-0E3C0ED52E67}"/>
              </a:ext>
            </a:extLst>
          </p:cNvPr>
          <p:cNvSpPr txBox="1"/>
          <p:nvPr/>
        </p:nvSpPr>
        <p:spPr>
          <a:xfrm>
            <a:off x="165013" y="3502301"/>
            <a:ext cx="3916341" cy="1102674"/>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400" b="1" dirty="0">
                <a:solidFill>
                  <a:srgbClr val="1B202F"/>
                </a:solidFill>
                <a:latin typeface="Arial" charset="0"/>
              </a:rPr>
              <a:t>Absolute path:</a:t>
            </a:r>
            <a:r>
              <a:rPr lang="en-US" sz="1400" dirty="0">
                <a:solidFill>
                  <a:srgbClr val="1B202F"/>
                </a:solidFill>
                <a:latin typeface="Arial" charset="0"/>
              </a:rPr>
              <a:t> /Users/</a:t>
            </a:r>
            <a:r>
              <a:rPr lang="en-US" sz="1400" dirty="0" err="1">
                <a:solidFill>
                  <a:srgbClr val="1B202F"/>
                </a:solidFill>
                <a:latin typeface="Arial" charset="0"/>
              </a:rPr>
              <a:t>leverest</a:t>
            </a:r>
            <a:r>
              <a:rPr lang="en-US" sz="1400" dirty="0">
                <a:solidFill>
                  <a:srgbClr val="1B202F"/>
                </a:solidFill>
                <a:latin typeface="Arial" charset="0"/>
              </a:rPr>
              <a:t>/Desktop/15.S60_2024/data.csv</a:t>
            </a:r>
          </a:p>
          <a:p>
            <a:pPr>
              <a:lnSpc>
                <a:spcPct val="120000"/>
              </a:lnSpc>
            </a:pPr>
            <a:r>
              <a:rPr lang="en-US" sz="1400" b="1" dirty="0">
                <a:solidFill>
                  <a:srgbClr val="1B202F"/>
                </a:solidFill>
                <a:latin typeface="Arial" charset="0"/>
              </a:rPr>
              <a:t>Relative path:</a:t>
            </a:r>
          </a:p>
          <a:p>
            <a:pPr>
              <a:lnSpc>
                <a:spcPct val="120000"/>
              </a:lnSpc>
            </a:pPr>
            <a:r>
              <a:rPr lang="en-US" sz="1400" b="1" dirty="0">
                <a:solidFill>
                  <a:srgbClr val="1B202F"/>
                </a:solidFill>
                <a:latin typeface="Arial" charset="0"/>
              </a:rPr>
              <a:t>   </a:t>
            </a:r>
            <a:r>
              <a:rPr lang="en-US" sz="1400" dirty="0">
                <a:solidFill>
                  <a:srgbClr val="1B202F"/>
                </a:solidFill>
                <a:latin typeface="Arial" charset="0"/>
              </a:rPr>
              <a:t>Desktop/15.S60_2024/data.csv</a:t>
            </a:r>
          </a:p>
        </p:txBody>
      </p:sp>
      <p:cxnSp>
        <p:nvCxnSpPr>
          <p:cNvPr id="1036" name="Connector: Elbow 1035">
            <a:extLst>
              <a:ext uri="{FF2B5EF4-FFF2-40B4-BE49-F238E27FC236}">
                <a16:creationId xmlns:a16="http://schemas.microsoft.com/office/drawing/2014/main" id="{BB380D1C-D7C3-84A3-9B18-A0AF3B4F51B4}"/>
              </a:ext>
            </a:extLst>
          </p:cNvPr>
          <p:cNvCxnSpPr>
            <a:cxnSpLocks/>
            <a:stCxn id="1034" idx="2"/>
            <a:endCxn id="55" idx="1"/>
          </p:cNvCxnSpPr>
          <p:nvPr/>
        </p:nvCxnSpPr>
        <p:spPr>
          <a:xfrm rot="16200000" flipH="1">
            <a:off x="2909749" y="3818410"/>
            <a:ext cx="323236" cy="1896366"/>
          </a:xfrm>
          <a:prstGeom prst="bentConnector2">
            <a:avLst/>
          </a:prstGeom>
          <a:ln>
            <a:tailEnd type="triangle"/>
          </a:ln>
          <a:effectLst/>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B04C842A-05F7-1FF0-699A-D62FF928E263}"/>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7" name="TextBox 6">
            <a:extLst>
              <a:ext uri="{FF2B5EF4-FFF2-40B4-BE49-F238E27FC236}">
                <a16:creationId xmlns:a16="http://schemas.microsoft.com/office/drawing/2014/main" id="{974F634C-AAAB-2C4C-8D28-954D995C0B9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8" name="TextBox 7">
            <a:extLst>
              <a:ext uri="{FF2B5EF4-FFF2-40B4-BE49-F238E27FC236}">
                <a16:creationId xmlns:a16="http://schemas.microsoft.com/office/drawing/2014/main" id="{65623148-683E-BDBD-80FC-A01370B9034B}"/>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9" name="TextBox 8">
            <a:extLst>
              <a:ext uri="{FF2B5EF4-FFF2-40B4-BE49-F238E27FC236}">
                <a16:creationId xmlns:a16="http://schemas.microsoft.com/office/drawing/2014/main" id="{718255E7-BE6A-1FE9-1366-CEFA95F76E29}"/>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Tree>
    <p:extLst>
      <p:ext uri="{BB962C8B-B14F-4D97-AF65-F5344CB8AC3E}">
        <p14:creationId xmlns:p14="http://schemas.microsoft.com/office/powerpoint/2010/main" val="153951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025" grpId="0"/>
      <p:bldP spid="1027" grpId="0" animBg="1"/>
      <p:bldP spid="10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Terminal Basics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3706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rPr>
              <a:t>We are using a shell called </a:t>
            </a:r>
            <a:r>
              <a:rPr lang="en-US" sz="1600" b="1" dirty="0">
                <a:solidFill>
                  <a:srgbClr val="1B202F"/>
                </a:solidFill>
              </a:rPr>
              <a:t>bash. </a:t>
            </a:r>
            <a:r>
              <a:rPr lang="en-US" sz="1600" dirty="0">
                <a:solidFill>
                  <a:srgbClr val="1B202F"/>
                </a:solidFill>
              </a:rPr>
              <a:t>This program will interpret and process the commands you input into the terminal. </a:t>
            </a:r>
          </a:p>
          <a:p>
            <a:pPr marL="285750" indent="-285750">
              <a:lnSpc>
                <a:spcPct val="150000"/>
              </a:lnSpc>
              <a:buFont typeface="Arial" panose="020B0604020202020204" pitchFamily="34" charset="0"/>
              <a:buChar char="•"/>
            </a:pPr>
            <a:r>
              <a:rPr lang="en-US" sz="1600" dirty="0">
                <a:solidFill>
                  <a:srgbClr val="1B202F"/>
                </a:solidFill>
              </a:rPr>
              <a:t>A typical command looks like:</a:t>
            </a:r>
          </a:p>
          <a:p>
            <a:pPr>
              <a:lnSpc>
                <a:spcPct val="150000"/>
              </a:lnSpc>
            </a:pPr>
            <a:endParaRPr lang="en-US" sz="1600" dirty="0">
              <a:solidFill>
                <a:srgbClr val="1B202F"/>
              </a:solidFill>
            </a:endParaRPr>
          </a:p>
          <a:p>
            <a:pPr algn="ctr">
              <a:lnSpc>
                <a:spcPct val="150000"/>
              </a:lnSpc>
            </a:pPr>
            <a:r>
              <a:rPr lang="en-US" sz="1600" dirty="0">
                <a:solidFill>
                  <a:srgbClr val="1B202F"/>
                </a:solidFill>
                <a:latin typeface="Courier New" panose="02070309020205020404" pitchFamily="49" charset="0"/>
                <a:cs typeface="Courier New" panose="02070309020205020404" pitchFamily="49" charset="0"/>
              </a:rPr>
              <a:t>command &lt;argument1&gt; &lt;argument2&gt; …</a:t>
            </a:r>
          </a:p>
          <a:p>
            <a:pPr>
              <a:lnSpc>
                <a:spcPct val="150000"/>
              </a:lnSpc>
            </a:pPr>
            <a:endParaRPr lang="en-US" sz="1600" dirty="0">
              <a:solidFill>
                <a:srgbClr val="1B202F"/>
              </a:solidFill>
            </a:endParaRPr>
          </a:p>
          <a:p>
            <a:pPr>
              <a:lnSpc>
                <a:spcPct val="150000"/>
              </a:lnSpc>
            </a:pPr>
            <a:r>
              <a:rPr lang="en-US" sz="1600" dirty="0">
                <a:solidFill>
                  <a:srgbClr val="1B202F"/>
                </a:solidFill>
              </a:rPr>
              <a:t>To open:</a:t>
            </a:r>
          </a:p>
          <a:p>
            <a:pPr marL="285750" indent="-285750">
              <a:lnSpc>
                <a:spcPct val="150000"/>
              </a:lnSpc>
              <a:buFont typeface="Arial" panose="020B0604020202020204" pitchFamily="34" charset="0"/>
              <a:buChar char="•"/>
            </a:pPr>
            <a:r>
              <a:rPr lang="en-US" sz="1600" dirty="0">
                <a:solidFill>
                  <a:srgbClr val="1B202F"/>
                </a:solidFill>
              </a:rPr>
              <a:t>Mac users open Terminal</a:t>
            </a:r>
          </a:p>
          <a:p>
            <a:pPr marL="285750" indent="-285750">
              <a:lnSpc>
                <a:spcPct val="150000"/>
              </a:lnSpc>
              <a:buFont typeface="Arial" panose="020B0604020202020204" pitchFamily="34" charset="0"/>
              <a:buChar char="•"/>
            </a:pPr>
            <a:r>
              <a:rPr lang="en-US" sz="1600" dirty="0">
                <a:solidFill>
                  <a:srgbClr val="1B202F"/>
                </a:solidFill>
              </a:rPr>
              <a:t>Windows users open Git Bash (installed in the pre-assignment)</a:t>
            </a:r>
          </a:p>
        </p:txBody>
      </p:sp>
    </p:spTree>
    <p:extLst>
      <p:ext uri="{BB962C8B-B14F-4D97-AF65-F5344CB8AC3E}">
        <p14:creationId xmlns:p14="http://schemas.microsoft.com/office/powerpoint/2010/main" val="233717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431B55-F049-80CC-0D24-B090302C15BA}"/>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F79E0BD-4BC0-36F9-12D0-60428C5BE229}"/>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B2A10FC4-AF43-F9FD-FF71-0E3C0ED52E67}"/>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pic>
        <p:nvPicPr>
          <p:cNvPr id="9" name="Picture 6">
            <a:extLst>
              <a:ext uri="{FF2B5EF4-FFF2-40B4-BE49-F238E27FC236}">
                <a16:creationId xmlns:a16="http://schemas.microsoft.com/office/drawing/2014/main" id="{AD5BA3A9-1213-A6BA-5A3B-77651ACD7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0AAF0B-A645-D75A-589D-9697560C435F}"/>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11" name="Straight Connector 10">
            <a:extLst>
              <a:ext uri="{FF2B5EF4-FFF2-40B4-BE49-F238E27FC236}">
                <a16:creationId xmlns:a16="http://schemas.microsoft.com/office/drawing/2014/main" id="{FFFE98A3-A4EC-EF16-989E-B18DF6086896}"/>
              </a:ext>
            </a:extLst>
          </p:cNvPr>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7489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Today’s Learning Objectives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2949462"/>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solidFill>
                  <a:srgbClr val="1B202F"/>
                </a:solidFill>
                <a:latin typeface="+mj-lt"/>
              </a:rPr>
              <a:t>Describe the importance of reproducibility in coding projects</a:t>
            </a:r>
          </a:p>
          <a:p>
            <a:pPr marL="285750" indent="-285750">
              <a:lnSpc>
                <a:spcPct val="150000"/>
              </a:lnSpc>
              <a:buFont typeface="Arial" panose="020B0604020202020204" pitchFamily="34" charset="0"/>
              <a:buChar char="•"/>
            </a:pPr>
            <a:r>
              <a:rPr lang="en-US" dirty="0">
                <a:solidFill>
                  <a:srgbClr val="1B202F"/>
                </a:solidFill>
                <a:latin typeface="+mj-lt"/>
              </a:rPr>
              <a:t>Enter basic commands in terminal to navigate a file system, manipulate files, and run scripts</a:t>
            </a:r>
          </a:p>
          <a:p>
            <a:pPr marL="285750" indent="-285750">
              <a:lnSpc>
                <a:spcPct val="150000"/>
              </a:lnSpc>
              <a:buFont typeface="Arial" panose="020B0604020202020204" pitchFamily="34" charset="0"/>
              <a:buChar char="•"/>
            </a:pPr>
            <a:r>
              <a:rPr lang="en-US" dirty="0">
                <a:solidFill>
                  <a:srgbClr val="1B202F"/>
                </a:solidFill>
                <a:latin typeface="+mj-lt"/>
              </a:rPr>
              <a:t>Maintain proper version control for a coding project using git</a:t>
            </a:r>
          </a:p>
          <a:p>
            <a:pPr marL="285750" indent="-285750">
              <a:lnSpc>
                <a:spcPct val="150000"/>
              </a:lnSpc>
              <a:buFont typeface="Arial" panose="020B0604020202020204" pitchFamily="34" charset="0"/>
              <a:buChar char="•"/>
            </a:pPr>
            <a:r>
              <a:rPr lang="en-US" dirty="0">
                <a:solidFill>
                  <a:srgbClr val="1B202F"/>
                </a:solidFill>
                <a:latin typeface="+mj-lt"/>
              </a:rPr>
              <a:t>Collaborate on a coding project with </a:t>
            </a:r>
            <a:r>
              <a:rPr lang="en-US" dirty="0" err="1">
                <a:solidFill>
                  <a:srgbClr val="1B202F"/>
                </a:solidFill>
                <a:latin typeface="+mj-lt"/>
              </a:rPr>
              <a:t>Github</a:t>
            </a:r>
            <a:endParaRPr lang="en-US" dirty="0">
              <a:solidFill>
                <a:srgbClr val="1B202F"/>
              </a:solidFill>
              <a:latin typeface="+mj-lt"/>
            </a:endParaRPr>
          </a:p>
          <a:p>
            <a:pPr marL="285750" indent="-285750">
              <a:lnSpc>
                <a:spcPct val="150000"/>
              </a:lnSpc>
              <a:buFont typeface="Arial" panose="020B0604020202020204" pitchFamily="34" charset="0"/>
              <a:buChar char="•"/>
            </a:pPr>
            <a:r>
              <a:rPr lang="en-US" dirty="0">
                <a:solidFill>
                  <a:srgbClr val="1B202F"/>
                </a:solidFill>
                <a:latin typeface="+mj-lt"/>
              </a:rPr>
              <a:t>Share your research work and maintain bibliographies through Latex and Zotero</a:t>
            </a:r>
          </a:p>
        </p:txBody>
      </p:sp>
    </p:spTree>
    <p:extLst>
      <p:ext uri="{BB962C8B-B14F-4D97-AF65-F5344CB8AC3E}">
        <p14:creationId xmlns:p14="http://schemas.microsoft.com/office/powerpoint/2010/main" val="21255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401D2-B02D-F778-6971-F3FB17E6CDDD}"/>
              </a:ext>
            </a:extLst>
          </p:cNvPr>
          <p:cNvSpPr/>
          <p:nvPr/>
        </p:nvSpPr>
        <p:spPr>
          <a:xfrm>
            <a:off x="4874642" y="256527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431B55-F049-80CC-0D24-B090302C15BA}"/>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F79E0BD-4BC0-36F9-12D0-60428C5BE229}"/>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C0B8E-13E7-96D2-1AA1-21095E3EAC55}"/>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7" name="TextBox 6">
            <a:extLst>
              <a:ext uri="{FF2B5EF4-FFF2-40B4-BE49-F238E27FC236}">
                <a16:creationId xmlns:a16="http://schemas.microsoft.com/office/drawing/2014/main" id="{4111D92B-7864-307A-BB3A-B9171601A894}"/>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028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C3220-007C-2182-4E63-879CEEDA1A7C}"/>
              </a:ext>
            </a:extLst>
          </p:cNvPr>
          <p:cNvSpPr/>
          <p:nvPr/>
        </p:nvSpPr>
        <p:spPr>
          <a:xfrm>
            <a:off x="4870164" y="3293910"/>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376396-F9F5-E4A0-A96F-AD991977178F}"/>
              </a:ext>
            </a:extLst>
          </p:cNvPr>
          <p:cNvSpPr txBox="1"/>
          <p:nvPr/>
        </p:nvSpPr>
        <p:spPr>
          <a:xfrm>
            <a:off x="6148307" y="1953660"/>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15.S60_2025</a:t>
            </a:r>
          </a:p>
        </p:txBody>
      </p:sp>
      <p:sp>
        <p:nvSpPr>
          <p:cNvPr id="8" name="TextBox 7">
            <a:extLst>
              <a:ext uri="{FF2B5EF4-FFF2-40B4-BE49-F238E27FC236}">
                <a16:creationId xmlns:a16="http://schemas.microsoft.com/office/drawing/2014/main" id="{DE7F36E6-2AA5-7231-1D3D-11B68AEBD7C1}"/>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9" name="TextBox 8">
            <a:extLst>
              <a:ext uri="{FF2B5EF4-FFF2-40B4-BE49-F238E27FC236}">
                <a16:creationId xmlns:a16="http://schemas.microsoft.com/office/drawing/2014/main" id="{97E9BACB-A8D9-E195-22E8-FC160824DBCD}"/>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0D0107A-12A3-96F4-E372-37153CB97E25}"/>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2" name="TextBox 11">
            <a:extLst>
              <a:ext uri="{FF2B5EF4-FFF2-40B4-BE49-F238E27FC236}">
                <a16:creationId xmlns:a16="http://schemas.microsoft.com/office/drawing/2014/main" id="{683B7D7A-140E-205A-9B5F-7D557326BD98}"/>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Tree>
    <p:extLst>
      <p:ext uri="{BB962C8B-B14F-4D97-AF65-F5344CB8AC3E}">
        <p14:creationId xmlns:p14="http://schemas.microsoft.com/office/powerpoint/2010/main" val="1704639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C3220-007C-2182-4E63-879CEEDA1A7C}"/>
              </a:ext>
            </a:extLst>
          </p:cNvPr>
          <p:cNvSpPr/>
          <p:nvPr/>
        </p:nvSpPr>
        <p:spPr>
          <a:xfrm>
            <a:off x="4870164" y="3293910"/>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6528E8-BCE9-B8B1-8B25-57A034A6F4BE}"/>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0" name="TextBox 9">
            <a:extLst>
              <a:ext uri="{FF2B5EF4-FFF2-40B4-BE49-F238E27FC236}">
                <a16:creationId xmlns:a16="http://schemas.microsoft.com/office/drawing/2014/main" id="{DF434BA1-AECA-9F71-D826-74563F54ED7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2" name="TextBox 11">
            <a:extLst>
              <a:ext uri="{FF2B5EF4-FFF2-40B4-BE49-F238E27FC236}">
                <a16:creationId xmlns:a16="http://schemas.microsoft.com/office/drawing/2014/main" id="{72516079-B5A0-83A7-4FD9-FD101E52378D}"/>
              </a:ext>
            </a:extLst>
          </p:cNvPr>
          <p:cNvSpPr txBox="1"/>
          <p:nvPr/>
        </p:nvSpPr>
        <p:spPr>
          <a:xfrm>
            <a:off x="6148307" y="2258249"/>
            <a:ext cx="1898413" cy="969496"/>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ls</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data.csv</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   stuff.txt</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   script.py</a:t>
            </a:r>
            <a:endParaRPr lang="en-US" sz="1200" b="1" dirty="0">
              <a:solidFill>
                <a:srgbClr val="1B202F"/>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180E5B4-FAB8-7ECE-D635-64966F8612B5}"/>
              </a:ext>
            </a:extLst>
          </p:cNvPr>
          <p:cNvSpPr txBox="1"/>
          <p:nvPr/>
        </p:nvSpPr>
        <p:spPr>
          <a:xfrm>
            <a:off x="6148307" y="1953660"/>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15.S60_2025</a:t>
            </a:r>
          </a:p>
        </p:txBody>
      </p:sp>
      <p:sp>
        <p:nvSpPr>
          <p:cNvPr id="14" name="TextBox 13">
            <a:extLst>
              <a:ext uri="{FF2B5EF4-FFF2-40B4-BE49-F238E27FC236}">
                <a16:creationId xmlns:a16="http://schemas.microsoft.com/office/drawing/2014/main" id="{34919C13-C157-4E88-7C57-45246A934BBC}"/>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15" name="TextBox 14">
            <a:extLst>
              <a:ext uri="{FF2B5EF4-FFF2-40B4-BE49-F238E27FC236}">
                <a16:creationId xmlns:a16="http://schemas.microsoft.com/office/drawing/2014/main" id="{8B1CDAF0-69F6-56B6-4A79-A4D4F96A3DF2}"/>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254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401D2-B02D-F778-6971-F3FB17E6CDDD}"/>
              </a:ext>
            </a:extLst>
          </p:cNvPr>
          <p:cNvSpPr/>
          <p:nvPr/>
        </p:nvSpPr>
        <p:spPr>
          <a:xfrm>
            <a:off x="4874642" y="256527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764FB2-036E-71B9-E8E9-ACD8EB4F727A}"/>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pic>
        <p:nvPicPr>
          <p:cNvPr id="6" name="Picture 6">
            <a:extLst>
              <a:ext uri="{FF2B5EF4-FFF2-40B4-BE49-F238E27FC236}">
                <a16:creationId xmlns:a16="http://schemas.microsoft.com/office/drawing/2014/main" id="{1A2602E8-8823-2260-77A6-01A08C25A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ome - Free web icons">
            <a:extLst>
              <a:ext uri="{FF2B5EF4-FFF2-40B4-BE49-F238E27FC236}">
                <a16:creationId xmlns:a16="http://schemas.microsoft.com/office/drawing/2014/main" id="{370338F0-FCFF-2B69-138B-6569B9F64E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9FF5CD-EAF4-6F40-5C20-B3D621EF9792}"/>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4" name="TextBox 13">
            <a:extLst>
              <a:ext uri="{FF2B5EF4-FFF2-40B4-BE49-F238E27FC236}">
                <a16:creationId xmlns:a16="http://schemas.microsoft.com/office/drawing/2014/main" id="{79AABE56-7FB0-4D19-E612-6C1211F530C5}"/>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8" name="TextBox 17">
            <a:extLst>
              <a:ext uri="{FF2B5EF4-FFF2-40B4-BE49-F238E27FC236}">
                <a16:creationId xmlns:a16="http://schemas.microsoft.com/office/drawing/2014/main" id="{75134F7D-DAAC-4A0E-5200-527707E78AFD}"/>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Tree>
    <p:extLst>
      <p:ext uri="{BB962C8B-B14F-4D97-AF65-F5344CB8AC3E}">
        <p14:creationId xmlns:p14="http://schemas.microsoft.com/office/powerpoint/2010/main" val="1822678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366C28-812A-8EF2-51B7-6DC7973B6A34}"/>
              </a:ext>
            </a:extLst>
          </p:cNvPr>
          <p:cNvSpPr txBox="1"/>
          <p:nvPr/>
        </p:nvSpPr>
        <p:spPr>
          <a:xfrm>
            <a:off x="221576" y="2367849"/>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8" name="Rectangle 17">
            <a:extLst>
              <a:ext uri="{FF2B5EF4-FFF2-40B4-BE49-F238E27FC236}">
                <a16:creationId xmlns:a16="http://schemas.microsoft.com/office/drawing/2014/main" id="{DE7F7C1D-9B1E-B766-0BAE-239340AD09CC}"/>
              </a:ext>
            </a:extLst>
          </p:cNvPr>
          <p:cNvSpPr/>
          <p:nvPr/>
        </p:nvSpPr>
        <p:spPr>
          <a:xfrm>
            <a:off x="3073235" y="92575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8020E14-FBA2-CB65-B8D8-65AC23CEF3F7}"/>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7" name="TextBox 6">
            <a:extLst>
              <a:ext uri="{FF2B5EF4-FFF2-40B4-BE49-F238E27FC236}">
                <a16:creationId xmlns:a16="http://schemas.microsoft.com/office/drawing/2014/main" id="{889E3E22-0057-1D58-FB22-A846AE2663EE}"/>
              </a:ext>
            </a:extLst>
          </p:cNvPr>
          <p:cNvSpPr txBox="1"/>
          <p:nvPr/>
        </p:nvSpPr>
        <p:spPr>
          <a:xfrm>
            <a:off x="276788" y="2083000"/>
            <a:ext cx="169309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two levels)</a:t>
            </a:r>
          </a:p>
        </p:txBody>
      </p:sp>
      <p:sp>
        <p:nvSpPr>
          <p:cNvPr id="8" name="TextBox 7">
            <a:extLst>
              <a:ext uri="{FF2B5EF4-FFF2-40B4-BE49-F238E27FC236}">
                <a16:creationId xmlns:a16="http://schemas.microsoft.com/office/drawing/2014/main" id="{03AEAE9F-5821-C23F-DF78-0FC82D53F71C}"/>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
        <p:nvSpPr>
          <p:cNvPr id="9" name="TextBox 8">
            <a:extLst>
              <a:ext uri="{FF2B5EF4-FFF2-40B4-BE49-F238E27FC236}">
                <a16:creationId xmlns:a16="http://schemas.microsoft.com/office/drawing/2014/main" id="{B1C931A2-2164-0A88-39DD-09D6C370D57B}"/>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0" name="TextBox 9">
            <a:extLst>
              <a:ext uri="{FF2B5EF4-FFF2-40B4-BE49-F238E27FC236}">
                <a16:creationId xmlns:a16="http://schemas.microsoft.com/office/drawing/2014/main" id="{8535DA7B-F087-45D6-A9A3-06ECCD5DA38B}"/>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1" name="TextBox 10">
            <a:extLst>
              <a:ext uri="{FF2B5EF4-FFF2-40B4-BE49-F238E27FC236}">
                <a16:creationId xmlns:a16="http://schemas.microsoft.com/office/drawing/2014/main" id="{8975CEDA-2279-CBF6-71E9-F1ECFFB64318}"/>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12" name="TextBox 11">
            <a:extLst>
              <a:ext uri="{FF2B5EF4-FFF2-40B4-BE49-F238E27FC236}">
                <a16:creationId xmlns:a16="http://schemas.microsoft.com/office/drawing/2014/main" id="{A46945BC-2354-CEFC-8438-ECEAB91AF868}"/>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Tree>
    <p:extLst>
      <p:ext uri="{BB962C8B-B14F-4D97-AF65-F5344CB8AC3E}">
        <p14:creationId xmlns:p14="http://schemas.microsoft.com/office/powerpoint/2010/main" val="300527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764FB2-036E-71B9-E8E9-ACD8EB4F727A}"/>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3" name="TextBox 12">
            <a:extLst>
              <a:ext uri="{FF2B5EF4-FFF2-40B4-BE49-F238E27FC236}">
                <a16:creationId xmlns:a16="http://schemas.microsoft.com/office/drawing/2014/main" id="{73366C28-812A-8EF2-51B7-6DC7973B6A34}"/>
              </a:ext>
            </a:extLst>
          </p:cNvPr>
          <p:cNvSpPr txBox="1"/>
          <p:nvPr/>
        </p:nvSpPr>
        <p:spPr>
          <a:xfrm>
            <a:off x="221576" y="2367849"/>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5" name="TextBox 14">
            <a:extLst>
              <a:ext uri="{FF2B5EF4-FFF2-40B4-BE49-F238E27FC236}">
                <a16:creationId xmlns:a16="http://schemas.microsoft.com/office/drawing/2014/main" id="{56476804-4923-6444-6B9B-7ADF47370710}"/>
              </a:ext>
            </a:extLst>
          </p:cNvPr>
          <p:cNvSpPr txBox="1"/>
          <p:nvPr/>
        </p:nvSpPr>
        <p:spPr>
          <a:xfrm>
            <a:off x="221577" y="1325396"/>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a:t>
            </a:r>
          </a:p>
        </p:txBody>
      </p:sp>
      <p:sp>
        <p:nvSpPr>
          <p:cNvPr id="6" name="TextBox 5">
            <a:extLst>
              <a:ext uri="{FF2B5EF4-FFF2-40B4-BE49-F238E27FC236}">
                <a16:creationId xmlns:a16="http://schemas.microsoft.com/office/drawing/2014/main" id="{5085F31D-6C26-9DB4-4F43-40C26042D2BD}"/>
              </a:ext>
            </a:extLst>
          </p:cNvPr>
          <p:cNvSpPr txBox="1"/>
          <p:nvPr/>
        </p:nvSpPr>
        <p:spPr>
          <a:xfrm>
            <a:off x="265714" y="1045186"/>
            <a:ext cx="157607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(Back to home directory)</a:t>
            </a:r>
          </a:p>
        </p:txBody>
      </p:sp>
      <p:sp>
        <p:nvSpPr>
          <p:cNvPr id="10" name="TextBox 9">
            <a:extLst>
              <a:ext uri="{FF2B5EF4-FFF2-40B4-BE49-F238E27FC236}">
                <a16:creationId xmlns:a16="http://schemas.microsoft.com/office/drawing/2014/main" id="{F2AFC0DF-09D4-6218-1B19-41993A279447}"/>
              </a:ext>
            </a:extLst>
          </p:cNvPr>
          <p:cNvSpPr txBox="1"/>
          <p:nvPr/>
        </p:nvSpPr>
        <p:spPr>
          <a:xfrm>
            <a:off x="276788" y="2083000"/>
            <a:ext cx="169309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two levels)</a:t>
            </a:r>
          </a:p>
        </p:txBody>
      </p:sp>
      <p:sp>
        <p:nvSpPr>
          <p:cNvPr id="11" name="TextBox 10">
            <a:extLst>
              <a:ext uri="{FF2B5EF4-FFF2-40B4-BE49-F238E27FC236}">
                <a16:creationId xmlns:a16="http://schemas.microsoft.com/office/drawing/2014/main" id="{3A7786D3-9028-5BF7-D7FB-6AD830696BB9}"/>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
        <p:nvSpPr>
          <p:cNvPr id="12" name="TextBox 11">
            <a:extLst>
              <a:ext uri="{FF2B5EF4-FFF2-40B4-BE49-F238E27FC236}">
                <a16:creationId xmlns:a16="http://schemas.microsoft.com/office/drawing/2014/main" id="{ADD59CDA-8382-6D78-FC82-004CBFDD3EF8}"/>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14" name="TextBox 13">
            <a:extLst>
              <a:ext uri="{FF2B5EF4-FFF2-40B4-BE49-F238E27FC236}">
                <a16:creationId xmlns:a16="http://schemas.microsoft.com/office/drawing/2014/main" id="{3DBA180F-A835-9406-A347-4B98FBC77C91}"/>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
        <p:nvSpPr>
          <p:cNvPr id="18" name="TextBox 17">
            <a:extLst>
              <a:ext uri="{FF2B5EF4-FFF2-40B4-BE49-F238E27FC236}">
                <a16:creationId xmlns:a16="http://schemas.microsoft.com/office/drawing/2014/main" id="{895BA794-7575-236D-5B06-1B836B62E3B7}"/>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21" name="TextBox 20">
            <a:extLst>
              <a:ext uri="{FF2B5EF4-FFF2-40B4-BE49-F238E27FC236}">
                <a16:creationId xmlns:a16="http://schemas.microsoft.com/office/drawing/2014/main" id="{AE6BE120-8315-5F9F-AC18-2AC51A6D7D1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Tree>
    <p:extLst>
      <p:ext uri="{BB962C8B-B14F-4D97-AF65-F5344CB8AC3E}">
        <p14:creationId xmlns:p14="http://schemas.microsoft.com/office/powerpoint/2010/main" val="4108383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19294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Change to a new directory</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5216253" y="3180841"/>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5112693" y="4587571"/>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open &lt;filename&gt;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459499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Open a file (analogous to double clicking)</a:t>
            </a:r>
            <a:endParaRPr lang="en-US" sz="1600" b="1"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974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Print working directory</a:t>
            </a: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43761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62879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00249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5872688" y="1774109"/>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ls</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79089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List contents of working directory</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5872688" y="1070743"/>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pwd</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F625DB7C-91E4-42C2-960D-43476D882410}"/>
              </a:ext>
            </a:extLst>
          </p:cNvPr>
          <p:cNvSpPr txBox="1"/>
          <p:nvPr/>
        </p:nvSpPr>
        <p:spPr>
          <a:xfrm>
            <a:off x="520102" y="38939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Return to “home” directory</a:t>
            </a:r>
            <a:endParaRPr lang="en-US" sz="1600" b="1" dirty="0">
              <a:solidFill>
                <a:srgbClr val="C00000"/>
              </a:solidFill>
              <a:latin typeface="Arial" charset="0"/>
            </a:endParaRPr>
          </a:p>
        </p:txBody>
      </p:sp>
      <p:sp>
        <p:nvSpPr>
          <p:cNvPr id="26" name="TextBox 25">
            <a:extLst>
              <a:ext uri="{FF2B5EF4-FFF2-40B4-BE49-F238E27FC236}">
                <a16:creationId xmlns:a16="http://schemas.microsoft.com/office/drawing/2014/main" id="{2938804F-FD4D-4620-967D-257B5C953E12}"/>
              </a:ext>
            </a:extLst>
          </p:cNvPr>
          <p:cNvSpPr txBox="1"/>
          <p:nvPr/>
        </p:nvSpPr>
        <p:spPr>
          <a:xfrm>
            <a:off x="5216253" y="3884207"/>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a:t>
            </a:r>
          </a:p>
        </p:txBody>
      </p:sp>
      <p:cxnSp>
        <p:nvCxnSpPr>
          <p:cNvPr id="27" name="Straight Connector 26">
            <a:extLst>
              <a:ext uri="{FF2B5EF4-FFF2-40B4-BE49-F238E27FC236}">
                <a16:creationId xmlns:a16="http://schemas.microsoft.com/office/drawing/2014/main" id="{588F43D3-CD39-41F8-8FD0-F33480622931}"/>
              </a:ext>
            </a:extLst>
          </p:cNvPr>
          <p:cNvCxnSpPr>
            <a:cxnSpLocks/>
          </p:cNvCxnSpPr>
          <p:nvPr/>
        </p:nvCxnSpPr>
        <p:spPr>
          <a:xfrm flipV="1">
            <a:off x="378281" y="368934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2315642"/>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4883150" y="2477475"/>
            <a:ext cx="356870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ls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49192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List contents of specified directory</a:t>
            </a:r>
            <a:endParaRPr lang="en-US" sz="1600" dirty="0">
              <a:solidFill>
                <a:srgbClr val="C00000"/>
              </a:solidFill>
              <a:latin typeface="Arial" charset="0"/>
            </a:endParaRPr>
          </a:p>
        </p:txBody>
      </p:sp>
    </p:spTree>
    <p:extLst>
      <p:ext uri="{BB962C8B-B14F-4D97-AF65-F5344CB8AC3E}">
        <p14:creationId xmlns:p14="http://schemas.microsoft.com/office/powerpoint/2010/main" val="219513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2</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699786"/>
            <a:ext cx="8137321" cy="872034"/>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dirty="0">
                <a:solidFill>
                  <a:srgbClr val="000000"/>
                </a:solidFill>
                <a:latin typeface="Arial" charset="0"/>
              </a:rPr>
              <a:t>Navigate history of previous commands using up and down arrow keys</a:t>
            </a:r>
          </a:p>
          <a:p>
            <a:pPr marL="285750" indent="-285750">
              <a:lnSpc>
                <a:spcPct val="150000"/>
              </a:lnSpc>
              <a:buFont typeface="Arial" panose="020B0604020202020204" pitchFamily="34" charset="0"/>
              <a:buChar char="•"/>
            </a:pPr>
            <a:r>
              <a:rPr lang="en-US" dirty="0">
                <a:solidFill>
                  <a:srgbClr val="000000"/>
                </a:solidFill>
                <a:latin typeface="Arial" charset="0"/>
              </a:rPr>
              <a:t>Use tab to autocomplete commands and paths </a:t>
            </a:r>
            <a:endParaRPr lang="en-US"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40089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current working directory</a:t>
            </a:r>
          </a:p>
        </p:txBody>
      </p: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93994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31364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6432550" y="2085259"/>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2102048"/>
            <a:ext cx="469615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parent of current working directory</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6432550" y="1381893"/>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2626792"/>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6432550" y="2788625"/>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8030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home directory</a:t>
            </a:r>
            <a:endParaRPr lang="en-US" sz="1600" dirty="0">
              <a:solidFill>
                <a:srgbClr val="C00000"/>
              </a:solidFill>
              <a:latin typeface="Arial" charset="0"/>
            </a:endParaRPr>
          </a:p>
        </p:txBody>
      </p:sp>
    </p:spTree>
    <p:extLst>
      <p:ext uri="{BB962C8B-B14F-4D97-AF65-F5344CB8AC3E}">
        <p14:creationId xmlns:p14="http://schemas.microsoft.com/office/powerpoint/2010/main" val="346879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Poll 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800219"/>
          </a:xfrm>
          <a:prstGeom prst="rect">
            <a:avLst/>
          </a:prstGeom>
          <a:noFill/>
          <a:ln>
            <a:noFill/>
          </a:ln>
        </p:spPr>
        <p:txBody>
          <a:bodyPr wrap="square" rtlCol="0">
            <a:spAutoFit/>
          </a:bodyPr>
          <a:lstStyle/>
          <a:p>
            <a:pPr>
              <a:lnSpc>
                <a:spcPct val="150000"/>
              </a:lnSpc>
            </a:pPr>
            <a:r>
              <a:rPr lang="en-US" sz="1600" dirty="0">
                <a:solidFill>
                  <a:srgbClr val="1B202F"/>
                </a:solidFill>
              </a:rPr>
              <a:t>If our current working directory is </a:t>
            </a:r>
            <a:r>
              <a:rPr lang="en-US" sz="1600" dirty="0">
                <a:solidFill>
                  <a:srgbClr val="000000"/>
                </a:solidFill>
                <a:latin typeface="Courier New" panose="02070309020205020404" pitchFamily="49" charset="0"/>
                <a:cs typeface="Courier New" panose="02070309020205020404" pitchFamily="49" charset="0"/>
              </a:rPr>
              <a:t>Users/Alex/Documents</a:t>
            </a:r>
            <a:r>
              <a:rPr lang="en-US" sz="1600" dirty="0">
                <a:solidFill>
                  <a:srgbClr val="000000"/>
                </a:solidFill>
                <a:cs typeface="Courier New" panose="02070309020205020404" pitchFamily="49" charset="0"/>
              </a:rPr>
              <a:t>,</a:t>
            </a:r>
            <a:r>
              <a:rPr lang="en-US" sz="1600" dirty="0">
                <a:solidFill>
                  <a:srgbClr val="1B202F"/>
                </a:solidFill>
                <a:cs typeface="Courier New" panose="02070309020205020404" pitchFamily="49" charset="0"/>
              </a:rPr>
              <a:t> which </a:t>
            </a:r>
            <a:r>
              <a:rPr lang="en-US" sz="1600" b="1" dirty="0">
                <a:solidFill>
                  <a:srgbClr val="1B202F"/>
                </a:solidFill>
                <a:cs typeface="Courier New" panose="02070309020205020404" pitchFamily="49" charset="0"/>
              </a:rPr>
              <a:t>commands</a:t>
            </a:r>
            <a:r>
              <a:rPr lang="en-US" sz="1600" dirty="0">
                <a:solidFill>
                  <a:srgbClr val="1B202F"/>
                </a:solidFill>
                <a:cs typeface="Courier New" panose="02070309020205020404" pitchFamily="49" charset="0"/>
              </a:rPr>
              <a:t> would take us back to the home directory, </a:t>
            </a:r>
            <a:r>
              <a:rPr lang="en-US" sz="1600" dirty="0">
                <a:solidFill>
                  <a:srgbClr val="000000"/>
                </a:solidFill>
                <a:latin typeface="Courier New" panose="02070309020205020404" pitchFamily="49" charset="0"/>
                <a:cs typeface="Courier New" panose="02070309020205020404" pitchFamily="49" charset="0"/>
              </a:rPr>
              <a:t>Users/Alex</a:t>
            </a:r>
            <a:r>
              <a:rPr lang="en-US" sz="1600" dirty="0">
                <a:solidFill>
                  <a:srgbClr val="000000"/>
                </a:solidFill>
                <a:cs typeface="Courier New" panose="02070309020205020404" pitchFamily="49" charset="0"/>
              </a:rPr>
              <a:t>? (select all that apply)</a:t>
            </a:r>
          </a:p>
        </p:txBody>
      </p:sp>
      <p:sp>
        <p:nvSpPr>
          <p:cNvPr id="5" name="TextBox 4">
            <a:extLst>
              <a:ext uri="{FF2B5EF4-FFF2-40B4-BE49-F238E27FC236}">
                <a16:creationId xmlns:a16="http://schemas.microsoft.com/office/drawing/2014/main" id="{1C6F852F-B7D5-4C9C-9F7E-CC12D1FBA8D4}"/>
              </a:ext>
            </a:extLst>
          </p:cNvPr>
          <p:cNvSpPr txBox="1"/>
          <p:nvPr/>
        </p:nvSpPr>
        <p:spPr>
          <a:xfrm>
            <a:off x="2601495" y="2103719"/>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6" name="TextBox 5">
            <a:extLst>
              <a:ext uri="{FF2B5EF4-FFF2-40B4-BE49-F238E27FC236}">
                <a16:creationId xmlns:a16="http://schemas.microsoft.com/office/drawing/2014/main" id="{DF24B032-77A4-4113-A9F8-57289DDEE3AC}"/>
              </a:ext>
            </a:extLst>
          </p:cNvPr>
          <p:cNvSpPr txBox="1"/>
          <p:nvPr/>
        </p:nvSpPr>
        <p:spPr>
          <a:xfrm>
            <a:off x="2601495" y="2707168"/>
            <a:ext cx="2167332"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7" name="TextBox 6">
            <a:extLst>
              <a:ext uri="{FF2B5EF4-FFF2-40B4-BE49-F238E27FC236}">
                <a16:creationId xmlns:a16="http://schemas.microsoft.com/office/drawing/2014/main" id="{E8E5C41C-AA85-4263-8188-FEA93B74E0CF}"/>
              </a:ext>
            </a:extLst>
          </p:cNvPr>
          <p:cNvSpPr txBox="1"/>
          <p:nvPr/>
        </p:nvSpPr>
        <p:spPr>
          <a:xfrm>
            <a:off x="2601495" y="3310617"/>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8" name="TextBox 7">
            <a:extLst>
              <a:ext uri="{FF2B5EF4-FFF2-40B4-BE49-F238E27FC236}">
                <a16:creationId xmlns:a16="http://schemas.microsoft.com/office/drawing/2014/main" id="{409B2BC9-AD5D-4AF4-B773-F878B1B546EB}"/>
              </a:ext>
            </a:extLst>
          </p:cNvPr>
          <p:cNvSpPr txBox="1"/>
          <p:nvPr/>
        </p:nvSpPr>
        <p:spPr>
          <a:xfrm>
            <a:off x="2601495" y="391406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10" name="TextBox 9">
            <a:extLst>
              <a:ext uri="{FF2B5EF4-FFF2-40B4-BE49-F238E27FC236}">
                <a16:creationId xmlns:a16="http://schemas.microsoft.com/office/drawing/2014/main" id="{1AFA410E-D6B7-4C72-B441-AC71F21A59B0}"/>
              </a:ext>
            </a:extLst>
          </p:cNvPr>
          <p:cNvSpPr txBox="1"/>
          <p:nvPr/>
        </p:nvSpPr>
        <p:spPr>
          <a:xfrm>
            <a:off x="1771538" y="21020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1771538" y="272319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1771537" y="332998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1771538" y="3918393"/>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TextBox 14">
            <a:extLst>
              <a:ext uri="{FF2B5EF4-FFF2-40B4-BE49-F238E27FC236}">
                <a16:creationId xmlns:a16="http://schemas.microsoft.com/office/drawing/2014/main" id="{9C7B6F3E-200A-4D64-B566-8081E761203C}"/>
              </a:ext>
            </a:extLst>
          </p:cNvPr>
          <p:cNvSpPr txBox="1"/>
          <p:nvPr/>
        </p:nvSpPr>
        <p:spPr>
          <a:xfrm>
            <a:off x="1771538" y="451584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E.)</a:t>
            </a:r>
          </a:p>
        </p:txBody>
      </p:sp>
      <p:sp>
        <p:nvSpPr>
          <p:cNvPr id="2" name="TextBox 1">
            <a:extLst>
              <a:ext uri="{FF2B5EF4-FFF2-40B4-BE49-F238E27FC236}">
                <a16:creationId xmlns:a16="http://schemas.microsoft.com/office/drawing/2014/main" id="{B037FB68-BE57-F42C-5D83-02E46E2135EA}"/>
              </a:ext>
            </a:extLst>
          </p:cNvPr>
          <p:cNvSpPr txBox="1"/>
          <p:nvPr/>
        </p:nvSpPr>
        <p:spPr>
          <a:xfrm>
            <a:off x="2601495" y="455708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4" name="TextBox 3">
            <a:extLst>
              <a:ext uri="{FF2B5EF4-FFF2-40B4-BE49-F238E27FC236}">
                <a16:creationId xmlns:a16="http://schemas.microsoft.com/office/drawing/2014/main" id="{C91FD5D0-5A0B-6E63-A7F0-EAFECFCECBAA}"/>
              </a:ext>
            </a:extLst>
          </p:cNvPr>
          <p:cNvSpPr txBox="1"/>
          <p:nvPr/>
        </p:nvSpPr>
        <p:spPr>
          <a:xfrm>
            <a:off x="4036148" y="374212"/>
            <a:ext cx="4639852" cy="461665"/>
          </a:xfrm>
          <a:prstGeom prst="rect">
            <a:avLst/>
          </a:prstGeom>
          <a:solidFill>
            <a:schemeClr val="bg1">
              <a:lumMod val="95000"/>
            </a:schemeClr>
          </a:solidFill>
          <a:ln>
            <a:solidFill>
              <a:srgbClr val="080002"/>
            </a:solidFill>
          </a:ln>
        </p:spPr>
        <p:txBody>
          <a:bodyPr wrap="square">
            <a:spAutoFit/>
          </a:bodyPr>
          <a:lstStyle/>
          <a:p>
            <a:pPr algn="ctr"/>
            <a:r>
              <a:rPr lang="en-US" sz="2400" b="0" i="0" dirty="0">
                <a:solidFill>
                  <a:srgbClr val="000000"/>
                </a:solidFill>
                <a:effectLst/>
                <a:latin typeface="Source Sans Pro" panose="020B0503030403020204" pitchFamily="34" charset="0"/>
              </a:rPr>
              <a:t> </a:t>
            </a:r>
            <a:r>
              <a:rPr lang="en-US" sz="2400" b="0" i="0" u="none" strike="noStrike" dirty="0">
                <a:solidFill>
                  <a:srgbClr val="007ACC"/>
                </a:solidFill>
                <a:effectLst/>
                <a:latin typeface="Source Sans Pro" panose="020B0503030403020204" pitchFamily="34" charset="0"/>
              </a:rPr>
              <a:t> https://</a:t>
            </a:r>
            <a:r>
              <a:rPr lang="en-US" sz="2400" b="0" i="0" u="none" strike="noStrike" dirty="0" err="1">
                <a:solidFill>
                  <a:srgbClr val="007ACC"/>
                </a:solidFill>
                <a:effectLst/>
                <a:latin typeface="Source Sans Pro" panose="020B0503030403020204" pitchFamily="34" charset="0"/>
              </a:rPr>
              <a:t>pollev.com</a:t>
            </a:r>
            <a:r>
              <a:rPr lang="en-US" sz="2400" b="0" i="0" u="none" strike="noStrike" dirty="0">
                <a:solidFill>
                  <a:srgbClr val="007ACC"/>
                </a:solidFill>
                <a:effectLst/>
                <a:latin typeface="Source Sans Pro" panose="020B0503030403020204" pitchFamily="34" charset="0"/>
              </a:rPr>
              <a:t>/lisaeverest255</a:t>
            </a:r>
            <a:endParaRPr lang="en-US" sz="2400" dirty="0"/>
          </a:p>
        </p:txBody>
      </p:sp>
      <p:pic>
        <p:nvPicPr>
          <p:cNvPr id="3" name="Picture 2" descr="A qr code on a white background&#10;&#10;Description automatically generated">
            <a:extLst>
              <a:ext uri="{FF2B5EF4-FFF2-40B4-BE49-F238E27FC236}">
                <a16:creationId xmlns:a16="http://schemas.microsoft.com/office/drawing/2014/main" id="{6A41F795-9576-250B-2FD2-F4F31FA05109}"/>
              </a:ext>
            </a:extLst>
          </p:cNvPr>
          <p:cNvPicPr>
            <a:picLocks noChangeAspect="1"/>
          </p:cNvPicPr>
          <p:nvPr/>
        </p:nvPicPr>
        <p:blipFill rotWithShape="1">
          <a:blip r:embed="rId3"/>
          <a:srcRect l="1250"/>
          <a:stretch/>
        </p:blipFill>
        <p:spPr>
          <a:xfrm>
            <a:off x="6795436" y="2265210"/>
            <a:ext cx="1783454" cy="1771455"/>
          </a:xfrm>
          <a:prstGeom prst="rect">
            <a:avLst/>
          </a:prstGeom>
        </p:spPr>
      </p:pic>
    </p:spTree>
    <p:extLst>
      <p:ext uri="{BB962C8B-B14F-4D97-AF65-F5344CB8AC3E}">
        <p14:creationId xmlns:p14="http://schemas.microsoft.com/office/powerpoint/2010/main" val="1847052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Poll 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800219"/>
          </a:xfrm>
          <a:prstGeom prst="rect">
            <a:avLst/>
          </a:prstGeom>
          <a:noFill/>
          <a:ln>
            <a:noFill/>
          </a:ln>
        </p:spPr>
        <p:txBody>
          <a:bodyPr wrap="square" rtlCol="0">
            <a:spAutoFit/>
          </a:bodyPr>
          <a:lstStyle/>
          <a:p>
            <a:pPr>
              <a:lnSpc>
                <a:spcPct val="150000"/>
              </a:lnSpc>
            </a:pPr>
            <a:r>
              <a:rPr lang="en-US" sz="1600" dirty="0">
                <a:solidFill>
                  <a:srgbClr val="1B202F"/>
                </a:solidFill>
              </a:rPr>
              <a:t>If our current working directory is </a:t>
            </a:r>
            <a:r>
              <a:rPr lang="en-US" sz="1600" dirty="0">
                <a:solidFill>
                  <a:srgbClr val="000000"/>
                </a:solidFill>
                <a:latin typeface="Courier New" panose="02070309020205020404" pitchFamily="49" charset="0"/>
                <a:cs typeface="Courier New" panose="02070309020205020404" pitchFamily="49" charset="0"/>
              </a:rPr>
              <a:t>Users/Alex/Documents</a:t>
            </a:r>
            <a:r>
              <a:rPr lang="en-US" sz="1600" dirty="0">
                <a:solidFill>
                  <a:srgbClr val="000000"/>
                </a:solidFill>
                <a:cs typeface="Courier New" panose="02070309020205020404" pitchFamily="49" charset="0"/>
              </a:rPr>
              <a:t>,</a:t>
            </a:r>
            <a:r>
              <a:rPr lang="en-US" sz="1600" dirty="0">
                <a:solidFill>
                  <a:srgbClr val="1B202F"/>
                </a:solidFill>
                <a:cs typeface="Courier New" panose="02070309020205020404" pitchFamily="49" charset="0"/>
              </a:rPr>
              <a:t> which command would take us back to the home directory, </a:t>
            </a:r>
            <a:r>
              <a:rPr lang="en-US" sz="1600" dirty="0">
                <a:solidFill>
                  <a:srgbClr val="000000"/>
                </a:solidFill>
                <a:latin typeface="Courier New" panose="02070309020205020404" pitchFamily="49" charset="0"/>
                <a:cs typeface="Courier New" panose="02070309020205020404" pitchFamily="49" charset="0"/>
              </a:rPr>
              <a:t>Users/Alex</a:t>
            </a:r>
            <a:r>
              <a:rPr lang="en-US" sz="1600" dirty="0">
                <a:solidFill>
                  <a:srgbClr val="000000"/>
                </a:solidFill>
                <a:cs typeface="Courier New" panose="02070309020205020404" pitchFamily="49" charset="0"/>
              </a:rPr>
              <a:t>?</a:t>
            </a:r>
          </a:p>
        </p:txBody>
      </p:sp>
      <p:sp>
        <p:nvSpPr>
          <p:cNvPr id="5" name="TextBox 4">
            <a:extLst>
              <a:ext uri="{FF2B5EF4-FFF2-40B4-BE49-F238E27FC236}">
                <a16:creationId xmlns:a16="http://schemas.microsoft.com/office/drawing/2014/main" id="{1C6F852F-B7D5-4C9C-9F7E-CC12D1FBA8D4}"/>
              </a:ext>
            </a:extLst>
          </p:cNvPr>
          <p:cNvSpPr txBox="1"/>
          <p:nvPr/>
        </p:nvSpPr>
        <p:spPr>
          <a:xfrm>
            <a:off x="2601495" y="2103719"/>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6" name="TextBox 5">
            <a:extLst>
              <a:ext uri="{FF2B5EF4-FFF2-40B4-BE49-F238E27FC236}">
                <a16:creationId xmlns:a16="http://schemas.microsoft.com/office/drawing/2014/main" id="{DF24B032-77A4-4113-A9F8-57289DDEE3AC}"/>
              </a:ext>
            </a:extLst>
          </p:cNvPr>
          <p:cNvSpPr txBox="1"/>
          <p:nvPr/>
        </p:nvSpPr>
        <p:spPr>
          <a:xfrm>
            <a:off x="2601495" y="2707168"/>
            <a:ext cx="2167332"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7" name="TextBox 6">
            <a:extLst>
              <a:ext uri="{FF2B5EF4-FFF2-40B4-BE49-F238E27FC236}">
                <a16:creationId xmlns:a16="http://schemas.microsoft.com/office/drawing/2014/main" id="{E8E5C41C-AA85-4263-8188-FEA93B74E0CF}"/>
              </a:ext>
            </a:extLst>
          </p:cNvPr>
          <p:cNvSpPr txBox="1"/>
          <p:nvPr/>
        </p:nvSpPr>
        <p:spPr>
          <a:xfrm>
            <a:off x="2601495" y="3310617"/>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8" name="TextBox 7">
            <a:extLst>
              <a:ext uri="{FF2B5EF4-FFF2-40B4-BE49-F238E27FC236}">
                <a16:creationId xmlns:a16="http://schemas.microsoft.com/office/drawing/2014/main" id="{409B2BC9-AD5D-4AF4-B773-F878B1B546EB}"/>
              </a:ext>
            </a:extLst>
          </p:cNvPr>
          <p:cNvSpPr txBox="1"/>
          <p:nvPr/>
        </p:nvSpPr>
        <p:spPr>
          <a:xfrm>
            <a:off x="2601495" y="391406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10" name="TextBox 9">
            <a:extLst>
              <a:ext uri="{FF2B5EF4-FFF2-40B4-BE49-F238E27FC236}">
                <a16:creationId xmlns:a16="http://schemas.microsoft.com/office/drawing/2014/main" id="{1AFA410E-D6B7-4C72-B441-AC71F21A59B0}"/>
              </a:ext>
            </a:extLst>
          </p:cNvPr>
          <p:cNvSpPr txBox="1"/>
          <p:nvPr/>
        </p:nvSpPr>
        <p:spPr>
          <a:xfrm>
            <a:off x="1771538" y="21020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1771538" y="272319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1771537" y="332998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1771538" y="3918393"/>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TextBox 14">
            <a:extLst>
              <a:ext uri="{FF2B5EF4-FFF2-40B4-BE49-F238E27FC236}">
                <a16:creationId xmlns:a16="http://schemas.microsoft.com/office/drawing/2014/main" id="{9C7B6F3E-200A-4D64-B566-8081E761203C}"/>
              </a:ext>
            </a:extLst>
          </p:cNvPr>
          <p:cNvSpPr txBox="1"/>
          <p:nvPr/>
        </p:nvSpPr>
        <p:spPr>
          <a:xfrm>
            <a:off x="1771538" y="451584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E.)</a:t>
            </a:r>
          </a:p>
        </p:txBody>
      </p:sp>
      <p:sp>
        <p:nvSpPr>
          <p:cNvPr id="2" name="TextBox 1">
            <a:extLst>
              <a:ext uri="{FF2B5EF4-FFF2-40B4-BE49-F238E27FC236}">
                <a16:creationId xmlns:a16="http://schemas.microsoft.com/office/drawing/2014/main" id="{B037FB68-BE57-F42C-5D83-02E46E2135EA}"/>
              </a:ext>
            </a:extLst>
          </p:cNvPr>
          <p:cNvSpPr txBox="1"/>
          <p:nvPr/>
        </p:nvSpPr>
        <p:spPr>
          <a:xfrm>
            <a:off x="2601495" y="455708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3" name="Rectangle 2">
            <a:extLst>
              <a:ext uri="{FF2B5EF4-FFF2-40B4-BE49-F238E27FC236}">
                <a16:creationId xmlns:a16="http://schemas.microsoft.com/office/drawing/2014/main" id="{DDCDD022-970D-6F60-E1CD-06EA9C99F85B}"/>
              </a:ext>
            </a:extLst>
          </p:cNvPr>
          <p:cNvSpPr/>
          <p:nvPr/>
        </p:nvSpPr>
        <p:spPr>
          <a:xfrm>
            <a:off x="1468120" y="4483027"/>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4A1BCCA-E0C2-8ABC-FA03-6BB685DE5609}"/>
              </a:ext>
            </a:extLst>
          </p:cNvPr>
          <p:cNvSpPr/>
          <p:nvPr/>
        </p:nvSpPr>
        <p:spPr>
          <a:xfrm>
            <a:off x="1468120" y="3231368"/>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4B6B27-F9F8-9ED3-0846-97C06302CEA4}"/>
              </a:ext>
            </a:extLst>
          </p:cNvPr>
          <p:cNvSpPr/>
          <p:nvPr/>
        </p:nvSpPr>
        <p:spPr>
          <a:xfrm>
            <a:off x="1468120" y="2029660"/>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C3792FB-A44A-6C09-AFB6-0495A0B90A6A}"/>
              </a:ext>
            </a:extLst>
          </p:cNvPr>
          <p:cNvSpPr txBox="1"/>
          <p:nvPr/>
        </p:nvSpPr>
        <p:spPr>
          <a:xfrm>
            <a:off x="4036148" y="374212"/>
            <a:ext cx="4639852" cy="461665"/>
          </a:xfrm>
          <a:prstGeom prst="rect">
            <a:avLst/>
          </a:prstGeom>
          <a:solidFill>
            <a:schemeClr val="bg1">
              <a:lumMod val="95000"/>
            </a:schemeClr>
          </a:solidFill>
          <a:ln>
            <a:solidFill>
              <a:srgbClr val="080002"/>
            </a:solidFill>
          </a:ln>
        </p:spPr>
        <p:txBody>
          <a:bodyPr wrap="square">
            <a:spAutoFit/>
          </a:bodyPr>
          <a:lstStyle/>
          <a:p>
            <a:pPr algn="ctr"/>
            <a:r>
              <a:rPr lang="en-US" sz="2400" b="0" i="0" dirty="0">
                <a:solidFill>
                  <a:srgbClr val="000000"/>
                </a:solidFill>
                <a:effectLst/>
                <a:latin typeface="Source Sans Pro" panose="020B0503030403020204" pitchFamily="34" charset="0"/>
              </a:rPr>
              <a:t> </a:t>
            </a:r>
            <a:r>
              <a:rPr lang="en-US" sz="2400" b="0" i="0" u="none" strike="noStrike" dirty="0">
                <a:solidFill>
                  <a:srgbClr val="007ACC"/>
                </a:solidFill>
                <a:effectLst/>
                <a:latin typeface="Source Sans Pro" panose="020B0503030403020204" pitchFamily="34" charset="0"/>
              </a:rPr>
              <a:t> https://</a:t>
            </a:r>
            <a:r>
              <a:rPr lang="en-US" sz="2400" b="0" i="0" u="none" strike="noStrike" dirty="0" err="1">
                <a:solidFill>
                  <a:srgbClr val="007ACC"/>
                </a:solidFill>
                <a:effectLst/>
                <a:latin typeface="Source Sans Pro" panose="020B0503030403020204" pitchFamily="34" charset="0"/>
              </a:rPr>
              <a:t>pollev.com</a:t>
            </a:r>
            <a:r>
              <a:rPr lang="en-US" sz="2400" b="0" i="0" u="none" strike="noStrike" dirty="0">
                <a:solidFill>
                  <a:srgbClr val="007ACC"/>
                </a:solidFill>
                <a:effectLst/>
                <a:latin typeface="Source Sans Pro" panose="020B0503030403020204" pitchFamily="34" charset="0"/>
              </a:rPr>
              <a:t>/lisaeverest255</a:t>
            </a:r>
            <a:endParaRPr lang="en-US" sz="2400" dirty="0"/>
          </a:p>
        </p:txBody>
      </p:sp>
      <p:pic>
        <p:nvPicPr>
          <p:cNvPr id="18" name="Picture 17" descr="A qr code on a white background&#10;&#10;Description automatically generated">
            <a:extLst>
              <a:ext uri="{FF2B5EF4-FFF2-40B4-BE49-F238E27FC236}">
                <a16:creationId xmlns:a16="http://schemas.microsoft.com/office/drawing/2014/main" id="{74DE173C-3C09-A95A-5278-EF9ABEAE9D03}"/>
              </a:ext>
            </a:extLst>
          </p:cNvPr>
          <p:cNvPicPr>
            <a:picLocks noChangeAspect="1"/>
          </p:cNvPicPr>
          <p:nvPr/>
        </p:nvPicPr>
        <p:blipFill rotWithShape="1">
          <a:blip r:embed="rId3"/>
          <a:srcRect l="1250"/>
          <a:stretch/>
        </p:blipFill>
        <p:spPr>
          <a:xfrm>
            <a:off x="6795436" y="2265210"/>
            <a:ext cx="1783454" cy="1771455"/>
          </a:xfrm>
          <a:prstGeom prst="rect">
            <a:avLst/>
          </a:prstGeom>
        </p:spPr>
      </p:pic>
    </p:spTree>
    <p:extLst>
      <p:ext uri="{BB962C8B-B14F-4D97-AF65-F5344CB8AC3E}">
        <p14:creationId xmlns:p14="http://schemas.microsoft.com/office/powerpoint/2010/main" val="2637789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4349B-9B27-5DA8-94D9-CBE45265FC33}"/>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4F9EF75-B908-E524-D827-8E4ED2B70365}"/>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066E138E-8634-0A5F-A6F7-0665723AF9A8}"/>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Agenda</a:t>
            </a:r>
          </a:p>
        </p:txBody>
      </p:sp>
      <p:sp>
        <p:nvSpPr>
          <p:cNvPr id="14" name="TextBox 13">
            <a:extLst>
              <a:ext uri="{FF2B5EF4-FFF2-40B4-BE49-F238E27FC236}">
                <a16:creationId xmlns:a16="http://schemas.microsoft.com/office/drawing/2014/main" id="{F9EAC72F-879F-7495-5454-739580C3A04E}"/>
              </a:ext>
            </a:extLst>
          </p:cNvPr>
          <p:cNvSpPr txBox="1"/>
          <p:nvPr/>
        </p:nvSpPr>
        <p:spPr>
          <a:xfrm>
            <a:off x="493295" y="1039761"/>
            <a:ext cx="8034155" cy="253396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solidFill>
                  <a:srgbClr val="1B202F"/>
                </a:solidFill>
                <a:latin typeface="+mj-lt"/>
              </a:rPr>
              <a:t>Reproducibility and Terminal (30 mins)</a:t>
            </a:r>
          </a:p>
          <a:p>
            <a:pPr marL="285750" indent="-285750">
              <a:lnSpc>
                <a:spcPct val="150000"/>
              </a:lnSpc>
              <a:buFont typeface="Arial" panose="020B0604020202020204" pitchFamily="34" charset="0"/>
              <a:buChar char="•"/>
            </a:pPr>
            <a:r>
              <a:rPr lang="en-US" dirty="0">
                <a:solidFill>
                  <a:srgbClr val="1B202F"/>
                </a:solidFill>
                <a:latin typeface="+mj-lt"/>
              </a:rPr>
              <a:t>Git (1 </a:t>
            </a:r>
            <a:r>
              <a:rPr lang="en-US" dirty="0" err="1">
                <a:solidFill>
                  <a:srgbClr val="1B202F"/>
                </a:solidFill>
                <a:latin typeface="+mj-lt"/>
              </a:rPr>
              <a:t>hr</a:t>
            </a:r>
            <a:r>
              <a:rPr lang="en-US" dirty="0">
                <a:solidFill>
                  <a:srgbClr val="1B202F"/>
                </a:solidFill>
                <a:latin typeface="+mj-lt"/>
              </a:rPr>
              <a:t>)</a:t>
            </a:r>
          </a:p>
          <a:p>
            <a:pPr marL="285750" indent="-285750">
              <a:lnSpc>
                <a:spcPct val="150000"/>
              </a:lnSpc>
              <a:buFont typeface="Arial" panose="020B0604020202020204" pitchFamily="34" charset="0"/>
              <a:buChar char="•"/>
            </a:pPr>
            <a:r>
              <a:rPr lang="en-US" dirty="0">
                <a:solidFill>
                  <a:srgbClr val="1B202F"/>
                </a:solidFill>
                <a:latin typeface="+mj-lt"/>
              </a:rPr>
              <a:t>Break</a:t>
            </a:r>
          </a:p>
          <a:p>
            <a:pPr marL="285750" indent="-285750">
              <a:lnSpc>
                <a:spcPct val="150000"/>
              </a:lnSpc>
              <a:buFont typeface="Arial" panose="020B0604020202020204" pitchFamily="34" charset="0"/>
              <a:buChar char="•"/>
            </a:pPr>
            <a:r>
              <a:rPr lang="en-US" dirty="0" err="1">
                <a:solidFill>
                  <a:srgbClr val="1B202F"/>
                </a:solidFill>
                <a:latin typeface="+mj-lt"/>
              </a:rPr>
              <a:t>Github</a:t>
            </a:r>
            <a:r>
              <a:rPr lang="en-US" dirty="0">
                <a:solidFill>
                  <a:srgbClr val="1B202F"/>
                </a:solidFill>
                <a:latin typeface="+mj-lt"/>
              </a:rPr>
              <a:t> (1 </a:t>
            </a:r>
            <a:r>
              <a:rPr lang="en-US" dirty="0" err="1">
                <a:solidFill>
                  <a:srgbClr val="1B202F"/>
                </a:solidFill>
                <a:latin typeface="+mj-lt"/>
              </a:rPr>
              <a:t>hr</a:t>
            </a:r>
            <a:r>
              <a:rPr lang="en-US" dirty="0">
                <a:solidFill>
                  <a:srgbClr val="1B202F"/>
                </a:solidFill>
                <a:latin typeface="+mj-lt"/>
              </a:rPr>
              <a:t>)</a:t>
            </a:r>
          </a:p>
          <a:p>
            <a:pPr marL="285750" indent="-285750">
              <a:lnSpc>
                <a:spcPct val="150000"/>
              </a:lnSpc>
              <a:buFont typeface="Arial" panose="020B0604020202020204" pitchFamily="34" charset="0"/>
              <a:buChar char="•"/>
            </a:pPr>
            <a:r>
              <a:rPr lang="en-US" dirty="0">
                <a:solidFill>
                  <a:srgbClr val="1B202F"/>
                </a:solidFill>
                <a:latin typeface="+mj-lt"/>
              </a:rPr>
              <a:t>LaTeX and Zotero (30 mins)</a:t>
            </a:r>
          </a:p>
          <a:p>
            <a:pPr marL="285750" indent="-285750">
              <a:lnSpc>
                <a:spcPct val="150000"/>
              </a:lnSpc>
              <a:buFont typeface="Arial" panose="020B0604020202020204" pitchFamily="34" charset="0"/>
              <a:buChar char="•"/>
            </a:pPr>
            <a:endParaRPr lang="en-US" dirty="0">
              <a:solidFill>
                <a:srgbClr val="1B202F"/>
              </a:solidFill>
              <a:latin typeface="+mj-lt"/>
            </a:endParaRPr>
          </a:p>
        </p:txBody>
      </p:sp>
    </p:spTree>
    <p:extLst>
      <p:ext uri="{BB962C8B-B14F-4D97-AF65-F5344CB8AC3E}">
        <p14:creationId xmlns:p14="http://schemas.microsoft.com/office/powerpoint/2010/main" val="1783578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Commands </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1" y="3192948"/>
            <a:ext cx="429253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Edit file contents (Nano, vim are text editors)</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4902199" y="3050094"/>
            <a:ext cx="2902495" cy="670953"/>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nano &lt;filename&gt;</a:t>
            </a:r>
          </a:p>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vim &lt;filename&gt;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3498850" y="4472070"/>
            <a:ext cx="5302249"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mv &lt;</a:t>
            </a:r>
            <a:r>
              <a:rPr lang="en-US" sz="1600" dirty="0" err="1">
                <a:solidFill>
                  <a:srgbClr val="000000"/>
                </a:solidFill>
                <a:latin typeface="Courier New" panose="02070309020205020404" pitchFamily="49" charset="0"/>
                <a:cs typeface="Courier New" panose="02070309020205020404" pitchFamily="49" charset="0"/>
              </a:rPr>
              <a:t>source_filename</a:t>
            </a:r>
            <a:r>
              <a:rPr lang="en-US" sz="1600" dirty="0">
                <a:solidFill>
                  <a:srgbClr val="000000"/>
                </a:solidFill>
                <a:latin typeface="Courier New" panose="02070309020205020404" pitchFamily="49" charset="0"/>
                <a:cs typeface="Courier New" panose="02070309020205020404" pitchFamily="49" charset="0"/>
              </a:rPr>
              <a:t>&gt; &lt;</a:t>
            </a:r>
            <a:r>
              <a:rPr lang="en-US" sz="1600" dirty="0" err="1">
                <a:solidFill>
                  <a:srgbClr val="000000"/>
                </a:solidFill>
                <a:latin typeface="Courier New" panose="02070309020205020404" pitchFamily="49" charset="0"/>
                <a:cs typeface="Courier New" panose="02070309020205020404" pitchFamily="49" charset="0"/>
              </a:rPr>
              <a:t>target_filename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4479497"/>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Move or rename a file</a:t>
            </a:r>
            <a:endParaRPr lang="en-US" sz="1600" b="1"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974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 new directory</a:t>
            </a: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43761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49710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298324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4902199" y="1552730"/>
            <a:ext cx="249555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touch &lt;filename&gt;</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569519"/>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 new file</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4365624" y="1070743"/>
            <a:ext cx="356870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mkdir</a:t>
            </a:r>
            <a:r>
              <a:rPr lang="en-US" sz="1600" dirty="0">
                <a:solidFill>
                  <a:srgbClr val="000000"/>
                </a:solidFill>
                <a:latin typeface="Courier New" panose="02070309020205020404" pitchFamily="49" charset="0"/>
                <a:cs typeface="Courier New" panose="02070309020205020404" pitchFamily="49" charset="0"/>
              </a:rPr>
              <a:t>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25" name="TextBox 24">
            <a:extLst>
              <a:ext uri="{FF2B5EF4-FFF2-40B4-BE49-F238E27FC236}">
                <a16:creationId xmlns:a16="http://schemas.microsoft.com/office/drawing/2014/main" id="{F625DB7C-91E4-42C2-960D-43476D882410}"/>
              </a:ext>
            </a:extLst>
          </p:cNvPr>
          <p:cNvSpPr txBox="1"/>
          <p:nvPr/>
        </p:nvSpPr>
        <p:spPr>
          <a:xfrm>
            <a:off x="520102" y="38939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Print contents of a file</a:t>
            </a:r>
            <a:endParaRPr lang="en-US" sz="1600" b="1" dirty="0">
              <a:solidFill>
                <a:srgbClr val="C00000"/>
              </a:solidFill>
              <a:latin typeface="Arial" charset="0"/>
            </a:endParaRPr>
          </a:p>
        </p:txBody>
      </p:sp>
      <p:sp>
        <p:nvSpPr>
          <p:cNvPr id="26" name="TextBox 25">
            <a:extLst>
              <a:ext uri="{FF2B5EF4-FFF2-40B4-BE49-F238E27FC236}">
                <a16:creationId xmlns:a16="http://schemas.microsoft.com/office/drawing/2014/main" id="{2938804F-FD4D-4620-967D-257B5C953E12}"/>
              </a:ext>
            </a:extLst>
          </p:cNvPr>
          <p:cNvSpPr txBox="1"/>
          <p:nvPr/>
        </p:nvSpPr>
        <p:spPr>
          <a:xfrm>
            <a:off x="4902199" y="3893152"/>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cat &lt;filename&gt;</a:t>
            </a:r>
          </a:p>
        </p:txBody>
      </p:sp>
      <p:cxnSp>
        <p:nvCxnSpPr>
          <p:cNvPr id="27" name="Straight Connector 26">
            <a:extLst>
              <a:ext uri="{FF2B5EF4-FFF2-40B4-BE49-F238E27FC236}">
                <a16:creationId xmlns:a16="http://schemas.microsoft.com/office/drawing/2014/main" id="{588F43D3-CD39-41F8-8FD0-F33480622931}"/>
              </a:ext>
            </a:extLst>
          </p:cNvPr>
          <p:cNvCxnSpPr>
            <a:cxnSpLocks/>
          </p:cNvCxnSpPr>
          <p:nvPr/>
        </p:nvCxnSpPr>
        <p:spPr>
          <a:xfrm flipV="1">
            <a:off x="378281" y="3785597"/>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1978760"/>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5016499" y="2034713"/>
            <a:ext cx="226695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rm &lt;filename&gt;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049161"/>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file </a:t>
            </a:r>
            <a:r>
              <a:rPr lang="en-US" sz="1600" b="1" dirty="0">
                <a:solidFill>
                  <a:srgbClr val="C00000"/>
                </a:solidFill>
                <a:latin typeface="Arial" charset="0"/>
              </a:rPr>
              <a:t>(cannot be undone!)</a:t>
            </a:r>
          </a:p>
        </p:txBody>
      </p:sp>
      <p:cxnSp>
        <p:nvCxnSpPr>
          <p:cNvPr id="2" name="Straight Connector 1">
            <a:extLst>
              <a:ext uri="{FF2B5EF4-FFF2-40B4-BE49-F238E27FC236}">
                <a16:creationId xmlns:a16="http://schemas.microsoft.com/office/drawing/2014/main" id="{23DD2AAA-A89E-8CBE-A8BF-3D5E1C855F8A}"/>
              </a:ext>
            </a:extLst>
          </p:cNvPr>
          <p:cNvCxnSpPr>
            <a:cxnSpLocks/>
          </p:cNvCxnSpPr>
          <p:nvPr/>
        </p:nvCxnSpPr>
        <p:spPr>
          <a:xfrm flipV="1">
            <a:off x="376129" y="246752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F00321E-7F71-13A6-2ADA-D408A0CE6CC5}"/>
              </a:ext>
            </a:extLst>
          </p:cNvPr>
          <p:cNvSpPr txBox="1"/>
          <p:nvPr/>
        </p:nvSpPr>
        <p:spPr>
          <a:xfrm>
            <a:off x="4365624" y="2532287"/>
            <a:ext cx="3568699"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rm -r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4" name="TextBox 3">
            <a:extLst>
              <a:ext uri="{FF2B5EF4-FFF2-40B4-BE49-F238E27FC236}">
                <a16:creationId xmlns:a16="http://schemas.microsoft.com/office/drawing/2014/main" id="{CCF09CC4-FA7B-DA24-629A-5612EAE528D9}"/>
              </a:ext>
            </a:extLst>
          </p:cNvPr>
          <p:cNvSpPr txBox="1"/>
          <p:nvPr/>
        </p:nvSpPr>
        <p:spPr>
          <a:xfrm>
            <a:off x="520102" y="2546735"/>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directory </a:t>
            </a:r>
            <a:r>
              <a:rPr lang="en-US" sz="1600" b="1" dirty="0">
                <a:solidFill>
                  <a:srgbClr val="C00000"/>
                </a:solidFill>
                <a:latin typeface="Arial" charset="0"/>
              </a:rPr>
              <a:t>(cannot be undone!)</a:t>
            </a:r>
          </a:p>
        </p:txBody>
      </p:sp>
    </p:spTree>
    <p:extLst>
      <p:ext uri="{BB962C8B-B14F-4D97-AF65-F5344CB8AC3E}">
        <p14:creationId xmlns:p14="http://schemas.microsoft.com/office/powerpoint/2010/main" val="1691351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984136"/>
            <a:ext cx="6953867" cy="3892664"/>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Demo – Navigation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83483" y="105135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Open Terminal (MacOS) or Git Bash (Windows)</a:t>
            </a:r>
          </a:p>
        </p:txBody>
      </p:sp>
      <p:sp>
        <p:nvSpPr>
          <p:cNvPr id="7" name="TextBox 6">
            <a:extLst>
              <a:ext uri="{FF2B5EF4-FFF2-40B4-BE49-F238E27FC236}">
                <a16:creationId xmlns:a16="http://schemas.microsoft.com/office/drawing/2014/main" id="{8EBE09FF-F094-4D5D-A26C-5978CD9AEFD2}"/>
              </a:ext>
            </a:extLst>
          </p:cNvPr>
          <p:cNvSpPr txBox="1"/>
          <p:nvPr/>
        </p:nvSpPr>
        <p:spPr>
          <a:xfrm>
            <a:off x="3213356" y="3196346"/>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1_terminal_and_git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183483" y="218627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Pull the class </a:t>
            </a:r>
            <a:r>
              <a:rPr lang="en-US" sz="1500" dirty="0" err="1">
                <a:solidFill>
                  <a:srgbClr val="1B202F"/>
                </a:solidFill>
              </a:rPr>
              <a:t>Github</a:t>
            </a:r>
            <a:r>
              <a:rPr lang="en-US" sz="1500" dirty="0">
                <a:solidFill>
                  <a:srgbClr val="1B202F"/>
                </a:solidFill>
              </a:rPr>
              <a:t> to get any updates</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183483" y="3521219"/>
            <a:ext cx="6726089" cy="323165"/>
          </a:xfrm>
          <a:prstGeom prst="rect">
            <a:avLst/>
          </a:prstGeom>
          <a:noFill/>
        </p:spPr>
        <p:txBody>
          <a:bodyPr wrap="square">
            <a:spAutoFit/>
          </a:bodyPr>
          <a:lstStyle/>
          <a:p>
            <a:pPr>
              <a:spcAft>
                <a:spcPts val="1200"/>
              </a:spcAft>
            </a:pPr>
            <a:r>
              <a:rPr lang="en-US" sz="1500" dirty="0">
                <a:solidFill>
                  <a:srgbClr val="1B202F"/>
                </a:solidFill>
              </a:rPr>
              <a:t>5.   Print off the list of files in that directory</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876645" y="3854102"/>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ls</a:t>
            </a:r>
          </a:p>
        </p:txBody>
      </p:sp>
      <p:sp>
        <p:nvSpPr>
          <p:cNvPr id="2" name="TextBox 1">
            <a:extLst>
              <a:ext uri="{FF2B5EF4-FFF2-40B4-BE49-F238E27FC236}">
                <a16:creationId xmlns:a16="http://schemas.microsoft.com/office/drawing/2014/main" id="{D473802C-9A55-4537-8A43-A83C78D1E4F7}"/>
              </a:ext>
            </a:extLst>
          </p:cNvPr>
          <p:cNvSpPr txBox="1"/>
          <p:nvPr/>
        </p:nvSpPr>
        <p:spPr>
          <a:xfrm>
            <a:off x="1183483" y="4188693"/>
            <a:ext cx="6726089" cy="323165"/>
          </a:xfrm>
          <a:prstGeom prst="rect">
            <a:avLst/>
          </a:prstGeom>
          <a:noFill/>
        </p:spPr>
        <p:txBody>
          <a:bodyPr wrap="square">
            <a:spAutoFit/>
          </a:bodyPr>
          <a:lstStyle/>
          <a:p>
            <a:pPr>
              <a:spcAft>
                <a:spcPts val="1200"/>
              </a:spcAft>
            </a:pPr>
            <a:r>
              <a:rPr lang="en-US" sz="1500" dirty="0">
                <a:solidFill>
                  <a:srgbClr val="1B202F"/>
                </a:solidFill>
              </a:rPr>
              <a:t>6.   Navigate back to your home directory</a:t>
            </a:r>
          </a:p>
        </p:txBody>
      </p:sp>
      <p:sp>
        <p:nvSpPr>
          <p:cNvPr id="3" name="TextBox 2">
            <a:extLst>
              <a:ext uri="{FF2B5EF4-FFF2-40B4-BE49-F238E27FC236}">
                <a16:creationId xmlns:a16="http://schemas.microsoft.com/office/drawing/2014/main" id="{D30A8A76-7D6E-8107-DDC7-8325DDEB58BA}"/>
              </a:ext>
            </a:extLst>
          </p:cNvPr>
          <p:cNvSpPr txBox="1"/>
          <p:nvPr/>
        </p:nvSpPr>
        <p:spPr>
          <a:xfrm>
            <a:off x="2198370" y="4511858"/>
            <a:ext cx="464058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a:solidFill>
                  <a:srgbClr val="1B202F"/>
                </a:solidFill>
                <a:latin typeface="+mj-lt"/>
                <a:cs typeface="Courier New" panose="02070309020205020404" pitchFamily="49" charset="0"/>
              </a:rPr>
              <a:t>or</a:t>
            </a:r>
            <a:r>
              <a:rPr lang="en-US" sz="1500" dirty="0">
                <a:solidFill>
                  <a:srgbClr val="1B202F"/>
                </a:solidFill>
                <a:latin typeface="Courier New" panose="02070309020205020404" pitchFamily="49" charset="0"/>
                <a:cs typeface="Courier New" panose="02070309020205020404" pitchFamily="49" charset="0"/>
              </a:rPr>
              <a:t>    cd ~    </a:t>
            </a:r>
            <a:r>
              <a:rPr lang="en-US" sz="1500" dirty="0">
                <a:solidFill>
                  <a:srgbClr val="1B202F"/>
                </a:solidFill>
                <a:cs typeface="Courier New" panose="02070309020205020404" pitchFamily="49" charset="0"/>
              </a:rPr>
              <a:t>or</a:t>
            </a:r>
            <a:r>
              <a:rPr lang="en-US" sz="1500" dirty="0">
                <a:solidFill>
                  <a:srgbClr val="1B202F"/>
                </a:solidFill>
                <a:latin typeface="Courier New" panose="02070309020205020404" pitchFamily="49" charset="0"/>
                <a:cs typeface="Courier New" panose="02070309020205020404" pitchFamily="49" charset="0"/>
              </a:rPr>
              <a:t>    cd ../..</a:t>
            </a:r>
          </a:p>
        </p:txBody>
      </p:sp>
      <p:sp>
        <p:nvSpPr>
          <p:cNvPr id="4" name="TextBox 3">
            <a:extLst>
              <a:ext uri="{FF2B5EF4-FFF2-40B4-BE49-F238E27FC236}">
                <a16:creationId xmlns:a16="http://schemas.microsoft.com/office/drawing/2014/main" id="{DCD38B9A-182A-BA56-1A71-6EE2D9791640}"/>
              </a:ext>
            </a:extLst>
          </p:cNvPr>
          <p:cNvSpPr txBox="1"/>
          <p:nvPr/>
        </p:nvSpPr>
        <p:spPr>
          <a:xfrm>
            <a:off x="1183483" y="151880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Navigate to the class directory from the pre-assignment</a:t>
            </a:r>
          </a:p>
        </p:txBody>
      </p:sp>
      <p:sp>
        <p:nvSpPr>
          <p:cNvPr id="6" name="TextBox 5">
            <a:extLst>
              <a:ext uri="{FF2B5EF4-FFF2-40B4-BE49-F238E27FC236}">
                <a16:creationId xmlns:a16="http://schemas.microsoft.com/office/drawing/2014/main" id="{E6EC7570-BE63-4F5A-8591-E43367B34D7E}"/>
              </a:ext>
            </a:extLst>
          </p:cNvPr>
          <p:cNvSpPr txBox="1"/>
          <p:nvPr/>
        </p:nvSpPr>
        <p:spPr>
          <a:xfrm>
            <a:off x="3213356" y="2538590"/>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pull</a:t>
            </a:r>
          </a:p>
        </p:txBody>
      </p:sp>
      <p:sp>
        <p:nvSpPr>
          <p:cNvPr id="8" name="TextBox 7">
            <a:extLst>
              <a:ext uri="{FF2B5EF4-FFF2-40B4-BE49-F238E27FC236}">
                <a16:creationId xmlns:a16="http://schemas.microsoft.com/office/drawing/2014/main" id="{F7552A69-7F20-8EBC-9998-DEDB1AE88B3E}"/>
              </a:ext>
            </a:extLst>
          </p:cNvPr>
          <p:cNvSpPr txBox="1"/>
          <p:nvPr/>
        </p:nvSpPr>
        <p:spPr>
          <a:xfrm>
            <a:off x="3213356" y="1880834"/>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15.S60_2025</a:t>
            </a:r>
          </a:p>
        </p:txBody>
      </p:sp>
      <p:sp>
        <p:nvSpPr>
          <p:cNvPr id="13" name="TextBox 12">
            <a:extLst>
              <a:ext uri="{FF2B5EF4-FFF2-40B4-BE49-F238E27FC236}">
                <a16:creationId xmlns:a16="http://schemas.microsoft.com/office/drawing/2014/main" id="{BE63BB49-6958-8487-1805-D198BCB1D4B6}"/>
              </a:ext>
            </a:extLst>
          </p:cNvPr>
          <p:cNvSpPr txBox="1"/>
          <p:nvPr/>
        </p:nvSpPr>
        <p:spPr>
          <a:xfrm>
            <a:off x="1183483" y="2853746"/>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4.   Navigate to the class directory from the pre-assignment</a:t>
            </a:r>
          </a:p>
        </p:txBody>
      </p:sp>
    </p:spTree>
    <p:extLst>
      <p:ext uri="{BB962C8B-B14F-4D97-AF65-F5344CB8AC3E}">
        <p14:creationId xmlns:p14="http://schemas.microsoft.com/office/powerpoint/2010/main" val="208489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and navigate to a new directory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new directory called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navigate to it, add a new file called </a:t>
            </a:r>
            <a:r>
              <a:rPr lang="en-US" sz="1600" dirty="0" err="1">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then add a line of text to the file. </a:t>
            </a:r>
          </a:p>
        </p:txBody>
      </p:sp>
      <p:sp>
        <p:nvSpPr>
          <p:cNvPr id="7" name="TextBox 6">
            <a:extLst>
              <a:ext uri="{FF2B5EF4-FFF2-40B4-BE49-F238E27FC236}">
                <a16:creationId xmlns:a16="http://schemas.microsoft.com/office/drawing/2014/main" id="{8EBE09FF-F094-4D5D-A26C-5978CD9AEFD2}"/>
              </a:ext>
            </a:extLst>
          </p:cNvPr>
          <p:cNvSpPr txBox="1"/>
          <p:nvPr/>
        </p:nvSpPr>
        <p:spPr>
          <a:xfrm>
            <a:off x="1527924" y="3248481"/>
            <a:ext cx="261060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nano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236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and open a new file for editing</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183482" y="3802479"/>
            <a:ext cx="6726089" cy="323165"/>
          </a:xfrm>
          <a:prstGeom prst="rect">
            <a:avLst/>
          </a:prstGeom>
          <a:noFill/>
        </p:spPr>
        <p:txBody>
          <a:bodyPr wrap="square">
            <a:spAutoFit/>
          </a:bodyPr>
          <a:lstStyle/>
          <a:p>
            <a:pPr marL="342900" indent="-342900">
              <a:spcAft>
                <a:spcPts val="1200"/>
              </a:spcAft>
              <a:buAutoNum type="arabicPeriod" startAt="3"/>
            </a:pPr>
            <a:r>
              <a:rPr lang="en-US" sz="1500" dirty="0">
                <a:solidFill>
                  <a:srgbClr val="1B202F"/>
                </a:solidFill>
              </a:rPr>
              <a:t>Add some text </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67206"/>
            <a:ext cx="3284031" cy="569387"/>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4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B2028B79-2D15-22C8-CF41-F6787353FC62}"/>
              </a:ext>
            </a:extLst>
          </p:cNvPr>
          <p:cNvSpPr txBox="1"/>
          <p:nvPr/>
        </p:nvSpPr>
        <p:spPr>
          <a:xfrm>
            <a:off x="4007655" y="3310791"/>
            <a:ext cx="564344" cy="369332"/>
          </a:xfrm>
          <a:prstGeom prst="rect">
            <a:avLst/>
          </a:prstGeom>
          <a:noFill/>
        </p:spPr>
        <p:txBody>
          <a:bodyPr wrap="square">
            <a:spAutoFit/>
          </a:bodyPr>
          <a:lstStyle/>
          <a:p>
            <a:r>
              <a:rPr lang="en-US" sz="1800" dirty="0">
                <a:solidFill>
                  <a:srgbClr val="1B202F"/>
                </a:solidFill>
              </a:rPr>
              <a:t>OR</a:t>
            </a:r>
            <a:endParaRPr lang="en-US" dirty="0"/>
          </a:p>
        </p:txBody>
      </p:sp>
      <p:sp>
        <p:nvSpPr>
          <p:cNvPr id="4" name="TextBox 3">
            <a:extLst>
              <a:ext uri="{FF2B5EF4-FFF2-40B4-BE49-F238E27FC236}">
                <a16:creationId xmlns:a16="http://schemas.microsoft.com/office/drawing/2014/main" id="{29B1F164-FFE1-CF2E-DB74-3537D30197AF}"/>
              </a:ext>
            </a:extLst>
          </p:cNvPr>
          <p:cNvSpPr txBox="1"/>
          <p:nvPr/>
        </p:nvSpPr>
        <p:spPr>
          <a:xfrm>
            <a:off x="4324282" y="3330661"/>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vim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D7D87D88-2A90-B984-48E7-A075CCE86A03}"/>
              </a:ext>
            </a:extLst>
          </p:cNvPr>
          <p:cNvSpPr txBox="1"/>
          <p:nvPr/>
        </p:nvSpPr>
        <p:spPr>
          <a:xfrm>
            <a:off x="1837926" y="4217977"/>
            <a:ext cx="1761921" cy="523220"/>
          </a:xfrm>
          <a:prstGeom prst="rect">
            <a:avLst/>
          </a:prstGeom>
          <a:noFill/>
        </p:spPr>
        <p:txBody>
          <a:bodyPr wrap="square">
            <a:spAutoFit/>
          </a:bodyPr>
          <a:lstStyle/>
          <a:p>
            <a:pPr>
              <a:spcAft>
                <a:spcPts val="1200"/>
              </a:spcAft>
            </a:pPr>
            <a:r>
              <a:rPr lang="en-US" sz="1400" dirty="0">
                <a:solidFill>
                  <a:srgbClr val="1B202F"/>
                </a:solidFill>
              </a:rPr>
              <a:t>Save (</a:t>
            </a:r>
            <a:r>
              <a:rPr lang="en-US" sz="1400" dirty="0" err="1">
                <a:solidFill>
                  <a:srgbClr val="1B202F"/>
                </a:solidFill>
              </a:rPr>
              <a:t>Ctrl+O</a:t>
            </a:r>
            <a:r>
              <a:rPr lang="en-US" sz="1400" dirty="0">
                <a:solidFill>
                  <a:srgbClr val="1B202F"/>
                </a:solidFill>
              </a:rPr>
              <a:t>), and exit Nano (</a:t>
            </a:r>
            <a:r>
              <a:rPr lang="en-US" sz="1400" dirty="0" err="1">
                <a:solidFill>
                  <a:srgbClr val="1B202F"/>
                </a:solidFill>
              </a:rPr>
              <a:t>Ctrl+X</a:t>
            </a:r>
            <a:r>
              <a:rPr lang="en-US" sz="1400" dirty="0">
                <a:solidFill>
                  <a:srgbClr val="1B202F"/>
                </a:solidFill>
              </a:rPr>
              <a:t>)</a:t>
            </a:r>
          </a:p>
        </p:txBody>
      </p:sp>
      <p:sp>
        <p:nvSpPr>
          <p:cNvPr id="11" name="TextBox 10">
            <a:extLst>
              <a:ext uri="{FF2B5EF4-FFF2-40B4-BE49-F238E27FC236}">
                <a16:creationId xmlns:a16="http://schemas.microsoft.com/office/drawing/2014/main" id="{E5B4C03A-CD85-1D25-E64C-8466E2D3D011}"/>
              </a:ext>
            </a:extLst>
          </p:cNvPr>
          <p:cNvSpPr txBox="1"/>
          <p:nvPr/>
        </p:nvSpPr>
        <p:spPr>
          <a:xfrm>
            <a:off x="4042110" y="4239055"/>
            <a:ext cx="564344" cy="369332"/>
          </a:xfrm>
          <a:prstGeom prst="rect">
            <a:avLst/>
          </a:prstGeom>
          <a:noFill/>
        </p:spPr>
        <p:txBody>
          <a:bodyPr wrap="square">
            <a:spAutoFit/>
          </a:bodyPr>
          <a:lstStyle/>
          <a:p>
            <a:r>
              <a:rPr lang="en-US" sz="1800" dirty="0">
                <a:solidFill>
                  <a:srgbClr val="1B202F"/>
                </a:solidFill>
              </a:rPr>
              <a:t>OR</a:t>
            </a:r>
            <a:endParaRPr lang="en-US" dirty="0"/>
          </a:p>
        </p:txBody>
      </p:sp>
      <p:sp>
        <p:nvSpPr>
          <p:cNvPr id="13" name="TextBox 12">
            <a:extLst>
              <a:ext uri="{FF2B5EF4-FFF2-40B4-BE49-F238E27FC236}">
                <a16:creationId xmlns:a16="http://schemas.microsoft.com/office/drawing/2014/main" id="{0E6E1442-1871-1501-C130-85F7817ABE18}"/>
              </a:ext>
            </a:extLst>
          </p:cNvPr>
          <p:cNvSpPr txBox="1"/>
          <p:nvPr/>
        </p:nvSpPr>
        <p:spPr>
          <a:xfrm>
            <a:off x="4748625" y="4168426"/>
            <a:ext cx="2890132" cy="523220"/>
          </a:xfrm>
          <a:prstGeom prst="rect">
            <a:avLst/>
          </a:prstGeom>
          <a:noFill/>
        </p:spPr>
        <p:txBody>
          <a:bodyPr wrap="square">
            <a:spAutoFit/>
          </a:bodyPr>
          <a:lstStyle/>
          <a:p>
            <a:pPr>
              <a:spcAft>
                <a:spcPts val="1200"/>
              </a:spcAft>
            </a:pPr>
            <a:r>
              <a:rPr lang="en-US" sz="1400" dirty="0">
                <a:solidFill>
                  <a:srgbClr val="1B202F"/>
                </a:solidFill>
              </a:rPr>
              <a:t>Command interface (Esc), and save and exit (:</a:t>
            </a:r>
            <a:r>
              <a:rPr lang="en-US" sz="1400" dirty="0" err="1">
                <a:solidFill>
                  <a:srgbClr val="1B202F"/>
                </a:solidFill>
              </a:rPr>
              <a:t>wq</a:t>
            </a:r>
            <a:r>
              <a:rPr lang="en-US" sz="1400" dirty="0">
                <a:solidFill>
                  <a:srgbClr val="1B202F"/>
                </a:solidFill>
              </a:rPr>
              <a:t>)</a:t>
            </a:r>
          </a:p>
        </p:txBody>
      </p:sp>
    </p:spTree>
    <p:extLst>
      <p:ext uri="{BB962C8B-B14F-4D97-AF65-F5344CB8AC3E}">
        <p14:creationId xmlns:p14="http://schemas.microsoft.com/office/powerpoint/2010/main" val="2489124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Within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create and navigate to a new directory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directory within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mj-lt"/>
                <a:cs typeface="Courier New" panose="02070309020205020404" pitchFamily="49" charset="0"/>
              </a:rPr>
              <a:t> called </a:t>
            </a:r>
            <a:r>
              <a:rPr lang="en-US" sz="1600" dirty="0">
                <a:solidFill>
                  <a:srgbClr val="1B202F"/>
                </a:solidFill>
                <a:latin typeface="Courier New" panose="02070309020205020404" pitchFamily="49" charset="0"/>
                <a:cs typeface="Courier New" panose="02070309020205020404" pitchFamily="49" charset="0"/>
              </a:rPr>
              <a:t>data</a:t>
            </a:r>
            <a:r>
              <a:rPr lang="en-US" sz="1600" dirty="0">
                <a:solidFill>
                  <a:srgbClr val="1B202F"/>
                </a:solidFill>
              </a:rPr>
              <a:t>, navigate to it, add a new file called </a:t>
            </a:r>
            <a:r>
              <a:rPr lang="en-US" sz="1600" dirty="0">
                <a:solidFill>
                  <a:srgbClr val="1B202F"/>
                </a:solidFill>
                <a:latin typeface="Courier New" panose="02070309020205020404" pitchFamily="49" charset="0"/>
                <a:cs typeface="Courier New" panose="02070309020205020404" pitchFamily="49" charset="0"/>
              </a:rPr>
              <a:t>mydata.csv</a:t>
            </a:r>
            <a:r>
              <a:rPr lang="en-US" sz="1600" dirty="0">
                <a:solidFill>
                  <a:srgbClr val="1B202F"/>
                </a:solidFill>
              </a:rPr>
              <a:t>. Then navigate back to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a:t>
            </a:r>
          </a:p>
        </p:txBody>
      </p:sp>
      <p:sp>
        <p:nvSpPr>
          <p:cNvPr id="7" name="TextBox 6">
            <a:extLst>
              <a:ext uri="{FF2B5EF4-FFF2-40B4-BE49-F238E27FC236}">
                <a16:creationId xmlns:a16="http://schemas.microsoft.com/office/drawing/2014/main" id="{8EBE09FF-F094-4D5D-A26C-5978CD9AEFD2}"/>
              </a:ext>
            </a:extLst>
          </p:cNvPr>
          <p:cNvSpPr txBox="1"/>
          <p:nvPr/>
        </p:nvSpPr>
        <p:spPr>
          <a:xfrm>
            <a:off x="3241221" y="3181379"/>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mydata.csv</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236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 new CSV file</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67206"/>
            <a:ext cx="3284031" cy="569387"/>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400" dirty="0">
                <a:solidFill>
                  <a:srgbClr val="1B202F"/>
                </a:solidFill>
                <a:latin typeface="Courier New" panose="02070309020205020404" pitchFamily="49" charset="0"/>
                <a:cs typeface="Courier New" panose="02070309020205020404" pitchFamily="49" charset="0"/>
              </a:rPr>
              <a:t>data</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a:solidFill>
                  <a:srgbClr val="1B202F"/>
                </a:solidFill>
                <a:latin typeface="Courier New" panose="02070309020205020404" pitchFamily="49" charset="0"/>
                <a:cs typeface="Courier New" panose="02070309020205020404" pitchFamily="49" charset="0"/>
              </a:rPr>
              <a:t>data</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323AC4F6-78B9-8D68-A3C9-DAAA50792517}"/>
              </a:ext>
            </a:extLst>
          </p:cNvPr>
          <p:cNvSpPr txBox="1"/>
          <p:nvPr/>
        </p:nvSpPr>
        <p:spPr>
          <a:xfrm>
            <a:off x="3241221" y="3982699"/>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p>
        </p:txBody>
      </p:sp>
      <p:sp>
        <p:nvSpPr>
          <p:cNvPr id="3" name="TextBox 2">
            <a:extLst>
              <a:ext uri="{FF2B5EF4-FFF2-40B4-BE49-F238E27FC236}">
                <a16:creationId xmlns:a16="http://schemas.microsoft.com/office/drawing/2014/main" id="{A86247D1-8662-4C97-EF95-998B2A3FB1F5}"/>
              </a:ext>
            </a:extLst>
          </p:cNvPr>
          <p:cNvSpPr txBox="1"/>
          <p:nvPr/>
        </p:nvSpPr>
        <p:spPr>
          <a:xfrm>
            <a:off x="1208955" y="362498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Navigate back to </a:t>
            </a:r>
            <a:r>
              <a:rPr lang="en-US" sz="15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508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10" grpId="0"/>
      <p:bldP spid="18" grpId="0"/>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a:t>
            </a:r>
          </a:p>
        </p:txBody>
      </p:sp>
      <p:sp>
        <p:nvSpPr>
          <p:cNvPr id="5" name="TextBox 4">
            <a:extLst>
              <a:ext uri="{FF2B5EF4-FFF2-40B4-BE49-F238E27FC236}">
                <a16:creationId xmlns:a16="http://schemas.microsoft.com/office/drawing/2014/main" id="{19891D17-86AF-4C49-A124-44BFF9BE9DDC}"/>
              </a:ext>
            </a:extLst>
          </p:cNvPr>
          <p:cNvSpPr txBox="1"/>
          <p:nvPr/>
        </p:nvSpPr>
        <p:spPr>
          <a:xfrm>
            <a:off x="781191" y="2838744"/>
            <a:ext cx="2196594" cy="456535"/>
          </a:xfrm>
          <a:prstGeom prst="rect">
            <a:avLst/>
          </a:prstGeom>
          <a:noFill/>
          <a:ln>
            <a:noFill/>
          </a:ln>
        </p:spPr>
        <p:txBody>
          <a:bodyPr wrap="square" rtlCol="0">
            <a:spAutoFit/>
          </a:bodyPr>
          <a:lstStyle/>
          <a:p>
            <a:pPr algn="ctr">
              <a:lnSpc>
                <a:spcPct val="150000"/>
              </a:lnSpc>
            </a:pPr>
            <a:r>
              <a:rPr lang="en-US" b="1" dirty="0">
                <a:solidFill>
                  <a:srgbClr val="1B202F"/>
                </a:solidFill>
              </a:rPr>
              <a:t>Run a script</a:t>
            </a:r>
            <a:endParaRPr lang="en-TH" b="1" dirty="0">
              <a:solidFill>
                <a:srgbClr val="1B202F"/>
              </a:solidFill>
            </a:endParaRPr>
          </a:p>
        </p:txBody>
      </p:sp>
      <p:sp>
        <p:nvSpPr>
          <p:cNvPr id="6" name="TextBox 5">
            <a:extLst>
              <a:ext uri="{FF2B5EF4-FFF2-40B4-BE49-F238E27FC236}">
                <a16:creationId xmlns:a16="http://schemas.microsoft.com/office/drawing/2014/main" id="{E8C5F16B-1A98-4361-B11C-433D31375CB6}"/>
              </a:ext>
            </a:extLst>
          </p:cNvPr>
          <p:cNvSpPr txBox="1"/>
          <p:nvPr/>
        </p:nvSpPr>
        <p:spPr>
          <a:xfrm>
            <a:off x="1257985" y="4136583"/>
            <a:ext cx="66280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python processStuff.py &gt; outputfile.txt</a:t>
            </a:r>
          </a:p>
        </p:txBody>
      </p:sp>
      <p:sp>
        <p:nvSpPr>
          <p:cNvPr id="7" name="TextBox 6">
            <a:extLst>
              <a:ext uri="{FF2B5EF4-FFF2-40B4-BE49-F238E27FC236}">
                <a16:creationId xmlns:a16="http://schemas.microsoft.com/office/drawing/2014/main" id="{11F71A17-2D72-4F99-83D9-940D26808898}"/>
              </a:ext>
            </a:extLst>
          </p:cNvPr>
          <p:cNvSpPr txBox="1"/>
          <p:nvPr/>
        </p:nvSpPr>
        <p:spPr>
          <a:xfrm>
            <a:off x="5128838" y="2801607"/>
            <a:ext cx="3462712" cy="872034"/>
          </a:xfrm>
          <a:prstGeom prst="rect">
            <a:avLst/>
          </a:prstGeom>
          <a:noFill/>
          <a:ln>
            <a:noFill/>
          </a:ln>
        </p:spPr>
        <p:txBody>
          <a:bodyPr wrap="square" rtlCol="0">
            <a:spAutoFit/>
          </a:bodyPr>
          <a:lstStyle/>
          <a:p>
            <a:pPr algn="ctr">
              <a:lnSpc>
                <a:spcPct val="150000"/>
              </a:lnSpc>
            </a:pPr>
            <a:r>
              <a:rPr lang="en-US" b="1" dirty="0">
                <a:solidFill>
                  <a:srgbClr val="1B202F"/>
                </a:solidFill>
              </a:rPr>
              <a:t>Send the output log to a file </a:t>
            </a:r>
            <a:r>
              <a:rPr lang="en-US" dirty="0">
                <a:solidFill>
                  <a:srgbClr val="1B202F"/>
                </a:solidFill>
              </a:rPr>
              <a:t>(rather than the terminal)</a:t>
            </a:r>
            <a:endParaRPr lang="en-TH" dirty="0">
              <a:solidFill>
                <a:srgbClr val="1B202F"/>
              </a:solidFill>
            </a:endParaRPr>
          </a:p>
        </p:txBody>
      </p:sp>
      <p:pic>
        <p:nvPicPr>
          <p:cNvPr id="8" name="Picture 14" descr="Python, vertical, logo Free Icon of Vector Logo">
            <a:extLst>
              <a:ext uri="{FF2B5EF4-FFF2-40B4-BE49-F238E27FC236}">
                <a16:creationId xmlns:a16="http://schemas.microsoft.com/office/drawing/2014/main" id="{60E09F81-74C5-4861-AFDF-F89BDE75A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21" y="1434890"/>
            <a:ext cx="1222549" cy="13667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2CAC3A2-2ADF-45AA-9A69-1ABA7E3D1165}"/>
              </a:ext>
            </a:extLst>
          </p:cNvPr>
          <p:cNvCxnSpPr/>
          <p:nvPr/>
        </p:nvCxnSpPr>
        <p:spPr>
          <a:xfrm>
            <a:off x="3297452" y="2090207"/>
            <a:ext cx="2260600" cy="0"/>
          </a:xfrm>
          <a:prstGeom prst="straightConnector1">
            <a:avLst/>
          </a:prstGeom>
          <a:ln w="762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descr="Txt document, txt file extension, txt file icon, txt format, txt icon, txt,  plain text file">
            <a:extLst>
              <a:ext uri="{FF2B5EF4-FFF2-40B4-BE49-F238E27FC236}">
                <a16:creationId xmlns:a16="http://schemas.microsoft.com/office/drawing/2014/main" id="{8CC7241D-7E7B-41B8-B143-A605844C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057" y="1341670"/>
            <a:ext cx="1497074" cy="149707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56BDF69-FF44-4D15-8934-C48F46F69068}"/>
              </a:ext>
            </a:extLst>
          </p:cNvPr>
          <p:cNvCxnSpPr>
            <a:cxnSpLocks/>
          </p:cNvCxnSpPr>
          <p:nvPr/>
        </p:nvCxnSpPr>
        <p:spPr>
          <a:xfrm flipV="1">
            <a:off x="503339" y="38173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2507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a:t>
            </a:r>
          </a:p>
        </p:txBody>
      </p:sp>
      <p:sp>
        <p:nvSpPr>
          <p:cNvPr id="5" name="TextBox 4">
            <a:extLst>
              <a:ext uri="{FF2B5EF4-FFF2-40B4-BE49-F238E27FC236}">
                <a16:creationId xmlns:a16="http://schemas.microsoft.com/office/drawing/2014/main" id="{19891D17-86AF-4C49-A124-44BFF9BE9DDC}"/>
              </a:ext>
            </a:extLst>
          </p:cNvPr>
          <p:cNvSpPr txBox="1"/>
          <p:nvPr/>
        </p:nvSpPr>
        <p:spPr>
          <a:xfrm>
            <a:off x="781191" y="2838744"/>
            <a:ext cx="2196594" cy="456535"/>
          </a:xfrm>
          <a:prstGeom prst="rect">
            <a:avLst/>
          </a:prstGeom>
          <a:noFill/>
          <a:ln>
            <a:noFill/>
          </a:ln>
        </p:spPr>
        <p:txBody>
          <a:bodyPr wrap="square" rtlCol="0">
            <a:spAutoFit/>
          </a:bodyPr>
          <a:lstStyle/>
          <a:p>
            <a:pPr algn="ctr">
              <a:lnSpc>
                <a:spcPct val="150000"/>
              </a:lnSpc>
            </a:pPr>
            <a:r>
              <a:rPr lang="en-US" b="1" dirty="0">
                <a:solidFill>
                  <a:srgbClr val="1B202F"/>
                </a:solidFill>
              </a:rPr>
              <a:t>Run a script</a:t>
            </a:r>
            <a:endParaRPr lang="en-TH" b="1" dirty="0">
              <a:solidFill>
                <a:srgbClr val="1B202F"/>
              </a:solidFill>
            </a:endParaRPr>
          </a:p>
        </p:txBody>
      </p:sp>
      <p:sp>
        <p:nvSpPr>
          <p:cNvPr id="6" name="TextBox 5">
            <a:extLst>
              <a:ext uri="{FF2B5EF4-FFF2-40B4-BE49-F238E27FC236}">
                <a16:creationId xmlns:a16="http://schemas.microsoft.com/office/drawing/2014/main" id="{E8C5F16B-1A98-4361-B11C-433D31375CB6}"/>
              </a:ext>
            </a:extLst>
          </p:cNvPr>
          <p:cNvSpPr txBox="1"/>
          <p:nvPr/>
        </p:nvSpPr>
        <p:spPr>
          <a:xfrm>
            <a:off x="3949700" y="4061257"/>
            <a:ext cx="44309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&lt;command&gt; &gt; outputfile.txt</a:t>
            </a:r>
          </a:p>
        </p:txBody>
      </p:sp>
      <p:sp>
        <p:nvSpPr>
          <p:cNvPr id="7" name="TextBox 6">
            <a:extLst>
              <a:ext uri="{FF2B5EF4-FFF2-40B4-BE49-F238E27FC236}">
                <a16:creationId xmlns:a16="http://schemas.microsoft.com/office/drawing/2014/main" id="{11F71A17-2D72-4F99-83D9-940D26808898}"/>
              </a:ext>
            </a:extLst>
          </p:cNvPr>
          <p:cNvSpPr txBox="1"/>
          <p:nvPr/>
        </p:nvSpPr>
        <p:spPr>
          <a:xfrm>
            <a:off x="5128838" y="2801607"/>
            <a:ext cx="3462712" cy="872034"/>
          </a:xfrm>
          <a:prstGeom prst="rect">
            <a:avLst/>
          </a:prstGeom>
          <a:noFill/>
          <a:ln>
            <a:noFill/>
          </a:ln>
        </p:spPr>
        <p:txBody>
          <a:bodyPr wrap="square" rtlCol="0">
            <a:spAutoFit/>
          </a:bodyPr>
          <a:lstStyle/>
          <a:p>
            <a:pPr algn="ctr">
              <a:lnSpc>
                <a:spcPct val="150000"/>
              </a:lnSpc>
            </a:pPr>
            <a:r>
              <a:rPr lang="en-US" b="1" dirty="0">
                <a:solidFill>
                  <a:srgbClr val="1B202F"/>
                </a:solidFill>
              </a:rPr>
              <a:t>Send the output log to a file </a:t>
            </a:r>
            <a:r>
              <a:rPr lang="en-US" dirty="0">
                <a:solidFill>
                  <a:srgbClr val="1B202F"/>
                </a:solidFill>
              </a:rPr>
              <a:t>(rather than the terminal)</a:t>
            </a:r>
            <a:endParaRPr lang="en-TH" dirty="0">
              <a:solidFill>
                <a:srgbClr val="1B202F"/>
              </a:solidFill>
            </a:endParaRPr>
          </a:p>
        </p:txBody>
      </p:sp>
      <p:pic>
        <p:nvPicPr>
          <p:cNvPr id="8" name="Picture 14" descr="Python, vertical, logo Free Icon of Vector Logo">
            <a:extLst>
              <a:ext uri="{FF2B5EF4-FFF2-40B4-BE49-F238E27FC236}">
                <a16:creationId xmlns:a16="http://schemas.microsoft.com/office/drawing/2014/main" id="{60E09F81-74C5-4861-AFDF-F89BDE75A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21" y="1434890"/>
            <a:ext cx="1222549" cy="13667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2CAC3A2-2ADF-45AA-9A69-1ABA7E3D1165}"/>
              </a:ext>
            </a:extLst>
          </p:cNvPr>
          <p:cNvCxnSpPr/>
          <p:nvPr/>
        </p:nvCxnSpPr>
        <p:spPr>
          <a:xfrm>
            <a:off x="3297452" y="2090207"/>
            <a:ext cx="2260600" cy="0"/>
          </a:xfrm>
          <a:prstGeom prst="straightConnector1">
            <a:avLst/>
          </a:prstGeom>
          <a:ln w="762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descr="Txt document, txt file extension, txt file icon, txt format, txt icon, txt,  plain text file">
            <a:extLst>
              <a:ext uri="{FF2B5EF4-FFF2-40B4-BE49-F238E27FC236}">
                <a16:creationId xmlns:a16="http://schemas.microsoft.com/office/drawing/2014/main" id="{8CC7241D-7E7B-41B8-B143-A605844C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057" y="1341670"/>
            <a:ext cx="1497074" cy="14970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27969A-4CBA-4B2D-80B9-D822A119ADDB}"/>
              </a:ext>
            </a:extLst>
          </p:cNvPr>
          <p:cNvSpPr txBox="1"/>
          <p:nvPr/>
        </p:nvSpPr>
        <p:spPr>
          <a:xfrm>
            <a:off x="3949700" y="4519702"/>
            <a:ext cx="44309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&lt;command&gt; &gt;&gt; outputfile.txt</a:t>
            </a:r>
          </a:p>
        </p:txBody>
      </p:sp>
      <p:sp>
        <p:nvSpPr>
          <p:cNvPr id="13" name="TextBox 12">
            <a:extLst>
              <a:ext uri="{FF2B5EF4-FFF2-40B4-BE49-F238E27FC236}">
                <a16:creationId xmlns:a16="http://schemas.microsoft.com/office/drawing/2014/main" id="{7C85FE31-3149-46FF-9FCE-7447FADCC148}"/>
              </a:ext>
            </a:extLst>
          </p:cNvPr>
          <p:cNvSpPr txBox="1"/>
          <p:nvPr/>
        </p:nvSpPr>
        <p:spPr>
          <a:xfrm>
            <a:off x="782984" y="4000727"/>
            <a:ext cx="2501173" cy="872034"/>
          </a:xfrm>
          <a:prstGeom prst="rect">
            <a:avLst/>
          </a:prstGeom>
          <a:noFill/>
          <a:ln>
            <a:noFill/>
          </a:ln>
        </p:spPr>
        <p:txBody>
          <a:bodyPr wrap="square" rtlCol="0">
            <a:spAutoFit/>
          </a:bodyPr>
          <a:lstStyle/>
          <a:p>
            <a:pPr>
              <a:lnSpc>
                <a:spcPct val="150000"/>
              </a:lnSpc>
            </a:pPr>
            <a:r>
              <a:rPr lang="en-US" dirty="0">
                <a:solidFill>
                  <a:srgbClr val="1B202F"/>
                </a:solidFill>
              </a:rPr>
              <a:t>Overwrite / create file</a:t>
            </a:r>
          </a:p>
          <a:p>
            <a:pPr>
              <a:lnSpc>
                <a:spcPct val="150000"/>
              </a:lnSpc>
            </a:pPr>
            <a:r>
              <a:rPr lang="en-US" dirty="0">
                <a:solidFill>
                  <a:srgbClr val="1B202F"/>
                </a:solidFill>
              </a:rPr>
              <a:t>Append to file</a:t>
            </a:r>
            <a:endParaRPr lang="en-TH" dirty="0">
              <a:solidFill>
                <a:srgbClr val="1B202F"/>
              </a:solidFill>
            </a:endParaRPr>
          </a:p>
        </p:txBody>
      </p:sp>
      <p:cxnSp>
        <p:nvCxnSpPr>
          <p:cNvPr id="15" name="Straight Connector 14">
            <a:extLst>
              <a:ext uri="{FF2B5EF4-FFF2-40B4-BE49-F238E27FC236}">
                <a16:creationId xmlns:a16="http://schemas.microsoft.com/office/drawing/2014/main" id="{856BDF69-FF44-4D15-8934-C48F46F69068}"/>
              </a:ext>
            </a:extLst>
          </p:cNvPr>
          <p:cNvCxnSpPr>
            <a:cxnSpLocks/>
          </p:cNvCxnSpPr>
          <p:nvPr/>
        </p:nvCxnSpPr>
        <p:spPr>
          <a:xfrm flipV="1">
            <a:off x="503339" y="38173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232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39834"/>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new text file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I can create a Julia script 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cs typeface="Courier New" panose="02070309020205020404" pitchFamily="49" charset="0"/>
              </a:rPr>
              <a:t> called </a:t>
            </a:r>
            <a:r>
              <a:rPr lang="en-US" sz="1600" dirty="0" err="1">
                <a:solidFill>
                  <a:srgbClr val="1B202F"/>
                </a:solidFill>
                <a:latin typeface="Courier New" panose="02070309020205020404" pitchFamily="49" charset="0"/>
                <a:cs typeface="Courier New" panose="02070309020205020404" pitchFamily="49" charset="0"/>
              </a:rPr>
              <a:t>myscript.py</a:t>
            </a:r>
            <a:r>
              <a:rPr lang="en-US" sz="1600" dirty="0">
                <a:solidFill>
                  <a:srgbClr val="1B202F"/>
                </a:solidFill>
                <a:cs typeface="Courier New" panose="02070309020205020404" pitchFamily="49" charset="0"/>
              </a:rPr>
              <a:t>. I can then run it and direct the output to a file called</a:t>
            </a:r>
            <a:r>
              <a:rPr lang="en-US" sz="1600" dirty="0">
                <a:solidFill>
                  <a:srgbClr val="1B202F"/>
                </a:solidFill>
                <a:latin typeface="Courier New" panose="02070309020205020404" pitchFamily="49" charset="0"/>
                <a:cs typeface="Courier New" panose="02070309020205020404" pitchFamily="49" charset="0"/>
              </a:rPr>
              <a:t> scriptoutput.txt</a:t>
            </a:r>
            <a:r>
              <a:rPr lang="en-US" sz="1600" dirty="0">
                <a:solidFill>
                  <a:srgbClr val="1B202F"/>
                </a:solidFill>
                <a:cs typeface="Courier New" panose="02070309020205020404" pitchFamily="49" charset="0"/>
              </a:rPr>
              <a:t>.</a:t>
            </a:r>
          </a:p>
        </p:txBody>
      </p:sp>
      <p:sp>
        <p:nvSpPr>
          <p:cNvPr id="7" name="TextBox 6">
            <a:extLst>
              <a:ext uri="{FF2B5EF4-FFF2-40B4-BE49-F238E27FC236}">
                <a16:creationId xmlns:a16="http://schemas.microsoft.com/office/drawing/2014/main" id="{8EBE09FF-F094-4D5D-A26C-5978CD9AEFD2}"/>
              </a:ext>
            </a:extLst>
          </p:cNvPr>
          <p:cNvSpPr txBox="1"/>
          <p:nvPr/>
        </p:nvSpPr>
        <p:spPr>
          <a:xfrm>
            <a:off x="2107096" y="3337169"/>
            <a:ext cx="4715123"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python </a:t>
            </a:r>
            <a:r>
              <a:rPr lang="en-US" sz="1500" dirty="0" err="1">
                <a:solidFill>
                  <a:srgbClr val="1B202F"/>
                </a:solidFill>
                <a:latin typeface="Courier New" panose="02070309020205020404" pitchFamily="49" charset="0"/>
                <a:cs typeface="Courier New" panose="02070309020205020404" pitchFamily="49" charset="0"/>
              </a:rPr>
              <a:t>myscript.py</a:t>
            </a:r>
            <a:r>
              <a:rPr lang="en-US" sz="1500" dirty="0">
                <a:solidFill>
                  <a:srgbClr val="1B202F"/>
                </a:solidFill>
                <a:latin typeface="Courier New" panose="02070309020205020404" pitchFamily="49" charset="0"/>
                <a:cs typeface="Courier New" panose="02070309020205020404" pitchFamily="49" charset="0"/>
              </a:rPr>
              <a:t> &gt; </a:t>
            </a:r>
            <a:r>
              <a:rPr lang="en-US" sz="1400" dirty="0">
                <a:solidFill>
                  <a:srgbClr val="1B202F"/>
                </a:solidFill>
                <a:latin typeface="Courier New" panose="02070309020205020404" pitchFamily="49" charset="0"/>
                <a:cs typeface="Courier New" panose="02070309020205020404" pitchFamily="49" charset="0"/>
              </a:rPr>
              <a:t>scriptoutput</a:t>
            </a:r>
            <a:r>
              <a:rPr lang="en-US" sz="1500" dirty="0">
                <a:solidFill>
                  <a:srgbClr val="1B202F"/>
                </a:solidFill>
                <a:latin typeface="Courier New" panose="02070309020205020404" pitchFamily="49" charset="0"/>
                <a:cs typeface="Courier New" panose="02070309020205020404" pitchFamily="49" charset="0"/>
              </a:rPr>
              <a:t>.txt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8293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Print the contents of the directory and redirect the output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423835"/>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vim </a:t>
            </a:r>
            <a:r>
              <a:rPr lang="en-US" sz="1500" dirty="0" err="1">
                <a:solidFill>
                  <a:srgbClr val="1B202F"/>
                </a:solidFill>
                <a:latin typeface="Courier New" panose="02070309020205020404" pitchFamily="49" charset="0"/>
                <a:cs typeface="Courier New" panose="02070309020205020404" pitchFamily="49" charset="0"/>
              </a:rPr>
              <a:t>myscript.py</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1C54A8DF-4DF6-471F-A569-E0089660A2F1}"/>
              </a:ext>
            </a:extLst>
          </p:cNvPr>
          <p:cNvSpPr txBox="1"/>
          <p:nvPr/>
        </p:nvSpPr>
        <p:spPr>
          <a:xfrm>
            <a:off x="3344633" y="4133070"/>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cat </a:t>
            </a:r>
            <a:r>
              <a:rPr lang="en-US" sz="1400" dirty="0">
                <a:solidFill>
                  <a:srgbClr val="1B202F"/>
                </a:solidFill>
                <a:latin typeface="Courier New" panose="02070309020205020404" pitchFamily="49" charset="0"/>
                <a:cs typeface="Courier New" panose="02070309020205020404" pitchFamily="49" charset="0"/>
              </a:rPr>
              <a:t>scriptoutput</a:t>
            </a:r>
            <a:r>
              <a:rPr lang="en-US" sz="1500" dirty="0">
                <a:solidFill>
                  <a:srgbClr val="1B202F"/>
                </a:solidFill>
                <a:latin typeface="Courier New" panose="02070309020205020404" pitchFamily="49" charset="0"/>
                <a:cs typeface="Courier New" panose="02070309020205020404" pitchFamily="49" charset="0"/>
              </a:rPr>
              <a:t>.txt</a:t>
            </a:r>
          </a:p>
        </p:txBody>
      </p:sp>
      <p:sp>
        <p:nvSpPr>
          <p:cNvPr id="19" name="TextBox 18">
            <a:extLst>
              <a:ext uri="{FF2B5EF4-FFF2-40B4-BE49-F238E27FC236}">
                <a16:creationId xmlns:a16="http://schemas.microsoft.com/office/drawing/2014/main" id="{404DB699-6615-4A05-A1CE-BFB89FEE89A0}"/>
              </a:ext>
            </a:extLst>
          </p:cNvPr>
          <p:cNvSpPr txBox="1"/>
          <p:nvPr/>
        </p:nvSpPr>
        <p:spPr>
          <a:xfrm>
            <a:off x="1208955" y="3755681"/>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Check the output:</a:t>
            </a:r>
          </a:p>
        </p:txBody>
      </p:sp>
    </p:spTree>
    <p:extLst>
      <p:ext uri="{BB962C8B-B14F-4D97-AF65-F5344CB8AC3E}">
        <p14:creationId xmlns:p14="http://schemas.microsoft.com/office/powerpoint/2010/main" val="2476073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7" grpId="0"/>
      <p:bldP spid="10" grpId="0"/>
      <p:bldP spid="18" grpId="0"/>
      <p:bldP spid="17"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7"/>
            <a:ext cx="6953867" cy="2217866"/>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 - Try it out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Create another text file 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cs typeface="Courier New" panose="02070309020205020404" pitchFamily="49" charset="0"/>
              </a:rPr>
              <a:t> called </a:t>
            </a:r>
            <a:r>
              <a:rPr lang="en-US" sz="1600" dirty="0">
                <a:solidFill>
                  <a:srgbClr val="1B202F"/>
                </a:solidFill>
                <a:latin typeface="Courier New" panose="02070309020205020404" pitchFamily="49" charset="0"/>
                <a:cs typeface="Courier New" panose="02070309020205020404" pitchFamily="49" charset="0"/>
              </a:rPr>
              <a:t>newfile.txt</a:t>
            </a:r>
            <a:r>
              <a:rPr lang="en-US" sz="1600" dirty="0">
                <a:solidFill>
                  <a:srgbClr val="1B202F"/>
                </a:solidFill>
                <a:cs typeface="Courier New" panose="02070309020205020404" pitchFamily="49" charset="0"/>
              </a:rPr>
              <a:t>. Print the contents of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cs typeface="Courier New" panose="02070309020205020404" pitchFamily="49" charset="0"/>
              </a:rPr>
              <a:t>and direct the list to a file called</a:t>
            </a:r>
            <a:r>
              <a:rPr lang="en-US" sz="1600" dirty="0">
                <a:solidFill>
                  <a:srgbClr val="1B202F"/>
                </a:solidFill>
                <a:latin typeface="Courier New" panose="02070309020205020404" pitchFamily="49" charset="0"/>
                <a:cs typeface="Courier New" panose="02070309020205020404" pitchFamily="49" charset="0"/>
              </a:rPr>
              <a:t> outputfile.txt</a:t>
            </a:r>
            <a:r>
              <a:rPr lang="en-US" sz="1600" dirty="0">
                <a:solidFill>
                  <a:srgbClr val="1B202F"/>
                </a:solidFill>
                <a:cs typeface="Courier New" panose="02070309020205020404" pitchFamily="49" charset="0"/>
              </a:rPr>
              <a:t>.</a:t>
            </a:r>
          </a:p>
        </p:txBody>
      </p:sp>
      <p:sp>
        <p:nvSpPr>
          <p:cNvPr id="7" name="TextBox 6">
            <a:extLst>
              <a:ext uri="{FF2B5EF4-FFF2-40B4-BE49-F238E27FC236}">
                <a16:creationId xmlns:a16="http://schemas.microsoft.com/office/drawing/2014/main" id="{8EBE09FF-F094-4D5D-A26C-5978CD9AEFD2}"/>
              </a:ext>
            </a:extLst>
          </p:cNvPr>
          <p:cNvSpPr txBox="1"/>
          <p:nvPr/>
        </p:nvSpPr>
        <p:spPr>
          <a:xfrm>
            <a:off x="3344633" y="2585136"/>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ls &gt; outputfile.txt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130897"/>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1.   Print the contents of the directory and redirect the output</a:t>
            </a:r>
          </a:p>
        </p:txBody>
      </p:sp>
      <p:sp>
        <p:nvSpPr>
          <p:cNvPr id="17" name="TextBox 16">
            <a:extLst>
              <a:ext uri="{FF2B5EF4-FFF2-40B4-BE49-F238E27FC236}">
                <a16:creationId xmlns:a16="http://schemas.microsoft.com/office/drawing/2014/main" id="{1C54A8DF-4DF6-471F-A569-E0089660A2F1}"/>
              </a:ext>
            </a:extLst>
          </p:cNvPr>
          <p:cNvSpPr txBox="1"/>
          <p:nvPr/>
        </p:nvSpPr>
        <p:spPr>
          <a:xfrm>
            <a:off x="3344633" y="3381037"/>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cat outputfile.txt</a:t>
            </a:r>
          </a:p>
        </p:txBody>
      </p:sp>
      <p:sp>
        <p:nvSpPr>
          <p:cNvPr id="19" name="TextBox 18">
            <a:extLst>
              <a:ext uri="{FF2B5EF4-FFF2-40B4-BE49-F238E27FC236}">
                <a16:creationId xmlns:a16="http://schemas.microsoft.com/office/drawing/2014/main" id="{404DB699-6615-4A05-A1CE-BFB89FEE89A0}"/>
              </a:ext>
            </a:extLst>
          </p:cNvPr>
          <p:cNvSpPr txBox="1"/>
          <p:nvPr/>
        </p:nvSpPr>
        <p:spPr>
          <a:xfrm>
            <a:off x="1208955" y="3003648"/>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Check the output:</a:t>
            </a:r>
          </a:p>
        </p:txBody>
      </p:sp>
    </p:spTree>
    <p:extLst>
      <p:ext uri="{BB962C8B-B14F-4D97-AF65-F5344CB8AC3E}">
        <p14:creationId xmlns:p14="http://schemas.microsoft.com/office/powerpoint/2010/main" val="1340055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7"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Bash actually doing?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370666"/>
          </a:xfrm>
          <a:prstGeom prst="rect">
            <a:avLst/>
          </a:prstGeom>
          <a:noFill/>
          <a:ln>
            <a:noFill/>
          </a:ln>
        </p:spPr>
        <p:txBody>
          <a:bodyPr wrap="square" rtlCol="0">
            <a:spAutoFit/>
          </a:bodyPr>
          <a:lstStyle/>
          <a:p>
            <a:pPr>
              <a:lnSpc>
                <a:spcPct val="150000"/>
              </a:lnSpc>
            </a:pPr>
            <a:r>
              <a:rPr lang="en-US" sz="1600" dirty="0">
                <a:solidFill>
                  <a:srgbClr val="1B202F"/>
                </a:solidFill>
              </a:rPr>
              <a:t>Two types of commands, internal (built-in to the shell) and external</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r>
              <a:rPr lang="en-US" sz="1600" dirty="0">
                <a:solidFill>
                  <a:srgbClr val="1B202F"/>
                </a:solidFill>
              </a:rPr>
              <a:t>When you run an external command like </a:t>
            </a:r>
            <a:r>
              <a:rPr lang="en-US" sz="1600" dirty="0">
                <a:solidFill>
                  <a:srgbClr val="1B202F"/>
                </a:solidFill>
                <a:latin typeface="Courier New" panose="02070309020205020404" pitchFamily="49" charset="0"/>
                <a:cs typeface="Courier New" panose="02070309020205020404" pitchFamily="49" charset="0"/>
              </a:rPr>
              <a:t>cat</a:t>
            </a:r>
            <a:r>
              <a:rPr lang="en-US" sz="1600" dirty="0">
                <a:solidFill>
                  <a:srgbClr val="1B202F"/>
                </a:solidFill>
              </a:rPr>
              <a:t>, bash looks for a program with that name under the directories listed in the $PATH environment variable and spawns a process that executes the program</a:t>
            </a:r>
            <a:endParaRPr lang="en-TH" sz="1600" dirty="0">
              <a:solidFill>
                <a:srgbClr val="1B202F"/>
              </a:solidFill>
            </a:endParaRPr>
          </a:p>
        </p:txBody>
      </p:sp>
      <p:pic>
        <p:nvPicPr>
          <p:cNvPr id="48" name="Picture 47">
            <a:extLst>
              <a:ext uri="{FF2B5EF4-FFF2-40B4-BE49-F238E27FC236}">
                <a16:creationId xmlns:a16="http://schemas.microsoft.com/office/drawing/2014/main" id="{EFEAC11E-AE17-11AB-CF09-D2E2313A8456}"/>
              </a:ext>
            </a:extLst>
          </p:cNvPr>
          <p:cNvPicPr>
            <a:picLocks noChangeAspect="1"/>
          </p:cNvPicPr>
          <p:nvPr/>
        </p:nvPicPr>
        <p:blipFill>
          <a:blip r:embed="rId3"/>
          <a:stretch>
            <a:fillRect/>
          </a:stretch>
        </p:blipFill>
        <p:spPr>
          <a:xfrm>
            <a:off x="1522841" y="1624385"/>
            <a:ext cx="5580190" cy="1540234"/>
          </a:xfrm>
          <a:prstGeom prst="rect">
            <a:avLst/>
          </a:prstGeom>
        </p:spPr>
      </p:pic>
    </p:spTree>
    <p:extLst>
      <p:ext uri="{BB962C8B-B14F-4D97-AF65-F5344CB8AC3E}">
        <p14:creationId xmlns:p14="http://schemas.microsoft.com/office/powerpoint/2010/main" val="4057767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More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414857"/>
          </a:xfrm>
          <a:prstGeom prst="rect">
            <a:avLst/>
          </a:prstGeom>
          <a:noFill/>
          <a:ln>
            <a:noFill/>
          </a:ln>
        </p:spPr>
        <p:txBody>
          <a:bodyPr wrap="square" rtlCol="0">
            <a:spAutoFit/>
          </a:bodyPr>
          <a:lstStyle/>
          <a:p>
            <a:pPr>
              <a:lnSpc>
                <a:spcPct val="150000"/>
              </a:lnSpc>
            </a:pPr>
            <a:r>
              <a:rPr lang="en-US" sz="1600" dirty="0">
                <a:solidFill>
                  <a:srgbClr val="1B202F"/>
                </a:solidFill>
              </a:rPr>
              <a:t>There are many more things you can do in Terminal. </a:t>
            </a:r>
            <a:endParaRPr lang="en-TH" sz="1600" dirty="0">
              <a:solidFill>
                <a:srgbClr val="1B202F"/>
              </a:solidFill>
            </a:endParaRPr>
          </a:p>
        </p:txBody>
      </p:sp>
      <p:sp>
        <p:nvSpPr>
          <p:cNvPr id="5" name="TextBox 4">
            <a:extLst>
              <a:ext uri="{FF2B5EF4-FFF2-40B4-BE49-F238E27FC236}">
                <a16:creationId xmlns:a16="http://schemas.microsoft.com/office/drawing/2014/main" id="{106BA7C3-ED65-49E7-8B6D-C62EA3813836}"/>
              </a:ext>
            </a:extLst>
          </p:cNvPr>
          <p:cNvSpPr txBox="1"/>
          <p:nvPr/>
        </p:nvSpPr>
        <p:spPr>
          <a:xfrm>
            <a:off x="451361" y="4386195"/>
            <a:ext cx="8455572" cy="416011"/>
          </a:xfrm>
          <a:prstGeom prst="rect">
            <a:avLst/>
          </a:prstGeom>
          <a:noFill/>
          <a:ln>
            <a:noFill/>
          </a:ln>
        </p:spPr>
        <p:txBody>
          <a:bodyPr wrap="square" rtlCol="0">
            <a:spAutoFit/>
          </a:bodyPr>
          <a:lstStyle/>
          <a:p>
            <a:pPr>
              <a:lnSpc>
                <a:spcPct val="150000"/>
              </a:lnSpc>
            </a:pPr>
            <a:r>
              <a:rPr lang="en-US" sz="1600" dirty="0">
                <a:solidFill>
                  <a:srgbClr val="1B202F"/>
                </a:solidFill>
              </a:rPr>
              <a:t>If you’re interested, check out the tutorial here: </a:t>
            </a:r>
            <a:r>
              <a:rPr lang="en-US" sz="1600" dirty="0">
                <a:solidFill>
                  <a:srgbClr val="1B202F"/>
                </a:solidFill>
                <a:hlinkClick r:id="rId3"/>
              </a:rPr>
              <a:t>https://swcarpentry.github.io/shell-novice/</a:t>
            </a:r>
            <a:r>
              <a:rPr lang="en-US" sz="1600" dirty="0">
                <a:solidFill>
                  <a:srgbClr val="1B202F"/>
                </a:solidFill>
              </a:rPr>
              <a:t> </a:t>
            </a:r>
            <a:endParaRPr lang="en-TH" sz="1600" dirty="0">
              <a:solidFill>
                <a:srgbClr val="1B202F"/>
              </a:solidFill>
            </a:endParaRPr>
          </a:p>
        </p:txBody>
      </p:sp>
      <p:sp>
        <p:nvSpPr>
          <p:cNvPr id="6" name="TextBox 5">
            <a:extLst>
              <a:ext uri="{FF2B5EF4-FFF2-40B4-BE49-F238E27FC236}">
                <a16:creationId xmlns:a16="http://schemas.microsoft.com/office/drawing/2014/main" id="{C0DFF493-CB2F-4A92-8248-CF25BE5F5063}"/>
              </a:ext>
            </a:extLst>
          </p:cNvPr>
          <p:cNvSpPr txBox="1"/>
          <p:nvPr/>
        </p:nvSpPr>
        <p:spPr>
          <a:xfrm>
            <a:off x="244709" y="3452945"/>
            <a:ext cx="2412298" cy="584775"/>
          </a:xfrm>
          <a:prstGeom prst="rect">
            <a:avLst/>
          </a:prstGeom>
          <a:noFill/>
          <a:ln>
            <a:noFill/>
          </a:ln>
        </p:spPr>
        <p:txBody>
          <a:bodyPr wrap="square" rtlCol="0">
            <a:spAutoFit/>
          </a:bodyPr>
          <a:lstStyle/>
          <a:p>
            <a:pPr algn="ctr"/>
            <a:r>
              <a:rPr lang="en-US" sz="1600" dirty="0">
                <a:solidFill>
                  <a:srgbClr val="1B202F"/>
                </a:solidFill>
              </a:rPr>
              <a:t>Simple pattern matching to find and sort files </a:t>
            </a:r>
            <a:endParaRPr lang="en-TH" sz="1600" dirty="0">
              <a:solidFill>
                <a:srgbClr val="1B202F"/>
              </a:solidFill>
            </a:endParaRPr>
          </a:p>
        </p:txBody>
      </p:sp>
      <p:sp>
        <p:nvSpPr>
          <p:cNvPr id="7" name="TextBox 6">
            <a:extLst>
              <a:ext uri="{FF2B5EF4-FFF2-40B4-BE49-F238E27FC236}">
                <a16:creationId xmlns:a16="http://schemas.microsoft.com/office/drawing/2014/main" id="{E5DD15F0-D2CA-4095-A501-181792911D0A}"/>
              </a:ext>
            </a:extLst>
          </p:cNvPr>
          <p:cNvSpPr txBox="1"/>
          <p:nvPr/>
        </p:nvSpPr>
        <p:spPr>
          <a:xfrm>
            <a:off x="6253066" y="3354359"/>
            <a:ext cx="2412298" cy="830997"/>
          </a:xfrm>
          <a:prstGeom prst="rect">
            <a:avLst/>
          </a:prstGeom>
          <a:noFill/>
          <a:ln>
            <a:noFill/>
          </a:ln>
        </p:spPr>
        <p:txBody>
          <a:bodyPr wrap="square" rtlCol="0">
            <a:spAutoFit/>
          </a:bodyPr>
          <a:lstStyle/>
          <a:p>
            <a:pPr algn="ctr"/>
            <a:r>
              <a:rPr lang="en-US" sz="1600" dirty="0">
                <a:solidFill>
                  <a:srgbClr val="1B202F"/>
                </a:solidFill>
              </a:rPr>
              <a:t>Shell scripts to automate chains of commands you use often </a:t>
            </a:r>
            <a:endParaRPr lang="en-TH" sz="1600" dirty="0">
              <a:solidFill>
                <a:srgbClr val="1B202F"/>
              </a:solidFill>
            </a:endParaRPr>
          </a:p>
        </p:txBody>
      </p:sp>
      <p:sp>
        <p:nvSpPr>
          <p:cNvPr id="8" name="TextBox 7">
            <a:extLst>
              <a:ext uri="{FF2B5EF4-FFF2-40B4-BE49-F238E27FC236}">
                <a16:creationId xmlns:a16="http://schemas.microsoft.com/office/drawing/2014/main" id="{23B6339A-6092-45F9-A2AA-B3D707FC7854}"/>
              </a:ext>
            </a:extLst>
          </p:cNvPr>
          <p:cNvSpPr txBox="1"/>
          <p:nvPr/>
        </p:nvSpPr>
        <p:spPr>
          <a:xfrm>
            <a:off x="3139268" y="3329834"/>
            <a:ext cx="2580520" cy="830997"/>
          </a:xfrm>
          <a:prstGeom prst="rect">
            <a:avLst/>
          </a:prstGeom>
          <a:noFill/>
          <a:ln>
            <a:noFill/>
          </a:ln>
        </p:spPr>
        <p:txBody>
          <a:bodyPr wrap="square" rtlCol="0">
            <a:spAutoFit/>
          </a:bodyPr>
          <a:lstStyle/>
          <a:p>
            <a:pPr algn="ctr"/>
            <a:r>
              <a:rPr lang="en-US" sz="1600" dirty="0">
                <a:solidFill>
                  <a:srgbClr val="1B202F"/>
                </a:solidFill>
              </a:rPr>
              <a:t>Use multiple programming languages to run sequential processes</a:t>
            </a:r>
            <a:endParaRPr lang="en-TH" sz="1600" dirty="0">
              <a:solidFill>
                <a:srgbClr val="1B202F"/>
              </a:solidFill>
            </a:endParaRPr>
          </a:p>
        </p:txBody>
      </p:sp>
      <p:pic>
        <p:nvPicPr>
          <p:cNvPr id="9" name="Picture 14" descr="Python, vertical, logo Free Icon of Vector Logo">
            <a:extLst>
              <a:ext uri="{FF2B5EF4-FFF2-40B4-BE49-F238E27FC236}">
                <a16:creationId xmlns:a16="http://schemas.microsoft.com/office/drawing/2014/main" id="{985BBEDB-F906-415B-BF6B-81A3499FC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513" y="1957657"/>
            <a:ext cx="966103" cy="10800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Parallel Programming with R (online) | Yale West Campus">
            <a:extLst>
              <a:ext uri="{FF2B5EF4-FFF2-40B4-BE49-F238E27FC236}">
                <a16:creationId xmlns:a16="http://schemas.microsoft.com/office/drawing/2014/main" id="{17EA7FE3-1884-4A4E-BA7E-61D388522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4920" y="1836210"/>
            <a:ext cx="999718" cy="115467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3AA2023-5783-47A9-BAFE-7B13DDE9D1CB}"/>
              </a:ext>
            </a:extLst>
          </p:cNvPr>
          <p:cNvCxnSpPr>
            <a:cxnSpLocks/>
          </p:cNvCxnSpPr>
          <p:nvPr/>
        </p:nvCxnSpPr>
        <p:spPr>
          <a:xfrm>
            <a:off x="4218518" y="2484540"/>
            <a:ext cx="315384" cy="0"/>
          </a:xfrm>
          <a:prstGeom prst="straightConnector1">
            <a:avLst/>
          </a:prstGeom>
          <a:ln w="57150">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84B2860-86A4-4B7E-B498-DDB20E5FBF6E}"/>
              </a:ext>
            </a:extLst>
          </p:cNvPr>
          <p:cNvSpPr txBox="1"/>
          <p:nvPr/>
        </p:nvSpPr>
        <p:spPr>
          <a:xfrm>
            <a:off x="2945198" y="1603042"/>
            <a:ext cx="1555498" cy="307777"/>
          </a:xfrm>
          <a:prstGeom prst="rect">
            <a:avLst/>
          </a:prstGeom>
          <a:noFill/>
          <a:ln>
            <a:noFill/>
          </a:ln>
        </p:spPr>
        <p:txBody>
          <a:bodyPr wrap="square" rtlCol="0">
            <a:spAutoFit/>
          </a:bodyPr>
          <a:lstStyle/>
          <a:p>
            <a:pPr algn="ctr"/>
            <a:r>
              <a:rPr lang="en-US" sz="1400" dirty="0">
                <a:solidFill>
                  <a:srgbClr val="1B202F"/>
                </a:solidFill>
                <a:latin typeface="Courier New" panose="02070309020205020404" pitchFamily="49" charset="0"/>
                <a:cs typeface="Courier New" panose="02070309020205020404" pitchFamily="49" charset="0"/>
              </a:rPr>
              <a:t>readdata.py</a:t>
            </a:r>
            <a:endParaRPr lang="en-TH" sz="1400" dirty="0">
              <a:solidFill>
                <a:srgbClr val="1B202F"/>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E16FD5C1-562D-471B-BE4F-43887C479A12}"/>
              </a:ext>
            </a:extLst>
          </p:cNvPr>
          <p:cNvSpPr txBox="1"/>
          <p:nvPr/>
        </p:nvSpPr>
        <p:spPr>
          <a:xfrm>
            <a:off x="4265082" y="1614472"/>
            <a:ext cx="1805265" cy="307777"/>
          </a:xfrm>
          <a:prstGeom prst="rect">
            <a:avLst/>
          </a:prstGeom>
          <a:noFill/>
          <a:ln>
            <a:noFill/>
          </a:ln>
        </p:spPr>
        <p:txBody>
          <a:bodyPr wrap="square" rtlCol="0">
            <a:spAutoFit/>
          </a:bodyPr>
          <a:lstStyle/>
          <a:p>
            <a:pPr algn="ctr"/>
            <a:r>
              <a:rPr lang="en-US" sz="1400" dirty="0" err="1">
                <a:solidFill>
                  <a:srgbClr val="1B202F"/>
                </a:solidFill>
                <a:latin typeface="Courier New" panose="02070309020205020404" pitchFamily="49" charset="0"/>
                <a:cs typeface="Courier New" panose="02070309020205020404" pitchFamily="49" charset="0"/>
              </a:rPr>
              <a:t>makeplots.R</a:t>
            </a:r>
            <a:endParaRPr lang="en-TH" sz="1400" dirty="0">
              <a:solidFill>
                <a:srgbClr val="1B202F"/>
              </a:solidFill>
              <a:latin typeface="Courier New" panose="02070309020205020404" pitchFamily="49" charset="0"/>
              <a:cs typeface="Courier New" panose="02070309020205020404" pitchFamily="49" charset="0"/>
            </a:endParaRPr>
          </a:p>
        </p:txBody>
      </p:sp>
      <p:grpSp>
        <p:nvGrpSpPr>
          <p:cNvPr id="15" name="Group 14">
            <a:extLst>
              <a:ext uri="{FF2B5EF4-FFF2-40B4-BE49-F238E27FC236}">
                <a16:creationId xmlns:a16="http://schemas.microsoft.com/office/drawing/2014/main" id="{414DB95F-1EE2-4C16-81B1-CC2457D194F3}"/>
              </a:ext>
            </a:extLst>
          </p:cNvPr>
          <p:cNvGrpSpPr/>
          <p:nvPr/>
        </p:nvGrpSpPr>
        <p:grpSpPr>
          <a:xfrm>
            <a:off x="504753" y="2128940"/>
            <a:ext cx="566081" cy="749028"/>
            <a:chOff x="1807434" y="3063670"/>
            <a:chExt cx="1696014" cy="1749912"/>
          </a:xfrm>
        </p:grpSpPr>
        <p:sp>
          <p:nvSpPr>
            <p:cNvPr id="16" name="Rectangle 15">
              <a:extLst>
                <a:ext uri="{FF2B5EF4-FFF2-40B4-BE49-F238E27FC236}">
                  <a16:creationId xmlns:a16="http://schemas.microsoft.com/office/drawing/2014/main" id="{53319727-F6EF-4262-88E3-8F2C1F4EB146}"/>
                </a:ext>
              </a:extLst>
            </p:cNvPr>
            <p:cNvSpPr/>
            <p:nvPr/>
          </p:nvSpPr>
          <p:spPr>
            <a:xfrm>
              <a:off x="1807434"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CDBCF7B-29EE-4FCC-B7FF-2922A71208F3}"/>
                </a:ext>
              </a:extLst>
            </p:cNvPr>
            <p:cNvCxnSpPr>
              <a:cxnSpLocks/>
            </p:cNvCxnSpPr>
            <p:nvPr/>
          </p:nvCxnSpPr>
          <p:spPr>
            <a:xfrm flipV="1">
              <a:off x="1954088"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F22602C-9FB6-4861-8BEF-765E86825CDF}"/>
                </a:ext>
              </a:extLst>
            </p:cNvPr>
            <p:cNvCxnSpPr>
              <a:cxnSpLocks/>
            </p:cNvCxnSpPr>
            <p:nvPr/>
          </p:nvCxnSpPr>
          <p:spPr>
            <a:xfrm flipV="1">
              <a:off x="1954088"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764FFA5-4544-480D-B557-E46D5689A6E3}"/>
                </a:ext>
              </a:extLst>
            </p:cNvPr>
            <p:cNvCxnSpPr>
              <a:cxnSpLocks/>
            </p:cNvCxnSpPr>
            <p:nvPr/>
          </p:nvCxnSpPr>
          <p:spPr>
            <a:xfrm flipV="1">
              <a:off x="1954088" y="34051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4B55639-66A0-451F-934B-F2E6F6FA571D}"/>
                </a:ext>
              </a:extLst>
            </p:cNvPr>
            <p:cNvCxnSpPr>
              <a:cxnSpLocks/>
            </p:cNvCxnSpPr>
            <p:nvPr/>
          </p:nvCxnSpPr>
          <p:spPr>
            <a:xfrm flipV="1">
              <a:off x="1954088"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551F8BC-C0AA-4CE4-920A-C3E0F4667A08}"/>
                </a:ext>
              </a:extLst>
            </p:cNvPr>
            <p:cNvCxnSpPr>
              <a:cxnSpLocks/>
            </p:cNvCxnSpPr>
            <p:nvPr/>
          </p:nvCxnSpPr>
          <p:spPr>
            <a:xfrm flipV="1">
              <a:off x="1954088"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9F6EB58-F687-4A8E-A8DD-AFD8BD8464C9}"/>
                </a:ext>
              </a:extLst>
            </p:cNvPr>
            <p:cNvCxnSpPr>
              <a:cxnSpLocks/>
            </p:cNvCxnSpPr>
            <p:nvPr/>
          </p:nvCxnSpPr>
          <p:spPr>
            <a:xfrm flipV="1">
              <a:off x="1954088" y="401303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7DB41483-20F0-4818-A305-EEA79A53DD69}"/>
                </a:ext>
              </a:extLst>
            </p:cNvPr>
            <p:cNvCxnSpPr>
              <a:cxnSpLocks/>
            </p:cNvCxnSpPr>
            <p:nvPr/>
          </p:nvCxnSpPr>
          <p:spPr>
            <a:xfrm flipV="1">
              <a:off x="1954088" y="4316989"/>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grpSp>
      <p:grpSp>
        <p:nvGrpSpPr>
          <p:cNvPr id="34" name="Group 33">
            <a:extLst>
              <a:ext uri="{FF2B5EF4-FFF2-40B4-BE49-F238E27FC236}">
                <a16:creationId xmlns:a16="http://schemas.microsoft.com/office/drawing/2014/main" id="{5E41D50D-601D-44FD-BC7A-0CB29721F307}"/>
              </a:ext>
            </a:extLst>
          </p:cNvPr>
          <p:cNvGrpSpPr/>
          <p:nvPr/>
        </p:nvGrpSpPr>
        <p:grpSpPr>
          <a:xfrm>
            <a:off x="1168407" y="2131783"/>
            <a:ext cx="566081" cy="749028"/>
            <a:chOff x="5640552" y="3063670"/>
            <a:chExt cx="1696014" cy="1749912"/>
          </a:xfrm>
        </p:grpSpPr>
        <p:sp>
          <p:nvSpPr>
            <p:cNvPr id="35" name="Rectangle 34">
              <a:extLst>
                <a:ext uri="{FF2B5EF4-FFF2-40B4-BE49-F238E27FC236}">
                  <a16:creationId xmlns:a16="http://schemas.microsoft.com/office/drawing/2014/main" id="{67D1A97E-2BF7-4BAA-8B9B-14B3F2A112B6}"/>
                </a:ext>
              </a:extLst>
            </p:cNvPr>
            <p:cNvSpPr/>
            <p:nvPr/>
          </p:nvSpPr>
          <p:spPr>
            <a:xfrm>
              <a:off x="5640552"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4B08515C-B6FE-4B02-A9AD-60DEF68A0595}"/>
                </a:ext>
              </a:extLst>
            </p:cNvPr>
            <p:cNvCxnSpPr>
              <a:cxnSpLocks/>
            </p:cNvCxnSpPr>
            <p:nvPr/>
          </p:nvCxnSpPr>
          <p:spPr>
            <a:xfrm flipV="1">
              <a:off x="5787206"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E267CC01-1841-4B8A-B276-E38B2B24D714}"/>
                </a:ext>
              </a:extLst>
            </p:cNvPr>
            <p:cNvCxnSpPr>
              <a:cxnSpLocks/>
            </p:cNvCxnSpPr>
            <p:nvPr/>
          </p:nvCxnSpPr>
          <p:spPr>
            <a:xfrm flipV="1">
              <a:off x="5787206"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5862618-F80A-4BD5-A371-0F2EF442FD4E}"/>
                </a:ext>
              </a:extLst>
            </p:cNvPr>
            <p:cNvCxnSpPr>
              <a:cxnSpLocks/>
            </p:cNvCxnSpPr>
            <p:nvPr/>
          </p:nvCxnSpPr>
          <p:spPr>
            <a:xfrm flipV="1">
              <a:off x="5787206" y="340512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3E39771-3554-434A-847B-1E0061A76857}"/>
                </a:ext>
              </a:extLst>
            </p:cNvPr>
            <p:cNvCxnSpPr>
              <a:cxnSpLocks/>
            </p:cNvCxnSpPr>
            <p:nvPr/>
          </p:nvCxnSpPr>
          <p:spPr>
            <a:xfrm flipV="1">
              <a:off x="5787206"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FB42AAC-C7BD-4102-B397-6824C70C3B21}"/>
                </a:ext>
              </a:extLst>
            </p:cNvPr>
            <p:cNvCxnSpPr>
              <a:cxnSpLocks/>
            </p:cNvCxnSpPr>
            <p:nvPr/>
          </p:nvCxnSpPr>
          <p:spPr>
            <a:xfrm flipV="1">
              <a:off x="5787206"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F33D249F-C642-4E23-929D-9C7BCA4C0AFD}"/>
                </a:ext>
              </a:extLst>
            </p:cNvPr>
            <p:cNvCxnSpPr>
              <a:cxnSpLocks/>
            </p:cNvCxnSpPr>
            <p:nvPr/>
          </p:nvCxnSpPr>
          <p:spPr>
            <a:xfrm flipV="1">
              <a:off x="5787206" y="401303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05E84368-CED0-4F18-8155-68AA29B8840A}"/>
                </a:ext>
              </a:extLst>
            </p:cNvPr>
            <p:cNvCxnSpPr>
              <a:cxnSpLocks/>
            </p:cNvCxnSpPr>
            <p:nvPr/>
          </p:nvCxnSpPr>
          <p:spPr>
            <a:xfrm flipV="1">
              <a:off x="5787206" y="4316989"/>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grpSp>
      <p:grpSp>
        <p:nvGrpSpPr>
          <p:cNvPr id="25" name="Group 24">
            <a:extLst>
              <a:ext uri="{FF2B5EF4-FFF2-40B4-BE49-F238E27FC236}">
                <a16:creationId xmlns:a16="http://schemas.microsoft.com/office/drawing/2014/main" id="{4A081D75-E907-4843-A6E4-C226FF9AFFDB}"/>
              </a:ext>
            </a:extLst>
          </p:cNvPr>
          <p:cNvGrpSpPr/>
          <p:nvPr/>
        </p:nvGrpSpPr>
        <p:grpSpPr>
          <a:xfrm>
            <a:off x="1832061" y="2131783"/>
            <a:ext cx="566081" cy="749028"/>
            <a:chOff x="3723993" y="3063670"/>
            <a:chExt cx="1696014" cy="1749912"/>
          </a:xfrm>
        </p:grpSpPr>
        <p:sp>
          <p:nvSpPr>
            <p:cNvPr id="26" name="Rectangle 25">
              <a:extLst>
                <a:ext uri="{FF2B5EF4-FFF2-40B4-BE49-F238E27FC236}">
                  <a16:creationId xmlns:a16="http://schemas.microsoft.com/office/drawing/2014/main" id="{42CC1443-F77D-4964-8B6F-50805FC223F3}"/>
                </a:ext>
              </a:extLst>
            </p:cNvPr>
            <p:cNvSpPr/>
            <p:nvPr/>
          </p:nvSpPr>
          <p:spPr>
            <a:xfrm>
              <a:off x="3723993"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0CBE749-890D-4AAB-AC69-ADB11675383D}"/>
                </a:ext>
              </a:extLst>
            </p:cNvPr>
            <p:cNvCxnSpPr>
              <a:cxnSpLocks/>
            </p:cNvCxnSpPr>
            <p:nvPr/>
          </p:nvCxnSpPr>
          <p:spPr>
            <a:xfrm flipV="1">
              <a:off x="3870647"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3E599E16-2A0D-48FE-9D03-6A45BEAEB216}"/>
                </a:ext>
              </a:extLst>
            </p:cNvPr>
            <p:cNvCxnSpPr>
              <a:cxnSpLocks/>
            </p:cNvCxnSpPr>
            <p:nvPr/>
          </p:nvCxnSpPr>
          <p:spPr>
            <a:xfrm flipV="1">
              <a:off x="3870647"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1DBE254-2E81-417E-90B4-608C83F36C43}"/>
                </a:ext>
              </a:extLst>
            </p:cNvPr>
            <p:cNvCxnSpPr>
              <a:cxnSpLocks/>
            </p:cNvCxnSpPr>
            <p:nvPr/>
          </p:nvCxnSpPr>
          <p:spPr>
            <a:xfrm flipV="1">
              <a:off x="3870647" y="3405121"/>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7D0DB0F-1253-4D2C-9A12-68F16ABE86CE}"/>
                </a:ext>
              </a:extLst>
            </p:cNvPr>
            <p:cNvCxnSpPr>
              <a:cxnSpLocks/>
            </p:cNvCxnSpPr>
            <p:nvPr/>
          </p:nvCxnSpPr>
          <p:spPr>
            <a:xfrm flipV="1">
              <a:off x="3870647"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B603EE1E-0D6A-41B3-A560-6CC150366337}"/>
                </a:ext>
              </a:extLst>
            </p:cNvPr>
            <p:cNvCxnSpPr>
              <a:cxnSpLocks/>
            </p:cNvCxnSpPr>
            <p:nvPr/>
          </p:nvCxnSpPr>
          <p:spPr>
            <a:xfrm flipV="1">
              <a:off x="3870647"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226941DD-E236-4E97-AE2F-6D158DC4E8E7}"/>
                </a:ext>
              </a:extLst>
            </p:cNvPr>
            <p:cNvCxnSpPr>
              <a:cxnSpLocks/>
            </p:cNvCxnSpPr>
            <p:nvPr/>
          </p:nvCxnSpPr>
          <p:spPr>
            <a:xfrm flipV="1">
              <a:off x="3870647" y="401303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9EBDC856-07D8-4AB1-91ED-15DE3B48976B}"/>
                </a:ext>
              </a:extLst>
            </p:cNvPr>
            <p:cNvCxnSpPr>
              <a:cxnSpLocks/>
            </p:cNvCxnSpPr>
            <p:nvPr/>
          </p:nvCxnSpPr>
          <p:spPr>
            <a:xfrm flipV="1">
              <a:off x="3870647" y="4316989"/>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grpSp>
      <p:pic>
        <p:nvPicPr>
          <p:cNvPr id="7170" name="Picture 2" descr="Automation, automation testing, customized test, settings, test, testing,  tools icon - Download on Iconfinder">
            <a:extLst>
              <a:ext uri="{FF2B5EF4-FFF2-40B4-BE49-F238E27FC236}">
                <a16:creationId xmlns:a16="http://schemas.microsoft.com/office/drawing/2014/main" id="{9CC2376C-BBF4-4D0A-B9A9-BA0385E659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511" y="1640843"/>
            <a:ext cx="1545408" cy="154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38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2244090"/>
            <a:ext cx="5309419" cy="913448"/>
          </a:xfrm>
        </p:spPr>
        <p:txBody>
          <a:bodyPr anchor="ctr">
            <a:normAutofit/>
          </a:bodyPr>
          <a:lstStyle/>
          <a:p>
            <a:r>
              <a:rPr lang="en-US" sz="4800" dirty="0"/>
              <a:t>Reproducibility</a:t>
            </a:r>
            <a:endParaRPr lang="en-US" sz="6600" dirty="0"/>
          </a:p>
        </p:txBody>
      </p:sp>
      <p:sp>
        <p:nvSpPr>
          <p:cNvPr id="4" name="TextBox 3">
            <a:extLst>
              <a:ext uri="{FF2B5EF4-FFF2-40B4-BE49-F238E27FC236}">
                <a16:creationId xmlns:a16="http://schemas.microsoft.com/office/drawing/2014/main" id="{E6499881-8D62-F9B1-A923-FD9E40288CE7}"/>
              </a:ext>
            </a:extLst>
          </p:cNvPr>
          <p:cNvSpPr txBox="1"/>
          <p:nvPr/>
        </p:nvSpPr>
        <p:spPr>
          <a:xfrm>
            <a:off x="1338607" y="3793061"/>
            <a:ext cx="6495068" cy="646331"/>
          </a:xfrm>
          <a:prstGeom prst="rect">
            <a:avLst/>
          </a:prstGeom>
          <a:noFill/>
          <a:ln>
            <a:noFill/>
          </a:ln>
        </p:spPr>
        <p:txBody>
          <a:bodyPr wrap="square" rtlCol="0">
            <a:spAutoFit/>
          </a:bodyPr>
          <a:lstStyle/>
          <a:p>
            <a:pPr algn="ctr"/>
            <a:r>
              <a:rPr lang="en-US" b="1" dirty="0">
                <a:solidFill>
                  <a:schemeClr val="bg1"/>
                </a:solidFill>
              </a:rPr>
              <a:t>Motivation for today’s class</a:t>
            </a:r>
          </a:p>
          <a:p>
            <a:pPr algn="ctr"/>
            <a:r>
              <a:rPr lang="en-US" b="1" dirty="0">
                <a:solidFill>
                  <a:schemeClr val="bg1"/>
                </a:solidFill>
              </a:rPr>
              <a:t>Adapted from slides by Sam Gilmour and the Turing Way</a:t>
            </a:r>
          </a:p>
        </p:txBody>
      </p:sp>
    </p:spTree>
    <p:extLst>
      <p:ext uri="{BB962C8B-B14F-4D97-AF65-F5344CB8AC3E}">
        <p14:creationId xmlns:p14="http://schemas.microsoft.com/office/powerpoint/2010/main" val="1260825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49E70-F37E-4C81-B4B2-A4AFA76DF3EE}"/>
              </a:ext>
            </a:extLst>
          </p:cNvPr>
          <p:cNvSpPr/>
          <p:nvPr/>
        </p:nvSpPr>
        <p:spPr>
          <a:xfrm>
            <a:off x="0" y="0"/>
            <a:ext cx="9172575" cy="5364956"/>
          </a:xfrm>
          <a:prstGeom prst="rect">
            <a:avLst/>
          </a:prstGeom>
          <a:solidFill>
            <a:srgbClr val="7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798919"/>
            <a:ext cx="5309419" cy="1293019"/>
          </a:xfrm>
        </p:spPr>
        <p:txBody>
          <a:bodyPr anchor="b">
            <a:normAutofit/>
          </a:bodyPr>
          <a:lstStyle/>
          <a:p>
            <a:r>
              <a:rPr lang="en-US" sz="6600" dirty="0"/>
              <a:t>Break</a:t>
            </a:r>
          </a:p>
        </p:txBody>
      </p:sp>
      <p:sp>
        <p:nvSpPr>
          <p:cNvPr id="4" name="TextBox 3">
            <a:extLst>
              <a:ext uri="{FF2B5EF4-FFF2-40B4-BE49-F238E27FC236}">
                <a16:creationId xmlns:a16="http://schemas.microsoft.com/office/drawing/2014/main" id="{BA494835-D3EF-4DC7-9163-9D252D514EEA}"/>
              </a:ext>
            </a:extLst>
          </p:cNvPr>
          <p:cNvSpPr txBox="1"/>
          <p:nvPr/>
        </p:nvSpPr>
        <p:spPr>
          <a:xfrm>
            <a:off x="986399" y="2045178"/>
            <a:ext cx="7366963" cy="2569934"/>
          </a:xfrm>
          <a:prstGeom prst="rect">
            <a:avLst/>
          </a:prstGeom>
          <a:solidFill>
            <a:srgbClr val="7A0000"/>
          </a:solidFill>
          <a:ln>
            <a:noFill/>
          </a:ln>
        </p:spPr>
        <p:txBody>
          <a:bodyPr wrap="square" rtlCol="0">
            <a:spAutoFit/>
          </a:bodyPr>
          <a:lstStyle/>
          <a:p>
            <a:pPr algn="ctr"/>
            <a:r>
              <a:rPr lang="en-US" sz="2800" dirty="0">
                <a:solidFill>
                  <a:schemeClr val="bg1"/>
                </a:solidFill>
                <a:latin typeface="Arial Black" panose="020B0A04020102020204" pitchFamily="34" charset="0"/>
                <a:cs typeface="Arial" panose="020B0604020202020204" pitchFamily="34" charset="0"/>
              </a:rPr>
              <a:t>Resume at 10:00</a:t>
            </a: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Black" panose="020B0A04020102020204" pitchFamily="34" charset="0"/>
              <a:cs typeface="Arial" panose="020B0604020202020204" pitchFamily="34" charset="0"/>
            </a:endParaRPr>
          </a:p>
          <a:p>
            <a:pPr algn="ctr"/>
            <a:r>
              <a:rPr lang="en-US" sz="20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400" dirty="0" err="1">
                <a:solidFill>
                  <a:schemeClr val="bg1"/>
                </a:solidFill>
                <a:latin typeface="Times New Roman" panose="02020603050405020304" pitchFamily="18" charset="0"/>
                <a:cs typeface="Times New Roman" panose="02020603050405020304" pitchFamily="18" charset="0"/>
              </a:rPr>
              <a:t>bit.ly</a:t>
            </a:r>
            <a:r>
              <a:rPr lang="en-US" sz="2400" dirty="0">
                <a:solidFill>
                  <a:schemeClr val="bg1"/>
                </a:solidFill>
                <a:latin typeface="Times New Roman" panose="02020603050405020304" pitchFamily="18" charset="0"/>
                <a:cs typeface="Times New Roman" panose="02020603050405020304" pitchFamily="18" charset="0"/>
              </a:rPr>
              <a:t>/3IC6Rg8</a:t>
            </a:r>
          </a:p>
          <a:p>
            <a:pPr algn="ct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5484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581063" y="1864519"/>
            <a:ext cx="5989408" cy="1293019"/>
          </a:xfrm>
        </p:spPr>
        <p:txBody>
          <a:bodyPr anchor="b">
            <a:normAutofit/>
          </a:bodyPr>
          <a:lstStyle/>
          <a:p>
            <a:r>
              <a:rPr lang="en-US" sz="6000" dirty="0"/>
              <a:t>Git</a:t>
            </a:r>
          </a:p>
        </p:txBody>
      </p:sp>
      <p:sp>
        <p:nvSpPr>
          <p:cNvPr id="5" name="TextBox 4">
            <a:extLst>
              <a:ext uri="{FF2B5EF4-FFF2-40B4-BE49-F238E27FC236}">
                <a16:creationId xmlns:a16="http://schemas.microsoft.com/office/drawing/2014/main" id="{2CE94490-8B9E-405F-9FDE-F9B095F01DAA}"/>
              </a:ext>
            </a:extLst>
          </p:cNvPr>
          <p:cNvSpPr txBox="1"/>
          <p:nvPr/>
        </p:nvSpPr>
        <p:spPr>
          <a:xfrm>
            <a:off x="1513065" y="3793061"/>
            <a:ext cx="6185574" cy="646331"/>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and Jackie </a:t>
            </a:r>
            <a:r>
              <a:rPr lang="en-US" b="1" dirty="0" err="1">
                <a:solidFill>
                  <a:schemeClr val="bg1"/>
                </a:solidFill>
              </a:rPr>
              <a:t>Baek</a:t>
            </a:r>
            <a:endParaRPr lang="en-US" b="1" dirty="0">
              <a:solidFill>
                <a:schemeClr val="bg1"/>
              </a:solidFill>
            </a:endParaRPr>
          </a:p>
          <a:p>
            <a:pPr algn="ctr"/>
            <a:r>
              <a:rPr lang="en-US" b="1" dirty="0">
                <a:solidFill>
                  <a:schemeClr val="bg1"/>
                </a:solidFill>
              </a:rPr>
              <a:t>with activities from Turing Way and Software Carpentry </a:t>
            </a:r>
          </a:p>
        </p:txBody>
      </p:sp>
    </p:spTree>
    <p:extLst>
      <p:ext uri="{BB962C8B-B14F-4D97-AF65-F5344CB8AC3E}">
        <p14:creationId xmlns:p14="http://schemas.microsoft.com/office/powerpoint/2010/main" val="3388585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 – Git/</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1524007"/>
          </a:xfrm>
          <a:prstGeom prst="rect">
            <a:avLst/>
          </a:prstGeom>
          <a:noFill/>
          <a:ln>
            <a:noFill/>
          </a:ln>
        </p:spPr>
        <p:txBody>
          <a:bodyPr wrap="square" rtlCol="0">
            <a:spAutoFit/>
          </a:bodyPr>
          <a:lstStyle/>
          <a:p>
            <a:pPr>
              <a:lnSpc>
                <a:spcPct val="150000"/>
              </a:lnSpc>
            </a:pPr>
            <a:r>
              <a:rPr lang="en-US" sz="1600" dirty="0">
                <a:solidFill>
                  <a:srgbClr val="1B202F"/>
                </a:solidFill>
              </a:rPr>
              <a:t>At the end of the session, students </a:t>
            </a:r>
            <a:r>
              <a:rPr lang="en-US" sz="1600" dirty="0">
                <a:solidFill>
                  <a:srgbClr val="000000"/>
                </a:solidFill>
                <a:latin typeface="Arial" panose="020B0604020202020204" pitchFamily="34" charset="0"/>
                <a:cs typeface="Arial" panose="020B0604020202020204" pitchFamily="34" charset="0"/>
              </a:rPr>
              <a:t>will be able to:</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Maintain a version control history with appropriate documentation</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Contribute to a project with shared code</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Share and contribute code to the broader community</a:t>
            </a:r>
            <a:endParaRPr lang="en-US" sz="1600" dirty="0">
              <a:solidFill>
                <a:srgbClr val="000000"/>
              </a:solidFill>
            </a:endParaRPr>
          </a:p>
        </p:txBody>
      </p:sp>
    </p:spTree>
    <p:extLst>
      <p:ext uri="{BB962C8B-B14F-4D97-AF65-F5344CB8AC3E}">
        <p14:creationId xmlns:p14="http://schemas.microsoft.com/office/powerpoint/2010/main" val="3251443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Git and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189169"/>
            <a:ext cx="3941246" cy="3738844"/>
          </a:xfrm>
          <a:prstGeom prst="rect">
            <a:avLst/>
          </a:prstGeom>
          <a:noFill/>
          <a:ln>
            <a:noFill/>
          </a:ln>
        </p:spPr>
        <p:txBody>
          <a:bodyPr wrap="square" rtlCol="0">
            <a:spAutoFit/>
          </a:bodyPr>
          <a:lstStyle/>
          <a:p>
            <a:pPr>
              <a:lnSpc>
                <a:spcPct val="150000"/>
              </a:lnSpc>
            </a:pPr>
            <a:r>
              <a:rPr lang="en-US" sz="1600" b="1" dirty="0" err="1">
                <a:solidFill>
                  <a:srgbClr val="1B202F"/>
                </a:solidFill>
              </a:rPr>
              <a:t>Github</a:t>
            </a:r>
            <a:r>
              <a:rPr lang="en-US" sz="1600" b="1" dirty="0">
                <a:solidFill>
                  <a:srgbClr val="1B202F"/>
                </a:solidFill>
              </a:rPr>
              <a:t> - </a:t>
            </a:r>
            <a:r>
              <a:rPr lang="en-US" sz="1600" dirty="0">
                <a:solidFill>
                  <a:srgbClr val="1B202F"/>
                </a:solidFill>
              </a:rPr>
              <a:t>Hosting platform for version control and collaboration</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Widely used by developers to store their projects</a:t>
            </a:r>
          </a:p>
          <a:p>
            <a:pPr marL="285750" indent="-285750">
              <a:lnSpc>
                <a:spcPct val="150000"/>
              </a:lnSpc>
              <a:buFont typeface="Arial" panose="020B0604020202020204" pitchFamily="34" charset="0"/>
              <a:buChar char="•"/>
            </a:pPr>
            <a:r>
              <a:rPr lang="en-US" sz="1600" dirty="0">
                <a:solidFill>
                  <a:srgbClr val="1B202F"/>
                </a:solidFill>
              </a:rPr>
              <a:t>Easily share code and data, privately and publicly</a:t>
            </a:r>
          </a:p>
          <a:p>
            <a:pPr marL="285750" indent="-285750">
              <a:lnSpc>
                <a:spcPct val="150000"/>
              </a:lnSpc>
              <a:buFont typeface="Arial" panose="020B0604020202020204" pitchFamily="34" charset="0"/>
              <a:buChar char="•"/>
            </a:pPr>
            <a:endParaRPr lang="en-TH" sz="1600" dirty="0">
              <a:solidFill>
                <a:srgbClr val="1B202F"/>
              </a:solidFill>
            </a:endParaRPr>
          </a:p>
        </p:txBody>
      </p:sp>
      <p:sp>
        <p:nvSpPr>
          <p:cNvPr id="5" name="TextBox 4">
            <a:extLst>
              <a:ext uri="{FF2B5EF4-FFF2-40B4-BE49-F238E27FC236}">
                <a16:creationId xmlns:a16="http://schemas.microsoft.com/office/drawing/2014/main" id="{B759E607-EA6A-438A-86A3-55AB2AE059EB}"/>
              </a:ext>
            </a:extLst>
          </p:cNvPr>
          <p:cNvSpPr txBox="1"/>
          <p:nvPr/>
        </p:nvSpPr>
        <p:spPr>
          <a:xfrm>
            <a:off x="4709459" y="1189169"/>
            <a:ext cx="3941246" cy="3738844"/>
          </a:xfrm>
          <a:prstGeom prst="rect">
            <a:avLst/>
          </a:prstGeom>
          <a:noFill/>
          <a:ln>
            <a:noFill/>
          </a:ln>
        </p:spPr>
        <p:txBody>
          <a:bodyPr wrap="square" rtlCol="0">
            <a:spAutoFit/>
          </a:bodyPr>
          <a:lstStyle/>
          <a:p>
            <a:pPr>
              <a:lnSpc>
                <a:spcPct val="150000"/>
              </a:lnSpc>
            </a:pPr>
            <a:r>
              <a:rPr lang="en-US" sz="1600" b="1" dirty="0">
                <a:solidFill>
                  <a:srgbClr val="1B202F"/>
                </a:solidFill>
              </a:rPr>
              <a:t>Git - </a:t>
            </a:r>
            <a:r>
              <a:rPr lang="en-US" sz="1600" dirty="0">
                <a:solidFill>
                  <a:srgbClr val="1B202F"/>
                </a:solidFill>
              </a:rPr>
              <a:t>The version control system itself</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Command line tool</a:t>
            </a:r>
          </a:p>
          <a:p>
            <a:pPr marL="285750" indent="-285750">
              <a:lnSpc>
                <a:spcPct val="150000"/>
              </a:lnSpc>
              <a:buFont typeface="Arial" panose="020B0604020202020204" pitchFamily="34" charset="0"/>
              <a:buChar char="•"/>
            </a:pPr>
            <a:r>
              <a:rPr lang="en-US" sz="1600" dirty="0">
                <a:solidFill>
                  <a:srgbClr val="1B202F"/>
                </a:solidFill>
              </a:rPr>
              <a:t>Used to make local code changes and communicate those changes with </a:t>
            </a:r>
            <a:r>
              <a:rPr lang="en-US" sz="1600" dirty="0" err="1">
                <a:solidFill>
                  <a:srgbClr val="1B202F"/>
                </a:solidFill>
              </a:rPr>
              <a:t>Github</a:t>
            </a:r>
            <a:endParaRPr lang="en-US" sz="1600" dirty="0">
              <a:solidFill>
                <a:srgbClr val="1B202F"/>
              </a:solidFill>
            </a:endParaRPr>
          </a:p>
          <a:p>
            <a:pPr>
              <a:lnSpc>
                <a:spcPct val="150000"/>
              </a:lnSpc>
            </a:pPr>
            <a:endParaRPr lang="en-TH" sz="1600" dirty="0">
              <a:solidFill>
                <a:srgbClr val="1B202F"/>
              </a:solidFill>
            </a:endParaRPr>
          </a:p>
        </p:txBody>
      </p:sp>
      <p:pic>
        <p:nvPicPr>
          <p:cNvPr id="2052" name="Picture 4" descr="Git - Logo Downloads">
            <a:extLst>
              <a:ext uri="{FF2B5EF4-FFF2-40B4-BE49-F238E27FC236}">
                <a16:creationId xmlns:a16="http://schemas.microsoft.com/office/drawing/2014/main" id="{4090DCC7-A6F6-4EDB-870E-421644AA3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40" y="2163949"/>
            <a:ext cx="1704926" cy="711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Logo, history, meaning, symbol, PNG">
            <a:extLst>
              <a:ext uri="{FF2B5EF4-FFF2-40B4-BE49-F238E27FC236}">
                <a16:creationId xmlns:a16="http://schemas.microsoft.com/office/drawing/2014/main" id="{F3DC1F34-0965-4F3B-BAFE-A673A4F80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740" y="1839164"/>
            <a:ext cx="2420471" cy="136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968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version control (Git)?</a:t>
            </a:r>
          </a:p>
        </p:txBody>
      </p:sp>
      <p:sp>
        <p:nvSpPr>
          <p:cNvPr id="26" name="TextBox 25">
            <a:extLst>
              <a:ext uri="{FF2B5EF4-FFF2-40B4-BE49-F238E27FC236}">
                <a16:creationId xmlns:a16="http://schemas.microsoft.com/office/drawing/2014/main" id="{34EE0D81-DA97-4729-906B-49396658243E}"/>
              </a:ext>
            </a:extLst>
          </p:cNvPr>
          <p:cNvSpPr txBox="1"/>
          <p:nvPr/>
        </p:nvSpPr>
        <p:spPr>
          <a:xfrm>
            <a:off x="409428" y="4428937"/>
            <a:ext cx="8118022" cy="369332"/>
          </a:xfrm>
          <a:prstGeom prst="rect">
            <a:avLst/>
          </a:prstGeom>
          <a:noFill/>
        </p:spPr>
        <p:txBody>
          <a:bodyPr wrap="square">
            <a:spAutoFit/>
          </a:bodyPr>
          <a:lstStyle/>
          <a:p>
            <a:pPr algn="ctr"/>
            <a:r>
              <a:rPr lang="en-US" altLang="zh-CN" b="1" dirty="0">
                <a:solidFill>
                  <a:schemeClr val="tx2"/>
                </a:solidFill>
              </a:rPr>
              <a:t>If only I could go back to a version that was working…</a:t>
            </a:r>
          </a:p>
        </p:txBody>
      </p:sp>
      <p:sp>
        <p:nvSpPr>
          <p:cNvPr id="44" name="TextBox 43">
            <a:extLst>
              <a:ext uri="{FF2B5EF4-FFF2-40B4-BE49-F238E27FC236}">
                <a16:creationId xmlns:a16="http://schemas.microsoft.com/office/drawing/2014/main" id="{AB63294B-FBB1-4F03-AB13-5A813991F483}"/>
              </a:ext>
            </a:extLst>
          </p:cNvPr>
          <p:cNvSpPr txBox="1"/>
          <p:nvPr/>
        </p:nvSpPr>
        <p:spPr>
          <a:xfrm>
            <a:off x="422905" y="1323489"/>
            <a:ext cx="1746716" cy="369332"/>
          </a:xfrm>
          <a:prstGeom prst="rect">
            <a:avLst/>
          </a:prstGeom>
          <a:noFill/>
        </p:spPr>
        <p:txBody>
          <a:bodyPr wrap="square">
            <a:spAutoFit/>
          </a:bodyPr>
          <a:lstStyle/>
          <a:p>
            <a:pPr algn="ctr"/>
            <a:r>
              <a:rPr lang="en-US" altLang="zh-CN" b="1" dirty="0"/>
              <a:t>code.py</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48256" y="17555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96D3C36-C1C1-4C89-88C7-5C6F1249CC2E}"/>
              </a:ext>
            </a:extLst>
          </p:cNvPr>
          <p:cNvCxnSpPr>
            <a:cxnSpLocks/>
          </p:cNvCxnSpPr>
          <p:nvPr/>
        </p:nvCxnSpPr>
        <p:spPr>
          <a:xfrm flipV="1">
            <a:off x="594910" y="19450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CE05314-F21E-4438-9605-9E054D061677}"/>
              </a:ext>
            </a:extLst>
          </p:cNvPr>
          <p:cNvCxnSpPr>
            <a:cxnSpLocks/>
          </p:cNvCxnSpPr>
          <p:nvPr/>
        </p:nvCxnSpPr>
        <p:spPr>
          <a:xfrm flipV="1">
            <a:off x="594910" y="22489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CD4D509-A6C4-4192-80B2-2E58E95BA1AC}"/>
              </a:ext>
            </a:extLst>
          </p:cNvPr>
          <p:cNvCxnSpPr>
            <a:cxnSpLocks/>
          </p:cNvCxnSpPr>
          <p:nvPr/>
        </p:nvCxnSpPr>
        <p:spPr>
          <a:xfrm flipV="1">
            <a:off x="594910" y="20970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6919FC7-4E3B-459C-8F22-6C94683BD5FC}"/>
              </a:ext>
            </a:extLst>
          </p:cNvPr>
          <p:cNvCxnSpPr>
            <a:cxnSpLocks/>
          </p:cNvCxnSpPr>
          <p:nvPr/>
        </p:nvCxnSpPr>
        <p:spPr>
          <a:xfrm flipV="1">
            <a:off x="594910" y="24009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DE5D151B-3616-4E5A-A687-8BAE36E287FB}"/>
              </a:ext>
            </a:extLst>
          </p:cNvPr>
          <p:cNvSpPr txBox="1"/>
          <p:nvPr/>
        </p:nvSpPr>
        <p:spPr>
          <a:xfrm>
            <a:off x="2565250" y="1323489"/>
            <a:ext cx="1746716" cy="369332"/>
          </a:xfrm>
          <a:prstGeom prst="rect">
            <a:avLst/>
          </a:prstGeom>
          <a:noFill/>
        </p:spPr>
        <p:txBody>
          <a:bodyPr wrap="square">
            <a:spAutoFit/>
          </a:bodyPr>
          <a:lstStyle/>
          <a:p>
            <a:pPr algn="ctr"/>
            <a:r>
              <a:rPr lang="en-US" altLang="zh-CN" b="1" dirty="0"/>
              <a:t>code.py</a:t>
            </a:r>
            <a:endParaRPr lang="en-US" b="1" dirty="0"/>
          </a:p>
        </p:txBody>
      </p:sp>
      <p:sp>
        <p:nvSpPr>
          <p:cNvPr id="68" name="Rectangle 67">
            <a:extLst>
              <a:ext uri="{FF2B5EF4-FFF2-40B4-BE49-F238E27FC236}">
                <a16:creationId xmlns:a16="http://schemas.microsoft.com/office/drawing/2014/main" id="{D0CD3557-5D79-4425-B661-91D3F700887E}"/>
              </a:ext>
            </a:extLst>
          </p:cNvPr>
          <p:cNvSpPr/>
          <p:nvPr/>
        </p:nvSpPr>
        <p:spPr>
          <a:xfrm>
            <a:off x="2590601" y="17555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AD8EF89-006D-48AA-8352-CFFEE7437859}"/>
              </a:ext>
            </a:extLst>
          </p:cNvPr>
          <p:cNvCxnSpPr>
            <a:cxnSpLocks/>
          </p:cNvCxnSpPr>
          <p:nvPr/>
        </p:nvCxnSpPr>
        <p:spPr>
          <a:xfrm flipV="1">
            <a:off x="2737255" y="19450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E03665A-1FC2-4BE5-A4E0-2EE4BDA308A7}"/>
              </a:ext>
            </a:extLst>
          </p:cNvPr>
          <p:cNvCxnSpPr>
            <a:cxnSpLocks/>
          </p:cNvCxnSpPr>
          <p:nvPr/>
        </p:nvCxnSpPr>
        <p:spPr>
          <a:xfrm flipV="1">
            <a:off x="2737255" y="22489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E78893A-E9C5-4E8D-938B-7C98B50DEBC5}"/>
              </a:ext>
            </a:extLst>
          </p:cNvPr>
          <p:cNvCxnSpPr>
            <a:cxnSpLocks/>
          </p:cNvCxnSpPr>
          <p:nvPr/>
        </p:nvCxnSpPr>
        <p:spPr>
          <a:xfrm flipV="1">
            <a:off x="2737255" y="20970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85A94DC-81F5-45FE-9083-8E7D31D4766B}"/>
              </a:ext>
            </a:extLst>
          </p:cNvPr>
          <p:cNvCxnSpPr>
            <a:cxnSpLocks/>
          </p:cNvCxnSpPr>
          <p:nvPr/>
        </p:nvCxnSpPr>
        <p:spPr>
          <a:xfrm flipV="1">
            <a:off x="2737255" y="24009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422B2CE-DAE3-4A25-B6FA-805D7C8CA730}"/>
              </a:ext>
            </a:extLst>
          </p:cNvPr>
          <p:cNvCxnSpPr>
            <a:cxnSpLocks/>
          </p:cNvCxnSpPr>
          <p:nvPr/>
        </p:nvCxnSpPr>
        <p:spPr>
          <a:xfrm flipV="1">
            <a:off x="2737255" y="2856911"/>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F8CFB26-6329-4852-BD13-0FD355B4330E}"/>
              </a:ext>
            </a:extLst>
          </p:cNvPr>
          <p:cNvCxnSpPr>
            <a:cxnSpLocks/>
          </p:cNvCxnSpPr>
          <p:nvPr/>
        </p:nvCxnSpPr>
        <p:spPr>
          <a:xfrm flipV="1">
            <a:off x="2737255" y="270493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6361CDE-F13C-489A-A4EC-D540CCCE682E}"/>
              </a:ext>
            </a:extLst>
          </p:cNvPr>
          <p:cNvCxnSpPr>
            <a:cxnSpLocks/>
          </p:cNvCxnSpPr>
          <p:nvPr/>
        </p:nvCxnSpPr>
        <p:spPr>
          <a:xfrm flipV="1">
            <a:off x="2737255" y="3008889"/>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pic>
        <p:nvPicPr>
          <p:cNvPr id="1026" name="Picture 2" descr="Green checkmark icon - Free green check mark icons">
            <a:extLst>
              <a:ext uri="{FF2B5EF4-FFF2-40B4-BE49-F238E27FC236}">
                <a16:creationId xmlns:a16="http://schemas.microsoft.com/office/drawing/2014/main" id="{703BC180-AB9D-4E79-B73F-4A533F2EC1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1684421" y="3074582"/>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C42AFF57-9B1E-4882-ACAC-7F804E0405D6}"/>
              </a:ext>
            </a:extLst>
          </p:cNvPr>
          <p:cNvSpPr txBox="1"/>
          <p:nvPr/>
        </p:nvSpPr>
        <p:spPr>
          <a:xfrm>
            <a:off x="4598916" y="1304325"/>
            <a:ext cx="1746716" cy="369332"/>
          </a:xfrm>
          <a:prstGeom prst="rect">
            <a:avLst/>
          </a:prstGeom>
          <a:noFill/>
        </p:spPr>
        <p:txBody>
          <a:bodyPr wrap="square">
            <a:spAutoFit/>
          </a:bodyPr>
          <a:lstStyle/>
          <a:p>
            <a:pPr algn="ctr"/>
            <a:r>
              <a:rPr lang="en-US" altLang="zh-CN" b="1" dirty="0"/>
              <a:t>code.py</a:t>
            </a:r>
            <a:endParaRPr lang="en-US" b="1" dirty="0"/>
          </a:p>
        </p:txBody>
      </p:sp>
      <p:sp>
        <p:nvSpPr>
          <p:cNvPr id="79" name="Rectangle 78">
            <a:extLst>
              <a:ext uri="{FF2B5EF4-FFF2-40B4-BE49-F238E27FC236}">
                <a16:creationId xmlns:a16="http://schemas.microsoft.com/office/drawing/2014/main" id="{86CC9E73-20F4-419D-B87D-73628D46759D}"/>
              </a:ext>
            </a:extLst>
          </p:cNvPr>
          <p:cNvSpPr/>
          <p:nvPr/>
        </p:nvSpPr>
        <p:spPr>
          <a:xfrm>
            <a:off x="4624267" y="1736406"/>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F35EF0B0-79F2-4288-9B51-E967AEC99BFE}"/>
              </a:ext>
            </a:extLst>
          </p:cNvPr>
          <p:cNvCxnSpPr>
            <a:cxnSpLocks/>
          </p:cNvCxnSpPr>
          <p:nvPr/>
        </p:nvCxnSpPr>
        <p:spPr>
          <a:xfrm flipV="1">
            <a:off x="4770921" y="192587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EC7A5F2-DA3A-4CAB-B98C-09AC9CE69C07}"/>
              </a:ext>
            </a:extLst>
          </p:cNvPr>
          <p:cNvCxnSpPr>
            <a:cxnSpLocks/>
          </p:cNvCxnSpPr>
          <p:nvPr/>
        </p:nvCxnSpPr>
        <p:spPr>
          <a:xfrm flipV="1">
            <a:off x="4770921" y="222983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270ECA5-47DF-4932-913E-EF20045F7570}"/>
              </a:ext>
            </a:extLst>
          </p:cNvPr>
          <p:cNvCxnSpPr>
            <a:cxnSpLocks/>
          </p:cNvCxnSpPr>
          <p:nvPr/>
        </p:nvCxnSpPr>
        <p:spPr>
          <a:xfrm flipV="1">
            <a:off x="4770921" y="207785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47BC9CF-9B05-47EC-8595-072FC2A18004}"/>
              </a:ext>
            </a:extLst>
          </p:cNvPr>
          <p:cNvCxnSpPr>
            <a:cxnSpLocks/>
          </p:cNvCxnSpPr>
          <p:nvPr/>
        </p:nvCxnSpPr>
        <p:spPr>
          <a:xfrm flipV="1">
            <a:off x="4770921" y="238181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26CBBCF-A1A0-46EF-A5A2-65594377399F}"/>
              </a:ext>
            </a:extLst>
          </p:cNvPr>
          <p:cNvCxnSpPr>
            <a:cxnSpLocks/>
          </p:cNvCxnSpPr>
          <p:nvPr/>
        </p:nvCxnSpPr>
        <p:spPr>
          <a:xfrm flipV="1">
            <a:off x="4770921" y="283774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43067356-E09A-4C4F-9AE6-782B3FFAEF36}"/>
              </a:ext>
            </a:extLst>
          </p:cNvPr>
          <p:cNvCxnSpPr>
            <a:cxnSpLocks/>
          </p:cNvCxnSpPr>
          <p:nvPr/>
        </p:nvCxnSpPr>
        <p:spPr>
          <a:xfrm flipV="1">
            <a:off x="4770921" y="268576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5EBA4E57-4BDA-41EC-98F2-4575AED44939}"/>
              </a:ext>
            </a:extLst>
          </p:cNvPr>
          <p:cNvCxnSpPr>
            <a:cxnSpLocks/>
          </p:cNvCxnSpPr>
          <p:nvPr/>
        </p:nvCxnSpPr>
        <p:spPr>
          <a:xfrm flipV="1">
            <a:off x="4770921" y="298972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4B692E63-DC5D-4811-A010-841F4489B03F}"/>
              </a:ext>
            </a:extLst>
          </p:cNvPr>
          <p:cNvCxnSpPr>
            <a:cxnSpLocks/>
          </p:cNvCxnSpPr>
          <p:nvPr/>
        </p:nvCxnSpPr>
        <p:spPr>
          <a:xfrm flipV="1">
            <a:off x="4770921" y="314170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A86BFA45-6C50-449B-9AC6-EB50E4721B39}"/>
              </a:ext>
            </a:extLst>
          </p:cNvPr>
          <p:cNvCxnSpPr>
            <a:cxnSpLocks/>
          </p:cNvCxnSpPr>
          <p:nvPr/>
        </p:nvCxnSpPr>
        <p:spPr>
          <a:xfrm flipV="1">
            <a:off x="4770921" y="3293677"/>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sp>
        <p:nvSpPr>
          <p:cNvPr id="89" name="TextBox 88">
            <a:extLst>
              <a:ext uri="{FF2B5EF4-FFF2-40B4-BE49-F238E27FC236}">
                <a16:creationId xmlns:a16="http://schemas.microsoft.com/office/drawing/2014/main" id="{8DC86EF7-75F8-419A-8FCE-DCDC1ABF5B99}"/>
              </a:ext>
            </a:extLst>
          </p:cNvPr>
          <p:cNvSpPr txBox="1"/>
          <p:nvPr/>
        </p:nvSpPr>
        <p:spPr>
          <a:xfrm>
            <a:off x="6819026" y="1304325"/>
            <a:ext cx="1746716" cy="369332"/>
          </a:xfrm>
          <a:prstGeom prst="rect">
            <a:avLst/>
          </a:prstGeom>
          <a:noFill/>
        </p:spPr>
        <p:txBody>
          <a:bodyPr wrap="square">
            <a:spAutoFit/>
          </a:bodyPr>
          <a:lstStyle/>
          <a:p>
            <a:pPr algn="ctr"/>
            <a:r>
              <a:rPr lang="en-US" altLang="zh-CN" b="1" dirty="0"/>
              <a:t>code.py</a:t>
            </a:r>
            <a:endParaRPr lang="en-US" b="1" dirty="0"/>
          </a:p>
        </p:txBody>
      </p:sp>
      <p:sp>
        <p:nvSpPr>
          <p:cNvPr id="90" name="Rectangle 89">
            <a:extLst>
              <a:ext uri="{FF2B5EF4-FFF2-40B4-BE49-F238E27FC236}">
                <a16:creationId xmlns:a16="http://schemas.microsoft.com/office/drawing/2014/main" id="{10E174BA-891B-4CD7-A83B-92D4597E5136}"/>
              </a:ext>
            </a:extLst>
          </p:cNvPr>
          <p:cNvSpPr/>
          <p:nvPr/>
        </p:nvSpPr>
        <p:spPr>
          <a:xfrm>
            <a:off x="6844377" y="1736406"/>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90953B3-78E0-402C-A8FE-D808843C1606}"/>
              </a:ext>
            </a:extLst>
          </p:cNvPr>
          <p:cNvCxnSpPr>
            <a:cxnSpLocks/>
          </p:cNvCxnSpPr>
          <p:nvPr/>
        </p:nvCxnSpPr>
        <p:spPr>
          <a:xfrm flipV="1">
            <a:off x="6991031" y="192587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E5A0237B-3E85-498D-9951-D5C429DFFA57}"/>
              </a:ext>
            </a:extLst>
          </p:cNvPr>
          <p:cNvCxnSpPr>
            <a:cxnSpLocks/>
          </p:cNvCxnSpPr>
          <p:nvPr/>
        </p:nvCxnSpPr>
        <p:spPr>
          <a:xfrm flipV="1">
            <a:off x="6991031" y="222983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9DB84122-BACE-4888-9E0A-42A0057CC30E}"/>
              </a:ext>
            </a:extLst>
          </p:cNvPr>
          <p:cNvCxnSpPr>
            <a:cxnSpLocks/>
          </p:cNvCxnSpPr>
          <p:nvPr/>
        </p:nvCxnSpPr>
        <p:spPr>
          <a:xfrm flipV="1">
            <a:off x="6991031" y="207785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A05616CB-63F0-402E-A945-21032AD301BB}"/>
              </a:ext>
            </a:extLst>
          </p:cNvPr>
          <p:cNvCxnSpPr>
            <a:cxnSpLocks/>
          </p:cNvCxnSpPr>
          <p:nvPr/>
        </p:nvCxnSpPr>
        <p:spPr>
          <a:xfrm flipV="1">
            <a:off x="6991031" y="238181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6C46C38C-A3B5-4855-9AC8-E3186F31997D}"/>
              </a:ext>
            </a:extLst>
          </p:cNvPr>
          <p:cNvCxnSpPr>
            <a:cxnSpLocks/>
          </p:cNvCxnSpPr>
          <p:nvPr/>
        </p:nvCxnSpPr>
        <p:spPr>
          <a:xfrm flipV="1">
            <a:off x="6991031" y="283774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5BBF5E56-B807-423E-B979-F18DA4B3A490}"/>
              </a:ext>
            </a:extLst>
          </p:cNvPr>
          <p:cNvCxnSpPr>
            <a:cxnSpLocks/>
          </p:cNvCxnSpPr>
          <p:nvPr/>
        </p:nvCxnSpPr>
        <p:spPr>
          <a:xfrm flipV="1">
            <a:off x="6991031" y="268576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1B17E5C3-B106-4082-99D2-B54F2EFCACCA}"/>
              </a:ext>
            </a:extLst>
          </p:cNvPr>
          <p:cNvCxnSpPr>
            <a:cxnSpLocks/>
          </p:cNvCxnSpPr>
          <p:nvPr/>
        </p:nvCxnSpPr>
        <p:spPr>
          <a:xfrm flipV="1">
            <a:off x="6991031" y="2989725"/>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CFF7CD99-E19E-471B-8219-11902947198E}"/>
              </a:ext>
            </a:extLst>
          </p:cNvPr>
          <p:cNvCxnSpPr>
            <a:cxnSpLocks/>
          </p:cNvCxnSpPr>
          <p:nvPr/>
        </p:nvCxnSpPr>
        <p:spPr>
          <a:xfrm flipV="1">
            <a:off x="6991031" y="314170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3FA18975-BFAB-4047-A65A-6FCA6873A280}"/>
              </a:ext>
            </a:extLst>
          </p:cNvPr>
          <p:cNvCxnSpPr>
            <a:cxnSpLocks/>
          </p:cNvCxnSpPr>
          <p:nvPr/>
        </p:nvCxnSpPr>
        <p:spPr>
          <a:xfrm flipV="1">
            <a:off x="6991031" y="3293677"/>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pic>
        <p:nvPicPr>
          <p:cNvPr id="100" name="Picture 4" descr="Red cross not OK vector symbol | Free SVG">
            <a:extLst>
              <a:ext uri="{FF2B5EF4-FFF2-40B4-BE49-F238E27FC236}">
                <a16:creationId xmlns:a16="http://schemas.microsoft.com/office/drawing/2014/main" id="{20A575F5-6609-428D-855A-7735D02CA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87861" y="3093912"/>
            <a:ext cx="614344" cy="61434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Green checkmark icon - Free green check mark icons">
            <a:extLst>
              <a:ext uri="{FF2B5EF4-FFF2-40B4-BE49-F238E27FC236}">
                <a16:creationId xmlns:a16="http://schemas.microsoft.com/office/drawing/2014/main" id="{16FA93ED-5AD3-424A-93DA-A26E61C2F0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5813930" y="3074582"/>
            <a:ext cx="653005" cy="65300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Green checkmark icon - Free green check mark icons">
            <a:extLst>
              <a:ext uri="{FF2B5EF4-FFF2-40B4-BE49-F238E27FC236}">
                <a16:creationId xmlns:a16="http://schemas.microsoft.com/office/drawing/2014/main" id="{82E108C6-6821-4248-9F85-2FE48A5A11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787443" y="3074582"/>
            <a:ext cx="653005" cy="6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3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P spid="67" grpId="0"/>
      <p:bldP spid="68" grpId="0" animBg="1"/>
      <p:bldP spid="78" grpId="0"/>
      <p:bldP spid="79" grpId="0" animBg="1"/>
      <p:bldP spid="89" grpId="0"/>
      <p:bldP spid="9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version control (Git)?</a:t>
            </a:r>
          </a:p>
        </p:txBody>
      </p:sp>
      <p:sp>
        <p:nvSpPr>
          <p:cNvPr id="26" name="TextBox 25">
            <a:extLst>
              <a:ext uri="{FF2B5EF4-FFF2-40B4-BE49-F238E27FC236}">
                <a16:creationId xmlns:a16="http://schemas.microsoft.com/office/drawing/2014/main" id="{34EE0D81-DA97-4729-906B-49396658243E}"/>
              </a:ext>
            </a:extLst>
          </p:cNvPr>
          <p:cNvSpPr txBox="1"/>
          <p:nvPr/>
        </p:nvSpPr>
        <p:spPr>
          <a:xfrm>
            <a:off x="367794" y="4269572"/>
            <a:ext cx="8343153" cy="646331"/>
          </a:xfrm>
          <a:prstGeom prst="rect">
            <a:avLst/>
          </a:prstGeom>
          <a:noFill/>
        </p:spPr>
        <p:txBody>
          <a:bodyPr wrap="square">
            <a:spAutoFit/>
          </a:bodyPr>
          <a:lstStyle/>
          <a:p>
            <a:pPr algn="ctr"/>
            <a:r>
              <a:rPr lang="en-US" altLang="zh-CN" b="1" dirty="0">
                <a:solidFill>
                  <a:schemeClr val="tx2"/>
                </a:solidFill>
              </a:rPr>
              <a:t>What changed between versions? Which version to go back to? What if it’s been months since I worked on this? What if my project has many files?  </a:t>
            </a:r>
          </a:p>
        </p:txBody>
      </p:sp>
      <p:sp>
        <p:nvSpPr>
          <p:cNvPr id="44" name="TextBox 43">
            <a:extLst>
              <a:ext uri="{FF2B5EF4-FFF2-40B4-BE49-F238E27FC236}">
                <a16:creationId xmlns:a16="http://schemas.microsoft.com/office/drawing/2014/main" id="{AB63294B-FBB1-4F03-AB13-5A813991F483}"/>
              </a:ext>
            </a:extLst>
          </p:cNvPr>
          <p:cNvSpPr txBox="1"/>
          <p:nvPr/>
        </p:nvSpPr>
        <p:spPr>
          <a:xfrm>
            <a:off x="422905" y="1338476"/>
            <a:ext cx="1746716" cy="369332"/>
          </a:xfrm>
          <a:prstGeom prst="rect">
            <a:avLst/>
          </a:prstGeom>
          <a:noFill/>
        </p:spPr>
        <p:txBody>
          <a:bodyPr wrap="square">
            <a:spAutoFit/>
          </a:bodyPr>
          <a:lstStyle/>
          <a:p>
            <a:pPr algn="ctr"/>
            <a:r>
              <a:rPr lang="en-US" altLang="zh-CN" b="1" dirty="0"/>
              <a:t>code.py</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48256" y="1770557"/>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96D3C36-C1C1-4C89-88C7-5C6F1249CC2E}"/>
              </a:ext>
            </a:extLst>
          </p:cNvPr>
          <p:cNvCxnSpPr>
            <a:cxnSpLocks/>
          </p:cNvCxnSpPr>
          <p:nvPr/>
        </p:nvCxnSpPr>
        <p:spPr>
          <a:xfrm flipV="1">
            <a:off x="594910" y="196003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CE05314-F21E-4438-9605-9E054D061677}"/>
              </a:ext>
            </a:extLst>
          </p:cNvPr>
          <p:cNvCxnSpPr>
            <a:cxnSpLocks/>
          </p:cNvCxnSpPr>
          <p:nvPr/>
        </p:nvCxnSpPr>
        <p:spPr>
          <a:xfrm flipV="1">
            <a:off x="594910" y="226398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CD4D509-A6C4-4192-80B2-2E58E95BA1AC}"/>
              </a:ext>
            </a:extLst>
          </p:cNvPr>
          <p:cNvCxnSpPr>
            <a:cxnSpLocks/>
          </p:cNvCxnSpPr>
          <p:nvPr/>
        </p:nvCxnSpPr>
        <p:spPr>
          <a:xfrm flipV="1">
            <a:off x="594910" y="2112008"/>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6919FC7-4E3B-459C-8F22-6C94683BD5FC}"/>
              </a:ext>
            </a:extLst>
          </p:cNvPr>
          <p:cNvCxnSpPr>
            <a:cxnSpLocks/>
          </p:cNvCxnSpPr>
          <p:nvPr/>
        </p:nvCxnSpPr>
        <p:spPr>
          <a:xfrm flipV="1">
            <a:off x="594910" y="241596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DE5D151B-3616-4E5A-A687-8BAE36E287FB}"/>
              </a:ext>
            </a:extLst>
          </p:cNvPr>
          <p:cNvSpPr txBox="1"/>
          <p:nvPr/>
        </p:nvSpPr>
        <p:spPr>
          <a:xfrm>
            <a:off x="2565250" y="1338476"/>
            <a:ext cx="1746716" cy="369332"/>
          </a:xfrm>
          <a:prstGeom prst="rect">
            <a:avLst/>
          </a:prstGeom>
          <a:noFill/>
        </p:spPr>
        <p:txBody>
          <a:bodyPr wrap="square">
            <a:spAutoFit/>
          </a:bodyPr>
          <a:lstStyle/>
          <a:p>
            <a:pPr algn="ctr"/>
            <a:r>
              <a:rPr lang="en-US" altLang="zh-CN" b="1" dirty="0"/>
              <a:t>code.py</a:t>
            </a:r>
            <a:endParaRPr lang="en-US" b="1" dirty="0"/>
          </a:p>
        </p:txBody>
      </p:sp>
      <p:sp>
        <p:nvSpPr>
          <p:cNvPr id="68" name="Rectangle 67">
            <a:extLst>
              <a:ext uri="{FF2B5EF4-FFF2-40B4-BE49-F238E27FC236}">
                <a16:creationId xmlns:a16="http://schemas.microsoft.com/office/drawing/2014/main" id="{D0CD3557-5D79-4425-B661-91D3F700887E}"/>
              </a:ext>
            </a:extLst>
          </p:cNvPr>
          <p:cNvSpPr/>
          <p:nvPr/>
        </p:nvSpPr>
        <p:spPr>
          <a:xfrm>
            <a:off x="2590601" y="1770557"/>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AD8EF89-006D-48AA-8352-CFFEE7437859}"/>
              </a:ext>
            </a:extLst>
          </p:cNvPr>
          <p:cNvCxnSpPr>
            <a:cxnSpLocks/>
          </p:cNvCxnSpPr>
          <p:nvPr/>
        </p:nvCxnSpPr>
        <p:spPr>
          <a:xfrm flipV="1">
            <a:off x="2737255" y="196003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E03665A-1FC2-4BE5-A4E0-2EE4BDA308A7}"/>
              </a:ext>
            </a:extLst>
          </p:cNvPr>
          <p:cNvCxnSpPr>
            <a:cxnSpLocks/>
          </p:cNvCxnSpPr>
          <p:nvPr/>
        </p:nvCxnSpPr>
        <p:spPr>
          <a:xfrm flipV="1">
            <a:off x="2737255" y="226398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E78893A-E9C5-4E8D-938B-7C98B50DEBC5}"/>
              </a:ext>
            </a:extLst>
          </p:cNvPr>
          <p:cNvCxnSpPr>
            <a:cxnSpLocks/>
          </p:cNvCxnSpPr>
          <p:nvPr/>
        </p:nvCxnSpPr>
        <p:spPr>
          <a:xfrm flipV="1">
            <a:off x="2737255" y="2112008"/>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85A94DC-81F5-45FE-9083-8E7D31D4766B}"/>
              </a:ext>
            </a:extLst>
          </p:cNvPr>
          <p:cNvCxnSpPr>
            <a:cxnSpLocks/>
          </p:cNvCxnSpPr>
          <p:nvPr/>
        </p:nvCxnSpPr>
        <p:spPr>
          <a:xfrm flipV="1">
            <a:off x="2737255" y="241596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422B2CE-DAE3-4A25-B6FA-805D7C8CA730}"/>
              </a:ext>
            </a:extLst>
          </p:cNvPr>
          <p:cNvCxnSpPr>
            <a:cxnSpLocks/>
          </p:cNvCxnSpPr>
          <p:nvPr/>
        </p:nvCxnSpPr>
        <p:spPr>
          <a:xfrm flipV="1">
            <a:off x="2737255" y="2871898"/>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F8CFB26-6329-4852-BD13-0FD355B4330E}"/>
              </a:ext>
            </a:extLst>
          </p:cNvPr>
          <p:cNvCxnSpPr>
            <a:cxnSpLocks/>
          </p:cNvCxnSpPr>
          <p:nvPr/>
        </p:nvCxnSpPr>
        <p:spPr>
          <a:xfrm flipV="1">
            <a:off x="2737255" y="271992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6361CDE-F13C-489A-A4EC-D540CCCE682E}"/>
              </a:ext>
            </a:extLst>
          </p:cNvPr>
          <p:cNvCxnSpPr>
            <a:cxnSpLocks/>
          </p:cNvCxnSpPr>
          <p:nvPr/>
        </p:nvCxnSpPr>
        <p:spPr>
          <a:xfrm flipV="1">
            <a:off x="2737255" y="3023876"/>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pic>
        <p:nvPicPr>
          <p:cNvPr id="1026" name="Picture 2" descr="Green checkmark icon - Free green check mark icons">
            <a:extLst>
              <a:ext uri="{FF2B5EF4-FFF2-40B4-BE49-F238E27FC236}">
                <a16:creationId xmlns:a16="http://schemas.microsoft.com/office/drawing/2014/main" id="{703BC180-AB9D-4E79-B73F-4A533F2EC1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1684421" y="3089569"/>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C42AFF57-9B1E-4882-ACAC-7F804E0405D6}"/>
              </a:ext>
            </a:extLst>
          </p:cNvPr>
          <p:cNvSpPr txBox="1"/>
          <p:nvPr/>
        </p:nvSpPr>
        <p:spPr>
          <a:xfrm>
            <a:off x="4598916" y="1319312"/>
            <a:ext cx="1746716" cy="369332"/>
          </a:xfrm>
          <a:prstGeom prst="rect">
            <a:avLst/>
          </a:prstGeom>
          <a:noFill/>
        </p:spPr>
        <p:txBody>
          <a:bodyPr wrap="square">
            <a:spAutoFit/>
          </a:bodyPr>
          <a:lstStyle/>
          <a:p>
            <a:pPr algn="ctr"/>
            <a:r>
              <a:rPr lang="en-US" altLang="zh-CN" b="1" dirty="0"/>
              <a:t>code.py</a:t>
            </a:r>
            <a:endParaRPr lang="en-US" b="1" dirty="0"/>
          </a:p>
        </p:txBody>
      </p:sp>
      <p:sp>
        <p:nvSpPr>
          <p:cNvPr id="79" name="Rectangle 78">
            <a:extLst>
              <a:ext uri="{FF2B5EF4-FFF2-40B4-BE49-F238E27FC236}">
                <a16:creationId xmlns:a16="http://schemas.microsoft.com/office/drawing/2014/main" id="{86CC9E73-20F4-419D-B87D-73628D46759D}"/>
              </a:ext>
            </a:extLst>
          </p:cNvPr>
          <p:cNvSpPr/>
          <p:nvPr/>
        </p:nvSpPr>
        <p:spPr>
          <a:xfrm>
            <a:off x="4624267" y="175139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F35EF0B0-79F2-4288-9B51-E967AEC99BFE}"/>
              </a:ext>
            </a:extLst>
          </p:cNvPr>
          <p:cNvCxnSpPr>
            <a:cxnSpLocks/>
          </p:cNvCxnSpPr>
          <p:nvPr/>
        </p:nvCxnSpPr>
        <p:spPr>
          <a:xfrm flipV="1">
            <a:off x="4770921" y="194086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EC7A5F2-DA3A-4CAB-B98C-09AC9CE69C07}"/>
              </a:ext>
            </a:extLst>
          </p:cNvPr>
          <p:cNvCxnSpPr>
            <a:cxnSpLocks/>
          </p:cNvCxnSpPr>
          <p:nvPr/>
        </p:nvCxnSpPr>
        <p:spPr>
          <a:xfrm flipV="1">
            <a:off x="4770921" y="224482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270ECA5-47DF-4932-913E-EF20045F7570}"/>
              </a:ext>
            </a:extLst>
          </p:cNvPr>
          <p:cNvCxnSpPr>
            <a:cxnSpLocks/>
          </p:cNvCxnSpPr>
          <p:nvPr/>
        </p:nvCxnSpPr>
        <p:spPr>
          <a:xfrm flipV="1">
            <a:off x="4770921" y="209284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47BC9CF-9B05-47EC-8595-072FC2A18004}"/>
              </a:ext>
            </a:extLst>
          </p:cNvPr>
          <p:cNvCxnSpPr>
            <a:cxnSpLocks/>
          </p:cNvCxnSpPr>
          <p:nvPr/>
        </p:nvCxnSpPr>
        <p:spPr>
          <a:xfrm flipV="1">
            <a:off x="4770921" y="239680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26CBBCF-A1A0-46EF-A5A2-65594377399F}"/>
              </a:ext>
            </a:extLst>
          </p:cNvPr>
          <p:cNvCxnSpPr>
            <a:cxnSpLocks/>
          </p:cNvCxnSpPr>
          <p:nvPr/>
        </p:nvCxnSpPr>
        <p:spPr>
          <a:xfrm flipV="1">
            <a:off x="4770921" y="285273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43067356-E09A-4C4F-9AE6-782B3FFAEF36}"/>
              </a:ext>
            </a:extLst>
          </p:cNvPr>
          <p:cNvCxnSpPr>
            <a:cxnSpLocks/>
          </p:cNvCxnSpPr>
          <p:nvPr/>
        </p:nvCxnSpPr>
        <p:spPr>
          <a:xfrm flipV="1">
            <a:off x="4770921" y="270075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5EBA4E57-4BDA-41EC-98F2-4575AED44939}"/>
              </a:ext>
            </a:extLst>
          </p:cNvPr>
          <p:cNvCxnSpPr>
            <a:cxnSpLocks/>
          </p:cNvCxnSpPr>
          <p:nvPr/>
        </p:nvCxnSpPr>
        <p:spPr>
          <a:xfrm flipV="1">
            <a:off x="4770921" y="300471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4B692E63-DC5D-4811-A010-841F4489B03F}"/>
              </a:ext>
            </a:extLst>
          </p:cNvPr>
          <p:cNvCxnSpPr>
            <a:cxnSpLocks/>
          </p:cNvCxnSpPr>
          <p:nvPr/>
        </p:nvCxnSpPr>
        <p:spPr>
          <a:xfrm flipV="1">
            <a:off x="4770921" y="315669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A86BFA45-6C50-449B-9AC6-EB50E4721B39}"/>
              </a:ext>
            </a:extLst>
          </p:cNvPr>
          <p:cNvCxnSpPr>
            <a:cxnSpLocks/>
          </p:cNvCxnSpPr>
          <p:nvPr/>
        </p:nvCxnSpPr>
        <p:spPr>
          <a:xfrm flipV="1">
            <a:off x="4770921" y="3308664"/>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sp>
        <p:nvSpPr>
          <p:cNvPr id="89" name="TextBox 88">
            <a:extLst>
              <a:ext uri="{FF2B5EF4-FFF2-40B4-BE49-F238E27FC236}">
                <a16:creationId xmlns:a16="http://schemas.microsoft.com/office/drawing/2014/main" id="{8DC86EF7-75F8-419A-8FCE-DCDC1ABF5B99}"/>
              </a:ext>
            </a:extLst>
          </p:cNvPr>
          <p:cNvSpPr txBox="1"/>
          <p:nvPr/>
        </p:nvSpPr>
        <p:spPr>
          <a:xfrm>
            <a:off x="6819026" y="1319312"/>
            <a:ext cx="1746716" cy="369332"/>
          </a:xfrm>
          <a:prstGeom prst="rect">
            <a:avLst/>
          </a:prstGeom>
          <a:noFill/>
        </p:spPr>
        <p:txBody>
          <a:bodyPr wrap="square">
            <a:spAutoFit/>
          </a:bodyPr>
          <a:lstStyle/>
          <a:p>
            <a:pPr algn="ctr"/>
            <a:r>
              <a:rPr lang="en-US" altLang="zh-CN" b="1" dirty="0"/>
              <a:t>code.py</a:t>
            </a:r>
            <a:endParaRPr lang="en-US" b="1" dirty="0"/>
          </a:p>
        </p:txBody>
      </p:sp>
      <p:sp>
        <p:nvSpPr>
          <p:cNvPr id="90" name="Rectangle 89">
            <a:extLst>
              <a:ext uri="{FF2B5EF4-FFF2-40B4-BE49-F238E27FC236}">
                <a16:creationId xmlns:a16="http://schemas.microsoft.com/office/drawing/2014/main" id="{10E174BA-891B-4CD7-A83B-92D4597E5136}"/>
              </a:ext>
            </a:extLst>
          </p:cNvPr>
          <p:cNvSpPr/>
          <p:nvPr/>
        </p:nvSpPr>
        <p:spPr>
          <a:xfrm>
            <a:off x="6844377" y="175139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90953B3-78E0-402C-A8FE-D808843C1606}"/>
              </a:ext>
            </a:extLst>
          </p:cNvPr>
          <p:cNvCxnSpPr>
            <a:cxnSpLocks/>
          </p:cNvCxnSpPr>
          <p:nvPr/>
        </p:nvCxnSpPr>
        <p:spPr>
          <a:xfrm flipV="1">
            <a:off x="6991031" y="194086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E5A0237B-3E85-498D-9951-D5C429DFFA57}"/>
              </a:ext>
            </a:extLst>
          </p:cNvPr>
          <p:cNvCxnSpPr>
            <a:cxnSpLocks/>
          </p:cNvCxnSpPr>
          <p:nvPr/>
        </p:nvCxnSpPr>
        <p:spPr>
          <a:xfrm flipV="1">
            <a:off x="6991031" y="224482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9DB84122-BACE-4888-9E0A-42A0057CC30E}"/>
              </a:ext>
            </a:extLst>
          </p:cNvPr>
          <p:cNvCxnSpPr>
            <a:cxnSpLocks/>
          </p:cNvCxnSpPr>
          <p:nvPr/>
        </p:nvCxnSpPr>
        <p:spPr>
          <a:xfrm flipV="1">
            <a:off x="6991031" y="209284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A05616CB-63F0-402E-A945-21032AD301BB}"/>
              </a:ext>
            </a:extLst>
          </p:cNvPr>
          <p:cNvCxnSpPr>
            <a:cxnSpLocks/>
          </p:cNvCxnSpPr>
          <p:nvPr/>
        </p:nvCxnSpPr>
        <p:spPr>
          <a:xfrm flipV="1">
            <a:off x="6991031" y="239680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6C46C38C-A3B5-4855-9AC8-E3186F31997D}"/>
              </a:ext>
            </a:extLst>
          </p:cNvPr>
          <p:cNvCxnSpPr>
            <a:cxnSpLocks/>
          </p:cNvCxnSpPr>
          <p:nvPr/>
        </p:nvCxnSpPr>
        <p:spPr>
          <a:xfrm flipV="1">
            <a:off x="6991031" y="285273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5BBF5E56-B807-423E-B979-F18DA4B3A490}"/>
              </a:ext>
            </a:extLst>
          </p:cNvPr>
          <p:cNvCxnSpPr>
            <a:cxnSpLocks/>
          </p:cNvCxnSpPr>
          <p:nvPr/>
        </p:nvCxnSpPr>
        <p:spPr>
          <a:xfrm flipV="1">
            <a:off x="6991031" y="270075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1B17E5C3-B106-4082-99D2-B54F2EFCACCA}"/>
              </a:ext>
            </a:extLst>
          </p:cNvPr>
          <p:cNvCxnSpPr>
            <a:cxnSpLocks/>
          </p:cNvCxnSpPr>
          <p:nvPr/>
        </p:nvCxnSpPr>
        <p:spPr>
          <a:xfrm flipV="1">
            <a:off x="6991031" y="3004712"/>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CFF7CD99-E19E-471B-8219-11902947198E}"/>
              </a:ext>
            </a:extLst>
          </p:cNvPr>
          <p:cNvCxnSpPr>
            <a:cxnSpLocks/>
          </p:cNvCxnSpPr>
          <p:nvPr/>
        </p:nvCxnSpPr>
        <p:spPr>
          <a:xfrm flipV="1">
            <a:off x="6991031" y="3156690"/>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3FA18975-BFAB-4047-A65A-6FCA6873A280}"/>
              </a:ext>
            </a:extLst>
          </p:cNvPr>
          <p:cNvCxnSpPr>
            <a:cxnSpLocks/>
          </p:cNvCxnSpPr>
          <p:nvPr/>
        </p:nvCxnSpPr>
        <p:spPr>
          <a:xfrm flipV="1">
            <a:off x="6991031" y="3308664"/>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pic>
        <p:nvPicPr>
          <p:cNvPr id="100" name="Picture 4" descr="Red cross not OK vector symbol | Free SVG">
            <a:extLst>
              <a:ext uri="{FF2B5EF4-FFF2-40B4-BE49-F238E27FC236}">
                <a16:creationId xmlns:a16="http://schemas.microsoft.com/office/drawing/2014/main" id="{20A575F5-6609-428D-855A-7735D02CA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87861" y="3108899"/>
            <a:ext cx="614344" cy="61434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Green checkmark icon - Free green check mark icons">
            <a:extLst>
              <a:ext uri="{FF2B5EF4-FFF2-40B4-BE49-F238E27FC236}">
                <a16:creationId xmlns:a16="http://schemas.microsoft.com/office/drawing/2014/main" id="{16FA93ED-5AD3-424A-93DA-A26E61C2F0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5813930" y="3089569"/>
            <a:ext cx="653005" cy="65300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Green checkmark icon - Free green check mark icons">
            <a:extLst>
              <a:ext uri="{FF2B5EF4-FFF2-40B4-BE49-F238E27FC236}">
                <a16:creationId xmlns:a16="http://schemas.microsoft.com/office/drawing/2014/main" id="{82E108C6-6821-4248-9F85-2FE48A5A11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787443" y="3089569"/>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BB149476-E348-43B7-8063-311FF7E08F61}"/>
              </a:ext>
            </a:extLst>
          </p:cNvPr>
          <p:cNvSpPr txBox="1"/>
          <p:nvPr/>
        </p:nvSpPr>
        <p:spPr>
          <a:xfrm>
            <a:off x="425125" y="1344357"/>
            <a:ext cx="1746716" cy="369332"/>
          </a:xfrm>
          <a:prstGeom prst="rect">
            <a:avLst/>
          </a:prstGeom>
          <a:solidFill>
            <a:schemeClr val="bg1"/>
          </a:solidFill>
        </p:spPr>
        <p:txBody>
          <a:bodyPr wrap="square">
            <a:spAutoFit/>
          </a:bodyPr>
          <a:lstStyle/>
          <a:p>
            <a:pPr algn="ctr"/>
            <a:r>
              <a:rPr lang="en-US" altLang="zh-CN" b="1" dirty="0"/>
              <a:t>code_v1.py</a:t>
            </a:r>
            <a:endParaRPr lang="en-US" b="1" dirty="0"/>
          </a:p>
        </p:txBody>
      </p:sp>
      <p:sp>
        <p:nvSpPr>
          <p:cNvPr id="104" name="TextBox 103">
            <a:extLst>
              <a:ext uri="{FF2B5EF4-FFF2-40B4-BE49-F238E27FC236}">
                <a16:creationId xmlns:a16="http://schemas.microsoft.com/office/drawing/2014/main" id="{F52AA724-1D78-4B9C-ABA8-947697DFCF29}"/>
              </a:ext>
            </a:extLst>
          </p:cNvPr>
          <p:cNvSpPr txBox="1"/>
          <p:nvPr/>
        </p:nvSpPr>
        <p:spPr>
          <a:xfrm>
            <a:off x="2567470" y="1344357"/>
            <a:ext cx="1746716" cy="369332"/>
          </a:xfrm>
          <a:prstGeom prst="rect">
            <a:avLst/>
          </a:prstGeom>
          <a:solidFill>
            <a:schemeClr val="bg1"/>
          </a:solidFill>
        </p:spPr>
        <p:txBody>
          <a:bodyPr wrap="square">
            <a:spAutoFit/>
          </a:bodyPr>
          <a:lstStyle/>
          <a:p>
            <a:pPr algn="ctr"/>
            <a:r>
              <a:rPr lang="en-US" altLang="zh-CN" b="1" dirty="0"/>
              <a:t>code_v2.py</a:t>
            </a:r>
            <a:endParaRPr lang="en-US" b="1" dirty="0"/>
          </a:p>
        </p:txBody>
      </p:sp>
      <p:sp>
        <p:nvSpPr>
          <p:cNvPr id="105" name="TextBox 104">
            <a:extLst>
              <a:ext uri="{FF2B5EF4-FFF2-40B4-BE49-F238E27FC236}">
                <a16:creationId xmlns:a16="http://schemas.microsoft.com/office/drawing/2014/main" id="{C4A00E88-9AE9-4A4E-9449-9B31B785F7D7}"/>
              </a:ext>
            </a:extLst>
          </p:cNvPr>
          <p:cNvSpPr txBox="1"/>
          <p:nvPr/>
        </p:nvSpPr>
        <p:spPr>
          <a:xfrm>
            <a:off x="4601136" y="1325193"/>
            <a:ext cx="1746716" cy="369332"/>
          </a:xfrm>
          <a:prstGeom prst="rect">
            <a:avLst/>
          </a:prstGeom>
          <a:solidFill>
            <a:schemeClr val="bg1"/>
          </a:solidFill>
        </p:spPr>
        <p:txBody>
          <a:bodyPr wrap="square">
            <a:spAutoFit/>
          </a:bodyPr>
          <a:lstStyle/>
          <a:p>
            <a:pPr algn="ctr"/>
            <a:r>
              <a:rPr lang="en-US" altLang="zh-CN" b="1" dirty="0"/>
              <a:t>code_v3.py</a:t>
            </a:r>
            <a:endParaRPr lang="en-US" b="1" dirty="0"/>
          </a:p>
        </p:txBody>
      </p:sp>
      <p:sp>
        <p:nvSpPr>
          <p:cNvPr id="106" name="TextBox 105">
            <a:extLst>
              <a:ext uri="{FF2B5EF4-FFF2-40B4-BE49-F238E27FC236}">
                <a16:creationId xmlns:a16="http://schemas.microsoft.com/office/drawing/2014/main" id="{B3C4821C-F50D-4E43-98ED-BF4B57BDD105}"/>
              </a:ext>
            </a:extLst>
          </p:cNvPr>
          <p:cNvSpPr txBox="1"/>
          <p:nvPr/>
        </p:nvSpPr>
        <p:spPr>
          <a:xfrm>
            <a:off x="6821246" y="1325193"/>
            <a:ext cx="1746716" cy="369332"/>
          </a:xfrm>
          <a:prstGeom prst="rect">
            <a:avLst/>
          </a:prstGeom>
          <a:solidFill>
            <a:schemeClr val="bg1"/>
          </a:solidFill>
        </p:spPr>
        <p:txBody>
          <a:bodyPr wrap="square">
            <a:spAutoFit/>
          </a:bodyPr>
          <a:lstStyle/>
          <a:p>
            <a:pPr algn="ctr"/>
            <a:r>
              <a:rPr lang="en-US" altLang="zh-CN" b="1" dirty="0"/>
              <a:t>code_v4.py</a:t>
            </a:r>
            <a:endParaRPr lang="en-US" b="1" dirty="0"/>
          </a:p>
        </p:txBody>
      </p:sp>
    </p:spTree>
    <p:extLst>
      <p:ext uri="{BB962C8B-B14F-4D97-AF65-F5344CB8AC3E}">
        <p14:creationId xmlns:p14="http://schemas.microsoft.com/office/powerpoint/2010/main" val="32045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High-Level Idea</a:t>
            </a:r>
          </a:p>
        </p:txBody>
      </p:sp>
      <p:cxnSp>
        <p:nvCxnSpPr>
          <p:cNvPr id="3" name="Straight Arrow Connector 2">
            <a:extLst>
              <a:ext uri="{FF2B5EF4-FFF2-40B4-BE49-F238E27FC236}">
                <a16:creationId xmlns:a16="http://schemas.microsoft.com/office/drawing/2014/main" id="{BF3729AC-37EC-4A12-B947-1EBC306D72B6}"/>
              </a:ext>
            </a:extLst>
          </p:cNvPr>
          <p:cNvCxnSpPr>
            <a:cxnSpLocks/>
            <a:stCxn id="73" idx="3"/>
          </p:cNvCxnSpPr>
          <p:nvPr/>
        </p:nvCxnSpPr>
        <p:spPr>
          <a:xfrm>
            <a:off x="1056481" y="3100151"/>
            <a:ext cx="7477919"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2236453" y="2877980"/>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B025DE09-26B7-4055-84B7-7FC2BFB9908B}"/>
              </a:ext>
            </a:extLst>
          </p:cNvPr>
          <p:cNvGrpSpPr/>
          <p:nvPr/>
        </p:nvGrpSpPr>
        <p:grpSpPr>
          <a:xfrm>
            <a:off x="612139" y="2877980"/>
            <a:ext cx="444342" cy="444342"/>
            <a:chOff x="1841124" y="2145543"/>
            <a:chExt cx="444342" cy="444342"/>
          </a:xfrm>
        </p:grpSpPr>
        <p:sp>
          <p:nvSpPr>
            <p:cNvPr id="72" name="Oval 71">
              <a:extLst>
                <a:ext uri="{FF2B5EF4-FFF2-40B4-BE49-F238E27FC236}">
                  <a16:creationId xmlns:a16="http://schemas.microsoft.com/office/drawing/2014/main" id="{E7E3A8AE-FFC6-4AED-AA2F-028F27A1E17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E45FAA45-4C56-4909-96CC-954DF6033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C4818111-0961-458D-9E33-200F5909298B}"/>
              </a:ext>
            </a:extLst>
          </p:cNvPr>
          <p:cNvSpPr/>
          <p:nvPr/>
        </p:nvSpPr>
        <p:spPr>
          <a:xfrm>
            <a:off x="327431" y="1931670"/>
            <a:ext cx="8431759" cy="27639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890528A6-A472-407A-8CFC-1379C4834B0D}"/>
              </a:ext>
            </a:extLst>
          </p:cNvPr>
          <p:cNvSpPr txBox="1"/>
          <p:nvPr/>
        </p:nvSpPr>
        <p:spPr>
          <a:xfrm>
            <a:off x="212984" y="1471265"/>
            <a:ext cx="2640283"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repository (aka repo)</a:t>
            </a:r>
          </a:p>
        </p:txBody>
      </p:sp>
      <p:grpSp>
        <p:nvGrpSpPr>
          <p:cNvPr id="53" name="Group 52">
            <a:extLst>
              <a:ext uri="{FF2B5EF4-FFF2-40B4-BE49-F238E27FC236}">
                <a16:creationId xmlns:a16="http://schemas.microsoft.com/office/drawing/2014/main" id="{3DB1BEA2-AD4C-4F1B-4350-ABAF4545B03F}"/>
              </a:ext>
            </a:extLst>
          </p:cNvPr>
          <p:cNvGrpSpPr/>
          <p:nvPr/>
        </p:nvGrpSpPr>
        <p:grpSpPr>
          <a:xfrm>
            <a:off x="616332" y="2873980"/>
            <a:ext cx="444342" cy="444342"/>
            <a:chOff x="4750286" y="2984522"/>
            <a:chExt cx="444342" cy="444342"/>
          </a:xfrm>
        </p:grpSpPr>
        <p:sp>
          <p:nvSpPr>
            <p:cNvPr id="61" name="Oval 60">
              <a:extLst>
                <a:ext uri="{FF2B5EF4-FFF2-40B4-BE49-F238E27FC236}">
                  <a16:creationId xmlns:a16="http://schemas.microsoft.com/office/drawing/2014/main" id="{40600AE1-D06A-3CDD-1145-33F00C49EF89}"/>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2" descr="take snapshot Icon - Download take snapshot Icon 2676982 | Noun Project">
              <a:extLst>
                <a:ext uri="{FF2B5EF4-FFF2-40B4-BE49-F238E27FC236}">
                  <a16:creationId xmlns:a16="http://schemas.microsoft.com/office/drawing/2014/main" id="{12762EBE-C3EA-61F0-5C7D-1447D297A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a:extLst>
              <a:ext uri="{FF2B5EF4-FFF2-40B4-BE49-F238E27FC236}">
                <a16:creationId xmlns:a16="http://schemas.microsoft.com/office/drawing/2014/main" id="{D9898F59-5AC0-7E4B-C519-8A37B66CDE14}"/>
              </a:ext>
            </a:extLst>
          </p:cNvPr>
          <p:cNvSpPr txBox="1"/>
          <p:nvPr/>
        </p:nvSpPr>
        <p:spPr>
          <a:xfrm>
            <a:off x="4895850" y="241557"/>
            <a:ext cx="3867379" cy="1542474"/>
          </a:xfrm>
          <a:prstGeom prst="rect">
            <a:avLst/>
          </a:prstGeom>
          <a:solidFill>
            <a:schemeClr val="bg1">
              <a:lumMod val="95000"/>
            </a:schemeClr>
          </a:solidFill>
          <a:ln>
            <a:solidFill>
              <a:schemeClr val="bg1">
                <a:lumMod val="50000"/>
              </a:schemeClr>
            </a:solidFill>
          </a:ln>
        </p:spPr>
        <p:txBody>
          <a:bodyPr wrap="square" rtlCol="0">
            <a:spAutoFit/>
          </a:bodyPr>
          <a:lstStyle/>
          <a:p>
            <a:pPr>
              <a:lnSpc>
                <a:spcPct val="120000"/>
              </a:lnSpc>
            </a:pPr>
            <a:r>
              <a:rPr lang="en-US" sz="1600" b="1" dirty="0">
                <a:solidFill>
                  <a:srgbClr val="1B202F"/>
                </a:solidFill>
                <a:latin typeface="Arial" charset="0"/>
              </a:rPr>
              <a:t>Benefits:</a:t>
            </a:r>
          </a:p>
          <a:p>
            <a:pPr marL="285750" indent="-285750">
              <a:lnSpc>
                <a:spcPct val="120000"/>
              </a:lnSpc>
              <a:buFont typeface="Arial" panose="020B0604020202020204" pitchFamily="34" charset="0"/>
              <a:buChar char="•"/>
            </a:pPr>
            <a:r>
              <a:rPr lang="en-US" sz="1600" dirty="0">
                <a:solidFill>
                  <a:srgbClr val="1B202F"/>
                </a:solidFill>
                <a:latin typeface="Arial" charset="0"/>
              </a:rPr>
              <a:t>Snapshot of entire repo, not one file</a:t>
            </a:r>
          </a:p>
          <a:p>
            <a:pPr marL="285750" indent="-285750">
              <a:lnSpc>
                <a:spcPct val="120000"/>
              </a:lnSpc>
              <a:buFont typeface="Arial" panose="020B0604020202020204" pitchFamily="34" charset="0"/>
              <a:buChar char="•"/>
            </a:pPr>
            <a:r>
              <a:rPr lang="en-US" sz="1600" dirty="0">
                <a:solidFill>
                  <a:srgbClr val="1B202F"/>
                </a:solidFill>
                <a:latin typeface="Arial" charset="0"/>
              </a:rPr>
              <a:t>Git stores commit messages</a:t>
            </a:r>
          </a:p>
          <a:p>
            <a:pPr marL="285750" indent="-285750">
              <a:lnSpc>
                <a:spcPct val="120000"/>
              </a:lnSpc>
              <a:buFont typeface="Arial" panose="020B0604020202020204" pitchFamily="34" charset="0"/>
              <a:buChar char="•"/>
            </a:pPr>
            <a:r>
              <a:rPr lang="en-US" sz="1600" dirty="0">
                <a:solidFill>
                  <a:srgbClr val="1B202F"/>
                </a:solidFill>
                <a:latin typeface="Arial" charset="0"/>
              </a:rPr>
              <a:t>Commits are lightweight</a:t>
            </a:r>
          </a:p>
          <a:p>
            <a:pPr marL="285750" indent="-285750">
              <a:lnSpc>
                <a:spcPct val="120000"/>
              </a:lnSpc>
              <a:buFont typeface="Arial" panose="020B0604020202020204" pitchFamily="34" charset="0"/>
              <a:buChar char="•"/>
            </a:pPr>
            <a:r>
              <a:rPr lang="en-US" sz="1600" dirty="0">
                <a:solidFill>
                  <a:srgbClr val="1B202F"/>
                </a:solidFill>
                <a:latin typeface="Arial" charset="0"/>
              </a:rPr>
              <a:t>Can go back to previous commits</a:t>
            </a:r>
          </a:p>
        </p:txBody>
      </p:sp>
      <p:grpSp>
        <p:nvGrpSpPr>
          <p:cNvPr id="67" name="Group 66">
            <a:extLst>
              <a:ext uri="{FF2B5EF4-FFF2-40B4-BE49-F238E27FC236}">
                <a16:creationId xmlns:a16="http://schemas.microsoft.com/office/drawing/2014/main" id="{79004351-1D46-9BB9-C3ED-940A6CA947BE}"/>
              </a:ext>
            </a:extLst>
          </p:cNvPr>
          <p:cNvGrpSpPr/>
          <p:nvPr/>
        </p:nvGrpSpPr>
        <p:grpSpPr>
          <a:xfrm>
            <a:off x="3853443" y="2889314"/>
            <a:ext cx="444342" cy="444342"/>
            <a:chOff x="1841124" y="2145543"/>
            <a:chExt cx="444342" cy="444342"/>
          </a:xfrm>
        </p:grpSpPr>
        <p:sp>
          <p:nvSpPr>
            <p:cNvPr id="68" name="Oval 67">
              <a:extLst>
                <a:ext uri="{FF2B5EF4-FFF2-40B4-BE49-F238E27FC236}">
                  <a16:creationId xmlns:a16="http://schemas.microsoft.com/office/drawing/2014/main" id="{734ED082-898B-9BEC-ACAA-B64E8BB9C1F3}"/>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27BE1BC0-FC9D-E64F-047E-5B8D290CC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8DE71DB-03DD-93BF-4BE6-D956AC5D8118}"/>
              </a:ext>
            </a:extLst>
          </p:cNvPr>
          <p:cNvGrpSpPr/>
          <p:nvPr/>
        </p:nvGrpSpPr>
        <p:grpSpPr>
          <a:xfrm>
            <a:off x="7087421" y="2873980"/>
            <a:ext cx="444342" cy="444342"/>
            <a:chOff x="1841124" y="2145543"/>
            <a:chExt cx="444342" cy="444342"/>
          </a:xfrm>
        </p:grpSpPr>
        <p:sp>
          <p:nvSpPr>
            <p:cNvPr id="74" name="Oval 73">
              <a:extLst>
                <a:ext uri="{FF2B5EF4-FFF2-40B4-BE49-F238E27FC236}">
                  <a16:creationId xmlns:a16="http://schemas.microsoft.com/office/drawing/2014/main" id="{841352C9-BDFA-601A-A2F5-85E157DC9581}"/>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6" name="Picture 2" descr="take snapshot Icon - Download take snapshot Icon 2676982 | Noun Project">
              <a:extLst>
                <a:ext uri="{FF2B5EF4-FFF2-40B4-BE49-F238E27FC236}">
                  <a16:creationId xmlns:a16="http://schemas.microsoft.com/office/drawing/2014/main" id="{F752F6CC-B69B-BD65-5934-CD5AC376F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30855B6C-A6B2-0E8E-DABE-C060BE8EDAEF}"/>
              </a:ext>
            </a:extLst>
          </p:cNvPr>
          <p:cNvGrpSpPr/>
          <p:nvPr/>
        </p:nvGrpSpPr>
        <p:grpSpPr>
          <a:xfrm>
            <a:off x="5470433" y="2879045"/>
            <a:ext cx="444342" cy="444342"/>
            <a:chOff x="1841124" y="2145543"/>
            <a:chExt cx="444342" cy="444342"/>
          </a:xfrm>
        </p:grpSpPr>
        <p:sp>
          <p:nvSpPr>
            <p:cNvPr id="100" name="Oval 99">
              <a:extLst>
                <a:ext uri="{FF2B5EF4-FFF2-40B4-BE49-F238E27FC236}">
                  <a16:creationId xmlns:a16="http://schemas.microsoft.com/office/drawing/2014/main" id="{91290DE7-61B7-C224-FE44-7F648E506D2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956AC23D-8979-959E-327B-DF945688B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a:extLst>
              <a:ext uri="{FF2B5EF4-FFF2-40B4-BE49-F238E27FC236}">
                <a16:creationId xmlns:a16="http://schemas.microsoft.com/office/drawing/2014/main" id="{4442B567-C051-6B46-A12C-8EDC63965533}"/>
              </a:ext>
            </a:extLst>
          </p:cNvPr>
          <p:cNvGrpSpPr/>
          <p:nvPr/>
        </p:nvGrpSpPr>
        <p:grpSpPr>
          <a:xfrm>
            <a:off x="2236453" y="2873980"/>
            <a:ext cx="444342" cy="444342"/>
            <a:chOff x="4750286" y="2984522"/>
            <a:chExt cx="444342" cy="444342"/>
          </a:xfrm>
        </p:grpSpPr>
        <p:sp>
          <p:nvSpPr>
            <p:cNvPr id="104" name="Oval 103">
              <a:extLst>
                <a:ext uri="{FF2B5EF4-FFF2-40B4-BE49-F238E27FC236}">
                  <a16:creationId xmlns:a16="http://schemas.microsoft.com/office/drawing/2014/main" id="{47D1F175-66B5-AD21-0BFC-EEB197D88BE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5" name="Picture 2" descr="take snapshot Icon - Download take snapshot Icon 2676982 | Noun Project">
              <a:extLst>
                <a:ext uri="{FF2B5EF4-FFF2-40B4-BE49-F238E27FC236}">
                  <a16:creationId xmlns:a16="http://schemas.microsoft.com/office/drawing/2014/main" id="{94CC9A03-AA29-7809-8900-3A68AE6D7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6465B369-1ACB-B09A-E98D-DB91630CC974}"/>
              </a:ext>
            </a:extLst>
          </p:cNvPr>
          <p:cNvGrpSpPr/>
          <p:nvPr/>
        </p:nvGrpSpPr>
        <p:grpSpPr>
          <a:xfrm>
            <a:off x="3853443" y="2885314"/>
            <a:ext cx="444342" cy="444342"/>
            <a:chOff x="4750286" y="2984522"/>
            <a:chExt cx="444342" cy="444342"/>
          </a:xfrm>
        </p:grpSpPr>
        <p:sp>
          <p:nvSpPr>
            <p:cNvPr id="107" name="Oval 106">
              <a:extLst>
                <a:ext uri="{FF2B5EF4-FFF2-40B4-BE49-F238E27FC236}">
                  <a16:creationId xmlns:a16="http://schemas.microsoft.com/office/drawing/2014/main" id="{B66A078B-1B13-9EAC-FADB-42B3A76A5556}"/>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8" name="Picture 2" descr="take snapshot Icon - Download take snapshot Icon 2676982 | Noun Project">
              <a:extLst>
                <a:ext uri="{FF2B5EF4-FFF2-40B4-BE49-F238E27FC236}">
                  <a16:creationId xmlns:a16="http://schemas.microsoft.com/office/drawing/2014/main" id="{A98A9688-B80F-188B-45B9-87EE08A6D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a:extLst>
              <a:ext uri="{FF2B5EF4-FFF2-40B4-BE49-F238E27FC236}">
                <a16:creationId xmlns:a16="http://schemas.microsoft.com/office/drawing/2014/main" id="{63DEB431-19FA-7727-34A0-8B9DFA4FAE44}"/>
              </a:ext>
            </a:extLst>
          </p:cNvPr>
          <p:cNvGrpSpPr/>
          <p:nvPr/>
        </p:nvGrpSpPr>
        <p:grpSpPr>
          <a:xfrm>
            <a:off x="5470433" y="2873980"/>
            <a:ext cx="444342" cy="444342"/>
            <a:chOff x="4750286" y="2984522"/>
            <a:chExt cx="444342" cy="444342"/>
          </a:xfrm>
        </p:grpSpPr>
        <p:sp>
          <p:nvSpPr>
            <p:cNvPr id="110" name="Oval 109">
              <a:extLst>
                <a:ext uri="{FF2B5EF4-FFF2-40B4-BE49-F238E27FC236}">
                  <a16:creationId xmlns:a16="http://schemas.microsoft.com/office/drawing/2014/main" id="{CE9F1B5F-C4E6-5BC7-8603-982E4D154BF6}"/>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1" name="Picture 2" descr="take snapshot Icon - Download take snapshot Icon 2676982 | Noun Project">
              <a:extLst>
                <a:ext uri="{FF2B5EF4-FFF2-40B4-BE49-F238E27FC236}">
                  <a16:creationId xmlns:a16="http://schemas.microsoft.com/office/drawing/2014/main" id="{2DAC840A-140F-4BCA-418A-741B31D82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Group 115">
            <a:extLst>
              <a:ext uri="{FF2B5EF4-FFF2-40B4-BE49-F238E27FC236}">
                <a16:creationId xmlns:a16="http://schemas.microsoft.com/office/drawing/2014/main" id="{34CB6A36-EFD0-E272-B55A-8598711ECAA9}"/>
              </a:ext>
            </a:extLst>
          </p:cNvPr>
          <p:cNvGrpSpPr/>
          <p:nvPr/>
        </p:nvGrpSpPr>
        <p:grpSpPr>
          <a:xfrm>
            <a:off x="7088187" y="2870267"/>
            <a:ext cx="444342" cy="444342"/>
            <a:chOff x="4750286" y="2984522"/>
            <a:chExt cx="444342" cy="444342"/>
          </a:xfrm>
        </p:grpSpPr>
        <p:sp>
          <p:nvSpPr>
            <p:cNvPr id="117" name="Oval 116">
              <a:extLst>
                <a:ext uri="{FF2B5EF4-FFF2-40B4-BE49-F238E27FC236}">
                  <a16:creationId xmlns:a16="http://schemas.microsoft.com/office/drawing/2014/main" id="{3CEB92C7-F1C3-E7EB-6630-ED299D479D9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8" name="Picture 2" descr="take snapshot Icon - Download take snapshot Icon 2676982 | Noun Project">
              <a:extLst>
                <a:ext uri="{FF2B5EF4-FFF2-40B4-BE49-F238E27FC236}">
                  <a16:creationId xmlns:a16="http://schemas.microsoft.com/office/drawing/2014/main" id="{506182D7-AFA7-EF8F-7BA9-078A2177D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TextBox 118">
            <a:extLst>
              <a:ext uri="{FF2B5EF4-FFF2-40B4-BE49-F238E27FC236}">
                <a16:creationId xmlns:a16="http://schemas.microsoft.com/office/drawing/2014/main" id="{CB1B2F7E-FE79-FD0C-99FF-606BB30CFAC6}"/>
              </a:ext>
            </a:extLst>
          </p:cNvPr>
          <p:cNvSpPr txBox="1"/>
          <p:nvPr/>
        </p:nvSpPr>
        <p:spPr>
          <a:xfrm>
            <a:off x="258704" y="3471026"/>
            <a:ext cx="1165860"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Initial commit</a:t>
            </a:r>
          </a:p>
        </p:txBody>
      </p:sp>
      <p:sp>
        <p:nvSpPr>
          <p:cNvPr id="121" name="TextBox 120">
            <a:extLst>
              <a:ext uri="{FF2B5EF4-FFF2-40B4-BE49-F238E27FC236}">
                <a16:creationId xmlns:a16="http://schemas.microsoft.com/office/drawing/2014/main" id="{2A585557-FB8A-06A5-7AD7-29F345D08EA2}"/>
              </a:ext>
            </a:extLst>
          </p:cNvPr>
          <p:cNvSpPr txBox="1"/>
          <p:nvPr/>
        </p:nvSpPr>
        <p:spPr>
          <a:xfrm>
            <a:off x="1749964" y="3471026"/>
            <a:ext cx="1410786"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Add client data files</a:t>
            </a:r>
          </a:p>
        </p:txBody>
      </p:sp>
      <p:sp>
        <p:nvSpPr>
          <p:cNvPr id="122" name="TextBox 121">
            <a:extLst>
              <a:ext uri="{FF2B5EF4-FFF2-40B4-BE49-F238E27FC236}">
                <a16:creationId xmlns:a16="http://schemas.microsoft.com/office/drawing/2014/main" id="{C86CEFCD-5067-5513-A9E3-159050BEBDAD}"/>
              </a:ext>
            </a:extLst>
          </p:cNvPr>
          <p:cNvSpPr txBox="1"/>
          <p:nvPr/>
        </p:nvSpPr>
        <p:spPr>
          <a:xfrm>
            <a:off x="3273252" y="3471026"/>
            <a:ext cx="1592580" cy="857158"/>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Fix initial solution for IP    </a:t>
            </a:r>
          </a:p>
        </p:txBody>
      </p:sp>
      <p:sp>
        <p:nvSpPr>
          <p:cNvPr id="123" name="TextBox 122">
            <a:extLst>
              <a:ext uri="{FF2B5EF4-FFF2-40B4-BE49-F238E27FC236}">
                <a16:creationId xmlns:a16="http://schemas.microsoft.com/office/drawing/2014/main" id="{CC987EDC-06A3-8D69-647C-5951C80A0C44}"/>
              </a:ext>
            </a:extLst>
          </p:cNvPr>
          <p:cNvSpPr txBox="1"/>
          <p:nvPr/>
        </p:nvSpPr>
        <p:spPr>
          <a:xfrm>
            <a:off x="4895850" y="3471026"/>
            <a:ext cx="1592580" cy="857158"/>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Refactor data cleaning process</a:t>
            </a:r>
          </a:p>
        </p:txBody>
      </p:sp>
      <p:sp>
        <p:nvSpPr>
          <p:cNvPr id="124" name="TextBox 123">
            <a:extLst>
              <a:ext uri="{FF2B5EF4-FFF2-40B4-BE49-F238E27FC236}">
                <a16:creationId xmlns:a16="http://schemas.microsoft.com/office/drawing/2014/main" id="{6FBC60B1-8304-1D20-511C-6DE351678541}"/>
              </a:ext>
            </a:extLst>
          </p:cNvPr>
          <p:cNvSpPr txBox="1"/>
          <p:nvPr/>
        </p:nvSpPr>
        <p:spPr>
          <a:xfrm>
            <a:off x="6551858" y="3471026"/>
            <a:ext cx="1592580"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Change graph color scheme</a:t>
            </a:r>
          </a:p>
        </p:txBody>
      </p:sp>
    </p:spTree>
    <p:extLst>
      <p:ext uri="{BB962C8B-B14F-4D97-AF65-F5344CB8AC3E}">
        <p14:creationId xmlns:p14="http://schemas.microsoft.com/office/powerpoint/2010/main" val="1428172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xEl>
                                              <p:pRg st="4" end="4"/>
                                            </p:txEl>
                                          </p:spTgt>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11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uiExpand="1" build="p"/>
      <p:bldP spid="119" grpId="0"/>
      <p:bldP spid="121" grpId="0"/>
      <p:bldP spid="122" grpId="0"/>
      <p:bldP spid="123" grpId="0"/>
      <p:bldP spid="1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Create a repository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142346"/>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3. </a:t>
            </a:r>
            <a:r>
              <a:rPr lang="en-US" sz="1600" dirty="0">
                <a:solidFill>
                  <a:srgbClr val="000000"/>
                </a:solidFill>
                <a:latin typeface="Arial" charset="0"/>
              </a:rPr>
              <a:t>Initialize repository (you only need to do this once for each repo you create)</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5148079" y="3321622"/>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t>
            </a:r>
            <a:r>
              <a:rPr lang="en-US" sz="1600" dirty="0" err="1">
                <a:solidFill>
                  <a:srgbClr val="000000"/>
                </a:solidFill>
                <a:latin typeface="Courier New" panose="02070309020205020404" pitchFamily="49" charset="0"/>
                <a:cs typeface="Courier New" panose="02070309020205020404" pitchFamily="49" charset="0"/>
              </a:rPr>
              <a:t>init</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411473"/>
            <a:ext cx="3935847" cy="360740"/>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1. </a:t>
            </a:r>
            <a:r>
              <a:rPr lang="en-US" sz="1600" dirty="0">
                <a:solidFill>
                  <a:srgbClr val="000000"/>
                </a:solidFill>
                <a:latin typeface="Arial" charset="0"/>
              </a:rPr>
              <a:t>Create a new directory for your repo</a:t>
            </a:r>
          </a:p>
        </p:txBody>
      </p: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2079516"/>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409428" y="2953460"/>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2DF25B4-DB6D-48A5-99F0-60735F65AE22}"/>
              </a:ext>
            </a:extLst>
          </p:cNvPr>
          <p:cNvSpPr txBox="1"/>
          <p:nvPr/>
        </p:nvSpPr>
        <p:spPr>
          <a:xfrm>
            <a:off x="520102" y="2343995"/>
            <a:ext cx="3935847" cy="360612"/>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2. </a:t>
            </a:r>
            <a:r>
              <a:rPr lang="en-US" sz="1600" dirty="0">
                <a:solidFill>
                  <a:srgbClr val="000000"/>
                </a:solidFill>
                <a:latin typeface="Arial" charset="0"/>
              </a:rPr>
              <a:t>Navigate to the directory</a:t>
            </a:r>
            <a:endParaRPr lang="en-US" sz="1600" dirty="0">
              <a:solidFill>
                <a:srgbClr val="C00000"/>
              </a:solidFill>
              <a:latin typeface="Arial" charset="0"/>
            </a:endParaRPr>
          </a:p>
        </p:txBody>
      </p:sp>
      <p:sp>
        <p:nvSpPr>
          <p:cNvPr id="25" name="TextBox 24">
            <a:extLst>
              <a:ext uri="{FF2B5EF4-FFF2-40B4-BE49-F238E27FC236}">
                <a16:creationId xmlns:a16="http://schemas.microsoft.com/office/drawing/2014/main" id="{D2493949-B4D4-485D-8236-06BA14F24704}"/>
              </a:ext>
            </a:extLst>
          </p:cNvPr>
          <p:cNvSpPr txBox="1"/>
          <p:nvPr/>
        </p:nvSpPr>
        <p:spPr>
          <a:xfrm>
            <a:off x="5021877" y="1402722"/>
            <a:ext cx="3154896"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mkdir</a:t>
            </a:r>
            <a:r>
              <a:rPr lang="en-US" sz="1600" dirty="0">
                <a:solidFill>
                  <a:srgbClr val="000000"/>
                </a:solidFill>
                <a:latin typeface="Courier New" panose="02070309020205020404" pitchFamily="49" charset="0"/>
                <a:cs typeface="Courier New" panose="02070309020205020404" pitchFamily="49" charset="0"/>
              </a:rPr>
              <a:t>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 </a:t>
            </a:r>
          </a:p>
        </p:txBody>
      </p:sp>
      <p:sp>
        <p:nvSpPr>
          <p:cNvPr id="26" name="TextBox 25">
            <a:extLst>
              <a:ext uri="{FF2B5EF4-FFF2-40B4-BE49-F238E27FC236}">
                <a16:creationId xmlns:a16="http://schemas.microsoft.com/office/drawing/2014/main" id="{ADDC2024-FA48-4969-A428-F500D25DBE33}"/>
              </a:ext>
            </a:extLst>
          </p:cNvPr>
          <p:cNvSpPr txBox="1"/>
          <p:nvPr/>
        </p:nvSpPr>
        <p:spPr>
          <a:xfrm>
            <a:off x="5214313" y="2325683"/>
            <a:ext cx="2770024"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 </a:t>
            </a:r>
          </a:p>
        </p:txBody>
      </p:sp>
    </p:spTree>
    <p:extLst>
      <p:ext uri="{BB962C8B-B14F-4D97-AF65-F5344CB8AC3E}">
        <p14:creationId xmlns:p14="http://schemas.microsoft.com/office/powerpoint/2010/main" val="2334992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Initialize a Git Repo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a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if you aren’t already there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Let’s turn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 git repo. </a:t>
            </a:r>
          </a:p>
        </p:txBody>
      </p:sp>
      <p:sp>
        <p:nvSpPr>
          <p:cNvPr id="7" name="TextBox 6">
            <a:extLst>
              <a:ext uri="{FF2B5EF4-FFF2-40B4-BE49-F238E27FC236}">
                <a16:creationId xmlns:a16="http://schemas.microsoft.com/office/drawing/2014/main" id="{8EBE09FF-F094-4D5D-A26C-5978CD9AEFD2}"/>
              </a:ext>
            </a:extLst>
          </p:cNvPr>
          <p:cNvSpPr txBox="1"/>
          <p:nvPr/>
        </p:nvSpPr>
        <p:spPr>
          <a:xfrm>
            <a:off x="3916577" y="3070468"/>
            <a:ext cx="1259903"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t>
            </a:r>
            <a:r>
              <a:rPr lang="en-US" sz="1500" dirty="0" err="1">
                <a:solidFill>
                  <a:srgbClr val="1B202F"/>
                </a:solidFill>
                <a:latin typeface="Courier New" panose="02070309020205020404" pitchFamily="49" charset="0"/>
                <a:cs typeface="Courier New" panose="02070309020205020404" pitchFamily="49" charset="0"/>
              </a:rPr>
              <a:t>init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474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Initialize the git repo</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29983" y="2328032"/>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200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a:t>
            </a:r>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A9C4B80-3C0D-73D1-CFFE-CD5FABF426BA}"/>
              </a:ext>
            </a:extLst>
          </p:cNvPr>
          <p:cNvGrpSpPr/>
          <p:nvPr/>
        </p:nvGrpSpPr>
        <p:grpSpPr>
          <a:xfrm>
            <a:off x="2849439" y="1069501"/>
            <a:ext cx="2248961" cy="3840480"/>
            <a:chOff x="2849439" y="1069501"/>
            <a:chExt cx="2248961" cy="3840480"/>
          </a:xfrm>
        </p:grpSpPr>
        <p:pic>
          <p:nvPicPr>
            <p:cNvPr id="48" name="Picture 10" descr="Txt document, txt file extension, txt file icon, txt format, txt icon, txt,  plain text file">
              <a:extLst>
                <a:ext uri="{FF2B5EF4-FFF2-40B4-BE49-F238E27FC236}">
                  <a16:creationId xmlns:a16="http://schemas.microsoft.com/office/drawing/2014/main" id="{5427D8EB-3474-47DA-90B1-B24014EF0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552" y="2282298"/>
              <a:ext cx="705518" cy="70551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13F7373A-DB7D-C57F-1492-3571151F8AA6}"/>
                </a:ext>
              </a:extLst>
            </p:cNvPr>
            <p:cNvGrpSpPr/>
            <p:nvPr/>
          </p:nvGrpSpPr>
          <p:grpSpPr>
            <a:xfrm>
              <a:off x="2849439" y="1069501"/>
              <a:ext cx="2248961" cy="3840480"/>
              <a:chOff x="2849439" y="1069501"/>
              <a:chExt cx="2248961" cy="3840480"/>
            </a:xfrm>
          </p:grpSpPr>
          <p:sp>
            <p:nvSpPr>
              <p:cNvPr id="49" name="Rectangle 48">
                <a:extLst>
                  <a:ext uri="{FF2B5EF4-FFF2-40B4-BE49-F238E27FC236}">
                    <a16:creationId xmlns:a16="http://schemas.microsoft.com/office/drawing/2014/main" id="{4A80A40B-B3E5-4018-99A1-DC950D360219}"/>
                  </a:ext>
                </a:extLst>
              </p:cNvPr>
              <p:cNvSpPr/>
              <p:nvPr/>
            </p:nvSpPr>
            <p:spPr>
              <a:xfrm>
                <a:off x="3717314" y="226445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grpSp>
      </p:grpSp>
      <p:grpSp>
        <p:nvGrpSpPr>
          <p:cNvPr id="5" name="Group 4">
            <a:extLst>
              <a:ext uri="{FF2B5EF4-FFF2-40B4-BE49-F238E27FC236}">
                <a16:creationId xmlns:a16="http://schemas.microsoft.com/office/drawing/2014/main" id="{8F544BD8-AB37-3D3D-9357-BCD18F4F20AC}"/>
              </a:ext>
            </a:extLst>
          </p:cNvPr>
          <p:cNvGrpSpPr/>
          <p:nvPr/>
        </p:nvGrpSpPr>
        <p:grpSpPr>
          <a:xfrm>
            <a:off x="438054" y="1356501"/>
            <a:ext cx="2142067" cy="2047965"/>
            <a:chOff x="438054" y="1356501"/>
            <a:chExt cx="2142067" cy="2047965"/>
          </a:xfrm>
        </p:grpSpPr>
        <p:sp>
          <p:nvSpPr>
            <p:cNvPr id="31" name="TextBox 30">
              <a:extLst>
                <a:ext uri="{FF2B5EF4-FFF2-40B4-BE49-F238E27FC236}">
                  <a16:creationId xmlns:a16="http://schemas.microsoft.com/office/drawing/2014/main" id="{7D536252-8E17-4976-BB5E-1D2DEE8886F9}"/>
                </a:ext>
              </a:extLst>
            </p:cNvPr>
            <p:cNvSpPr txBox="1"/>
            <p:nvPr/>
          </p:nvSpPr>
          <p:spPr>
            <a:xfrm>
              <a:off x="438054"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4"/>
            <a:stretch>
              <a:fillRect/>
            </a:stretch>
          </p:blipFill>
          <p:spPr>
            <a:xfrm>
              <a:off x="676152" y="1937402"/>
              <a:ext cx="1571530" cy="1467064"/>
            </a:xfrm>
            <a:prstGeom prst="rect">
              <a:avLst/>
            </a:prstGeom>
          </p:spPr>
        </p:pic>
      </p:grpSp>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5CB56E9-11A0-C0E5-9B18-D753228CEE1D}"/>
              </a:ext>
            </a:extLst>
          </p:cNvPr>
          <p:cNvGrpSpPr/>
          <p:nvPr/>
        </p:nvGrpSpPr>
        <p:grpSpPr>
          <a:xfrm>
            <a:off x="5235039" y="902180"/>
            <a:ext cx="3766835" cy="4007801"/>
            <a:chOff x="5235039" y="902180"/>
            <a:chExt cx="3766835" cy="4007801"/>
          </a:xfrm>
        </p:grpSpPr>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4"/>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82927" y="902180"/>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2">
              <a:extLst>
                <a:ext uri="{FF2B5EF4-FFF2-40B4-BE49-F238E27FC236}">
                  <a16:creationId xmlns:a16="http://schemas.microsoft.com/office/drawing/2014/main" id="{0C97DE9A-5F56-4860-9626-72CB60099E17}"/>
                </a:ext>
              </a:extLst>
            </p:cNvPr>
            <p:cNvPicPr>
              <a:picLocks noChangeAspect="1"/>
            </p:cNvPicPr>
            <p:nvPr/>
          </p:nvPicPr>
          <p:blipFill>
            <a:blip r:embed="rId4"/>
            <a:stretch>
              <a:fillRect/>
            </a:stretch>
          </p:blipFill>
          <p:spPr>
            <a:xfrm>
              <a:off x="8025881" y="2057948"/>
              <a:ext cx="975993" cy="911115"/>
            </a:xfrm>
            <a:prstGeom prst="rect">
              <a:avLst/>
            </a:prstGeom>
          </p:spPr>
        </p:pic>
        <p:cxnSp>
          <p:nvCxnSpPr>
            <p:cNvPr id="20" name="Straight Connector 19">
              <a:extLst>
                <a:ext uri="{FF2B5EF4-FFF2-40B4-BE49-F238E27FC236}">
                  <a16:creationId xmlns:a16="http://schemas.microsoft.com/office/drawing/2014/main" id="{E38098E3-01EA-4892-AA21-6BFE89BD978E}"/>
                </a:ext>
              </a:extLst>
            </p:cNvPr>
            <p:cNvCxnSpPr>
              <a:stCxn id="103" idx="1"/>
              <a:endCxn id="92" idx="3"/>
            </p:cNvCxnSpPr>
            <p:nvPr/>
          </p:nvCxnSpPr>
          <p:spPr>
            <a:xfrm flipH="1" flipV="1">
              <a:off x="7278117" y="2134574"/>
              <a:ext cx="747764" cy="378932"/>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grpSp>
      <p:sp>
        <p:nvSpPr>
          <p:cNvPr id="14" name="TextBox 13">
            <a:extLst>
              <a:ext uri="{FF2B5EF4-FFF2-40B4-BE49-F238E27FC236}">
                <a16:creationId xmlns:a16="http://schemas.microsoft.com/office/drawing/2014/main" id="{A7CC1623-55FE-D5A7-349F-B7FA00DA040E}"/>
              </a:ext>
            </a:extLst>
          </p:cNvPr>
          <p:cNvSpPr txBox="1"/>
          <p:nvPr/>
        </p:nvSpPr>
        <p:spPr>
          <a:xfrm>
            <a:off x="390883"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 plus</a:t>
            </a:r>
          </a:p>
          <a:p>
            <a:pPr algn="ctr">
              <a:lnSpc>
                <a:spcPct val="120000"/>
              </a:lnSpc>
            </a:pPr>
            <a:r>
              <a:rPr lang="en-US" sz="1300" b="1" dirty="0">
                <a:solidFill>
                  <a:srgbClr val="C00000"/>
                </a:solidFill>
                <a:latin typeface="Arial" charset="0"/>
              </a:rPr>
              <a:t>your local changes</a:t>
            </a:r>
          </a:p>
        </p:txBody>
      </p:sp>
      <p:sp>
        <p:nvSpPr>
          <p:cNvPr id="17" name="TextBox 16">
            <a:extLst>
              <a:ext uri="{FF2B5EF4-FFF2-40B4-BE49-F238E27FC236}">
                <a16:creationId xmlns:a16="http://schemas.microsoft.com/office/drawing/2014/main" id="{FFD9ABD2-CD7C-54F8-4879-83AA44D02AF9}"/>
              </a:ext>
            </a:extLst>
          </p:cNvPr>
          <p:cNvSpPr txBox="1"/>
          <p:nvPr/>
        </p:nvSpPr>
        <p:spPr>
          <a:xfrm>
            <a:off x="3103140" y="3126881"/>
            <a:ext cx="2142067" cy="1030539"/>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Your local changes that you want to get “permanently” added to local repository</a:t>
            </a:r>
          </a:p>
        </p:txBody>
      </p:sp>
    </p:spTree>
    <p:extLst>
      <p:ext uri="{BB962C8B-B14F-4D97-AF65-F5344CB8AC3E}">
        <p14:creationId xmlns:p14="http://schemas.microsoft.com/office/powerpoint/2010/main" val="34836164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619B2-6621-9C40-4A2E-701B89512424}"/>
              </a:ext>
            </a:extLst>
          </p:cNvPr>
          <p:cNvSpPr/>
          <p:nvPr/>
        </p:nvSpPr>
        <p:spPr>
          <a:xfrm>
            <a:off x="633623" y="1193511"/>
            <a:ext cx="7593213" cy="5300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reproducibility?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590399" y="1226276"/>
            <a:ext cx="7679661" cy="416011"/>
          </a:xfrm>
          <a:prstGeom prst="rect">
            <a:avLst/>
          </a:prstGeom>
          <a:noFill/>
          <a:ln>
            <a:noFill/>
          </a:ln>
        </p:spPr>
        <p:txBody>
          <a:bodyPr wrap="square" rtlCol="0" anchor="ctr">
            <a:spAutoFit/>
          </a:bodyPr>
          <a:lstStyle/>
          <a:p>
            <a:pPr algn="ctr">
              <a:lnSpc>
                <a:spcPct val="150000"/>
              </a:lnSpc>
            </a:pPr>
            <a:r>
              <a:rPr lang="en-US" sz="1600" dirty="0">
                <a:latin typeface="+mj-lt"/>
              </a:rPr>
              <a:t>“The ability to obtain consistent results no matter the machine a project runs on.” </a:t>
            </a:r>
            <a:endParaRPr lang="en-US" sz="1600" dirty="0">
              <a:solidFill>
                <a:srgbClr val="1B202F"/>
              </a:solidFill>
              <a:latin typeface="+mj-lt"/>
            </a:endParaRPr>
          </a:p>
        </p:txBody>
      </p:sp>
      <p:pic>
        <p:nvPicPr>
          <p:cNvPr id="3" name="Picture 2">
            <a:extLst>
              <a:ext uri="{FF2B5EF4-FFF2-40B4-BE49-F238E27FC236}">
                <a16:creationId xmlns:a16="http://schemas.microsoft.com/office/drawing/2014/main" id="{68F31922-084D-392C-C183-265F60A7419E}"/>
              </a:ext>
            </a:extLst>
          </p:cNvPr>
          <p:cNvPicPr>
            <a:picLocks noChangeAspect="1"/>
          </p:cNvPicPr>
          <p:nvPr/>
        </p:nvPicPr>
        <p:blipFill>
          <a:blip r:embed="rId3"/>
          <a:stretch>
            <a:fillRect/>
          </a:stretch>
        </p:blipFill>
        <p:spPr>
          <a:xfrm>
            <a:off x="1648446" y="1893536"/>
            <a:ext cx="5699702" cy="2940372"/>
          </a:xfrm>
          <a:prstGeom prst="rect">
            <a:avLst/>
          </a:prstGeom>
        </p:spPr>
      </p:pic>
    </p:spTree>
    <p:extLst>
      <p:ext uri="{BB962C8B-B14F-4D97-AF65-F5344CB8AC3E}">
        <p14:creationId xmlns:p14="http://schemas.microsoft.com/office/powerpoint/2010/main" val="3085588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38054"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10" descr="Txt document, txt file extension, txt file icon, txt format, txt icon, txt,  plain text file">
            <a:extLst>
              <a:ext uri="{FF2B5EF4-FFF2-40B4-BE49-F238E27FC236}">
                <a16:creationId xmlns:a16="http://schemas.microsoft.com/office/drawing/2014/main" id="{5427D8EB-3474-47DA-90B1-B24014EF0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4552" y="2282298"/>
            <a:ext cx="705518" cy="70551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7B472AF-6E50-4797-8381-4F6C51BB8435}"/>
              </a:ext>
            </a:extLst>
          </p:cNvPr>
          <p:cNvSpPr txBox="1"/>
          <p:nvPr/>
        </p:nvSpPr>
        <p:spPr>
          <a:xfrm>
            <a:off x="2199599" y="4194536"/>
            <a:ext cx="1288141"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add</a:t>
            </a:r>
          </a:p>
        </p:txBody>
      </p:sp>
      <p:cxnSp>
        <p:nvCxnSpPr>
          <p:cNvPr id="51" name="Straight Arrow Connector 50">
            <a:extLst>
              <a:ext uri="{FF2B5EF4-FFF2-40B4-BE49-F238E27FC236}">
                <a16:creationId xmlns:a16="http://schemas.microsoft.com/office/drawing/2014/main" id="{250508E5-7A0C-4E35-91EA-4B4BBE8B9390}"/>
              </a:ext>
            </a:extLst>
          </p:cNvPr>
          <p:cNvCxnSpPr>
            <a:cxnSpLocks/>
          </p:cNvCxnSpPr>
          <p:nvPr/>
        </p:nvCxnSpPr>
        <p:spPr>
          <a:xfrm>
            <a:off x="1980069" y="4619222"/>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9D4A8DBB-A34D-4ABE-A7FE-94BAB3F99CD2}"/>
              </a:ext>
            </a:extLst>
          </p:cNvPr>
          <p:cNvSpPr txBox="1"/>
          <p:nvPr/>
        </p:nvSpPr>
        <p:spPr>
          <a:xfrm>
            <a:off x="4571259" y="4195258"/>
            <a:ext cx="1288141"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commit</a:t>
            </a:r>
          </a:p>
        </p:txBody>
      </p:sp>
      <p:cxnSp>
        <p:nvCxnSpPr>
          <p:cNvPr id="56" name="Straight Arrow Connector 55">
            <a:extLst>
              <a:ext uri="{FF2B5EF4-FFF2-40B4-BE49-F238E27FC236}">
                <a16:creationId xmlns:a16="http://schemas.microsoft.com/office/drawing/2014/main" id="{99540C1D-1AD7-41E7-A714-F52BEAE34C89}"/>
              </a:ext>
            </a:extLst>
          </p:cNvPr>
          <p:cNvCxnSpPr>
            <a:cxnSpLocks/>
          </p:cNvCxnSpPr>
          <p:nvPr/>
        </p:nvCxnSpPr>
        <p:spPr>
          <a:xfrm>
            <a:off x="4351729" y="4619944"/>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grpSp>
        <p:nvGrpSpPr>
          <p:cNvPr id="62" name="Group 61">
            <a:extLst>
              <a:ext uri="{FF2B5EF4-FFF2-40B4-BE49-F238E27FC236}">
                <a16:creationId xmlns:a16="http://schemas.microsoft.com/office/drawing/2014/main" id="{5B0E846E-70DD-403C-886A-5B6DAE4918EF}"/>
              </a:ext>
            </a:extLst>
          </p:cNvPr>
          <p:cNvGrpSpPr/>
          <p:nvPr/>
        </p:nvGrpSpPr>
        <p:grpSpPr>
          <a:xfrm>
            <a:off x="4997767" y="4694177"/>
            <a:ext cx="444342" cy="444342"/>
            <a:chOff x="4750286" y="2984522"/>
            <a:chExt cx="444342" cy="444342"/>
          </a:xfrm>
        </p:grpSpPr>
        <p:sp>
          <p:nvSpPr>
            <p:cNvPr id="63" name="Oval 62">
              <a:extLst>
                <a:ext uri="{FF2B5EF4-FFF2-40B4-BE49-F238E27FC236}">
                  <a16:creationId xmlns:a16="http://schemas.microsoft.com/office/drawing/2014/main" id="{3C17429B-8B41-4F7D-B826-BD765C65174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6364C432-BFC7-4638-8C69-9AD8F503C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82927" y="902180"/>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2">
            <a:extLst>
              <a:ext uri="{FF2B5EF4-FFF2-40B4-BE49-F238E27FC236}">
                <a16:creationId xmlns:a16="http://schemas.microsoft.com/office/drawing/2014/main" id="{0C97DE9A-5F56-4860-9626-72CB60099E17}"/>
              </a:ext>
            </a:extLst>
          </p:cNvPr>
          <p:cNvPicPr>
            <a:picLocks noChangeAspect="1"/>
          </p:cNvPicPr>
          <p:nvPr/>
        </p:nvPicPr>
        <p:blipFill>
          <a:blip r:embed="rId3"/>
          <a:stretch>
            <a:fillRect/>
          </a:stretch>
        </p:blipFill>
        <p:spPr>
          <a:xfrm>
            <a:off x="8025881" y="2057948"/>
            <a:ext cx="975993" cy="911115"/>
          </a:xfrm>
          <a:prstGeom prst="rect">
            <a:avLst/>
          </a:prstGeom>
        </p:spPr>
      </p:pic>
      <p:cxnSp>
        <p:nvCxnSpPr>
          <p:cNvPr id="20" name="Straight Connector 19">
            <a:extLst>
              <a:ext uri="{FF2B5EF4-FFF2-40B4-BE49-F238E27FC236}">
                <a16:creationId xmlns:a16="http://schemas.microsoft.com/office/drawing/2014/main" id="{E38098E3-01EA-4892-AA21-6BFE89BD978E}"/>
              </a:ext>
            </a:extLst>
          </p:cNvPr>
          <p:cNvCxnSpPr>
            <a:stCxn id="103" idx="1"/>
            <a:endCxn id="92" idx="3"/>
          </p:cNvCxnSpPr>
          <p:nvPr/>
        </p:nvCxnSpPr>
        <p:spPr>
          <a:xfrm flipH="1" flipV="1">
            <a:off x="7278117" y="2134574"/>
            <a:ext cx="747764" cy="378932"/>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5" name="Rectangle 4">
            <a:extLst>
              <a:ext uri="{FF2B5EF4-FFF2-40B4-BE49-F238E27FC236}">
                <a16:creationId xmlns:a16="http://schemas.microsoft.com/office/drawing/2014/main" id="{5D700CFA-F845-BF4C-5280-6C0BB9892806}"/>
              </a:ext>
            </a:extLst>
          </p:cNvPr>
          <p:cNvSpPr/>
          <p:nvPr/>
        </p:nvSpPr>
        <p:spPr>
          <a:xfrm>
            <a:off x="3717314" y="226445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CE742B4-A89A-18C7-FDFA-9B5D55FC87E5}"/>
              </a:ext>
            </a:extLst>
          </p:cNvPr>
          <p:cNvSpPr txBox="1"/>
          <p:nvPr/>
        </p:nvSpPr>
        <p:spPr>
          <a:xfrm>
            <a:off x="390883"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a:t>
            </a:r>
            <a:r>
              <a:rPr lang="en-US" sz="1300" b="1" dirty="0">
                <a:solidFill>
                  <a:schemeClr val="bg1"/>
                </a:solidFill>
                <a:latin typeface="Arial" charset="0"/>
              </a:rPr>
              <a:t>, plus</a:t>
            </a:r>
          </a:p>
          <a:p>
            <a:pPr algn="ctr">
              <a:lnSpc>
                <a:spcPct val="120000"/>
              </a:lnSpc>
            </a:pPr>
            <a:r>
              <a:rPr lang="en-US" sz="1300" b="1" dirty="0">
                <a:solidFill>
                  <a:schemeClr val="bg1"/>
                </a:solidFill>
                <a:latin typeface="Arial" charset="0"/>
              </a:rPr>
              <a:t>your local changes</a:t>
            </a:r>
          </a:p>
        </p:txBody>
      </p:sp>
      <p:sp>
        <p:nvSpPr>
          <p:cNvPr id="8" name="TextBox 7">
            <a:extLst>
              <a:ext uri="{FF2B5EF4-FFF2-40B4-BE49-F238E27FC236}">
                <a16:creationId xmlns:a16="http://schemas.microsoft.com/office/drawing/2014/main" id="{932FABCF-2B16-7621-A0DB-CF2E12C53CC5}"/>
              </a:ext>
            </a:extLst>
          </p:cNvPr>
          <p:cNvSpPr txBox="1"/>
          <p:nvPr/>
        </p:nvSpPr>
        <p:spPr>
          <a:xfrm>
            <a:off x="7197357" y="63478"/>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newly-updated local repository</a:t>
            </a:r>
          </a:p>
        </p:txBody>
      </p:sp>
      <p:sp>
        <p:nvSpPr>
          <p:cNvPr id="9" name="TextBox 8">
            <a:extLst>
              <a:ext uri="{FF2B5EF4-FFF2-40B4-BE49-F238E27FC236}">
                <a16:creationId xmlns:a16="http://schemas.microsoft.com/office/drawing/2014/main" id="{76E25D1D-9D8E-F167-51C4-B29A141B08CF}"/>
              </a:ext>
            </a:extLst>
          </p:cNvPr>
          <p:cNvSpPr txBox="1"/>
          <p:nvPr/>
        </p:nvSpPr>
        <p:spPr>
          <a:xfrm>
            <a:off x="390882"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 plus</a:t>
            </a:r>
          </a:p>
          <a:p>
            <a:pPr algn="ctr">
              <a:lnSpc>
                <a:spcPct val="120000"/>
              </a:lnSpc>
            </a:pPr>
            <a:r>
              <a:rPr lang="en-US" sz="1300" b="1" dirty="0">
                <a:solidFill>
                  <a:srgbClr val="C00000"/>
                </a:solidFill>
                <a:latin typeface="Arial" charset="0"/>
              </a:rPr>
              <a:t>your local changes</a:t>
            </a:r>
          </a:p>
        </p:txBody>
      </p:sp>
      <p:sp>
        <p:nvSpPr>
          <p:cNvPr id="10" name="Oval 9">
            <a:extLst>
              <a:ext uri="{FF2B5EF4-FFF2-40B4-BE49-F238E27FC236}">
                <a16:creationId xmlns:a16="http://schemas.microsoft.com/office/drawing/2014/main" id="{450B5B87-6B32-98FF-BEAD-D1011BCCBA15}"/>
              </a:ext>
            </a:extLst>
          </p:cNvPr>
          <p:cNvSpPr/>
          <p:nvPr/>
        </p:nvSpPr>
        <p:spPr>
          <a:xfrm>
            <a:off x="7846141" y="605045"/>
            <a:ext cx="1298634" cy="1442785"/>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D68F03-0693-DEF8-FE75-609B69DC47DC}"/>
              </a:ext>
            </a:extLst>
          </p:cNvPr>
          <p:cNvSpPr txBox="1"/>
          <p:nvPr/>
        </p:nvSpPr>
        <p:spPr>
          <a:xfrm>
            <a:off x="3103140" y="3126881"/>
            <a:ext cx="2142067" cy="1030539"/>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Your local changes that you want to get “permanently” added to local repository</a:t>
            </a:r>
          </a:p>
        </p:txBody>
      </p:sp>
    </p:spTree>
    <p:extLst>
      <p:ext uri="{BB962C8B-B14F-4D97-AF65-F5344CB8AC3E}">
        <p14:creationId xmlns:p14="http://schemas.microsoft.com/office/powerpoint/2010/main" val="4276662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P spid="55" grpId="0" animBg="1"/>
      <p:bldP spid="35" grpId="0" animBg="1"/>
      <p:bldP spid="5" grpId="0" animBg="1"/>
      <p:bldP spid="8" grpId="0"/>
      <p:bldP spid="9" grpId="0"/>
      <p:bldP spid="10" grpId="0" animBg="1"/>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2602721"/>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3. </a:t>
            </a:r>
            <a:r>
              <a:rPr lang="en-US" sz="1600" dirty="0">
                <a:solidFill>
                  <a:srgbClr val="000000"/>
                </a:solidFill>
                <a:latin typeface="Arial" charset="0"/>
              </a:rPr>
              <a:t>As you change files: 	               </a:t>
            </a:r>
            <a:r>
              <a:rPr lang="en-US" sz="1600" b="1" dirty="0">
                <a:solidFill>
                  <a:srgbClr val="C00000"/>
                </a:solidFill>
                <a:latin typeface="Arial" charset="0"/>
              </a:rPr>
              <a:t>working directory</a:t>
            </a:r>
            <a:r>
              <a:rPr lang="en-US" sz="1600" b="1" dirty="0">
                <a:solidFill>
                  <a:srgbClr val="000000"/>
                </a:solidFill>
                <a:latin typeface="Arial" charset="0"/>
              </a:rPr>
              <a:t> </a:t>
            </a:r>
            <a:r>
              <a:rPr lang="en-US" sz="1600" b="1" dirty="0">
                <a:solidFill>
                  <a:srgbClr val="000000"/>
                </a:solidFill>
                <a:latin typeface="Arial" charset="0"/>
                <a:sym typeface="Wingdings" panose="05000000000000000000" pitchFamily="2" charset="2"/>
              </a:rPr>
              <a:t> </a:t>
            </a:r>
            <a:r>
              <a:rPr lang="en-US" sz="1600" b="1" dirty="0">
                <a:solidFill>
                  <a:srgbClr val="C00000"/>
                </a:solidFill>
                <a:latin typeface="Arial" charset="0"/>
              </a:rPr>
              <a:t>staging area</a:t>
            </a:r>
          </a:p>
        </p:txBody>
      </p:sp>
      <p:sp>
        <p:nvSpPr>
          <p:cNvPr id="50" name="TextBox 49">
            <a:extLst>
              <a:ext uri="{FF2B5EF4-FFF2-40B4-BE49-F238E27FC236}">
                <a16:creationId xmlns:a16="http://schemas.microsoft.com/office/drawing/2014/main" id="{87B472AF-6E50-4797-8381-4F6C51BB8435}"/>
              </a:ext>
            </a:extLst>
          </p:cNvPr>
          <p:cNvSpPr txBox="1"/>
          <p:nvPr/>
        </p:nvSpPr>
        <p:spPr>
          <a:xfrm>
            <a:off x="5148079" y="2578801"/>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add &lt;filename&gt;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5044521" y="3697270"/>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commit –m “comment”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3620133"/>
            <a:ext cx="3935847" cy="951543"/>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4. </a:t>
            </a:r>
            <a:r>
              <a:rPr lang="en-US" sz="1600" dirty="0">
                <a:solidFill>
                  <a:srgbClr val="000000"/>
                </a:solidFill>
                <a:latin typeface="Arial" charset="0"/>
              </a:rPr>
              <a:t>Once you have added a new functionality/completed an update: </a:t>
            </a:r>
            <a:r>
              <a:rPr lang="en-US" sz="1600" b="1" dirty="0">
                <a:solidFill>
                  <a:srgbClr val="C00000"/>
                </a:solidFill>
                <a:latin typeface="Arial" charset="0"/>
              </a:rPr>
              <a:t>staging area </a:t>
            </a:r>
            <a:r>
              <a:rPr lang="en-US" sz="1600" b="1" dirty="0">
                <a:solidFill>
                  <a:srgbClr val="000000"/>
                </a:solidFill>
                <a:latin typeface="Arial" charset="0"/>
                <a:sym typeface="Wingdings" panose="05000000000000000000" pitchFamily="2" charset="2"/>
              </a:rPr>
              <a:t></a:t>
            </a:r>
            <a:r>
              <a:rPr lang="en-US" sz="1600" b="1" dirty="0">
                <a:solidFill>
                  <a:srgbClr val="C00000"/>
                </a:solidFill>
                <a:latin typeface="Arial" charset="0"/>
                <a:sym typeface="Wingdings" panose="05000000000000000000" pitchFamily="2" charset="2"/>
              </a:rPr>
              <a:t> </a:t>
            </a:r>
            <a:r>
              <a:rPr lang="en-US" sz="1600" b="1" dirty="0">
                <a:solidFill>
                  <a:srgbClr val="C00000"/>
                </a:solidFill>
                <a:latin typeface="Arial" charset="0"/>
              </a:rPr>
              <a:t>local repo</a:t>
            </a: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2991"/>
            <a:ext cx="3935847" cy="360740"/>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1. </a:t>
            </a:r>
            <a:r>
              <a:rPr lang="en-US" sz="1600" dirty="0">
                <a:solidFill>
                  <a:srgbClr val="000000"/>
                </a:solidFill>
                <a:latin typeface="Arial" charset="0"/>
              </a:rPr>
              <a:t>Make changes in working directory</a:t>
            </a:r>
          </a:p>
        </p:txBody>
      </p:sp>
      <p:sp>
        <p:nvSpPr>
          <p:cNvPr id="21" name="TextBox 20">
            <a:extLst>
              <a:ext uri="{FF2B5EF4-FFF2-40B4-BE49-F238E27FC236}">
                <a16:creationId xmlns:a16="http://schemas.microsoft.com/office/drawing/2014/main" id="{BB72A60D-E48F-4920-BE59-79EF784BFC14}"/>
              </a:ext>
            </a:extLst>
          </p:cNvPr>
          <p:cNvSpPr txBox="1"/>
          <p:nvPr/>
        </p:nvSpPr>
        <p:spPr>
          <a:xfrm>
            <a:off x="4796385" y="4058799"/>
            <a:ext cx="3605887" cy="951543"/>
          </a:xfrm>
          <a:prstGeom prst="rect">
            <a:avLst/>
          </a:prstGeom>
          <a:noFill/>
        </p:spPr>
        <p:txBody>
          <a:bodyPr wrap="square" rtlCol="0" anchor="ctr">
            <a:spAutoFit/>
          </a:bodyPr>
          <a:lstStyle/>
          <a:p>
            <a:pPr algn="ctr">
              <a:lnSpc>
                <a:spcPct val="120000"/>
              </a:lnSpc>
            </a:pPr>
            <a:r>
              <a:rPr lang="en-US" sz="1600" dirty="0">
                <a:solidFill>
                  <a:srgbClr val="000000"/>
                </a:solidFill>
                <a:latin typeface="Arial" charset="0"/>
              </a:rPr>
              <a:t>Add a short, intuitive comment describing the change in functionality</a:t>
            </a:r>
          </a:p>
          <a:p>
            <a:pPr algn="ctr">
              <a:lnSpc>
                <a:spcPct val="120000"/>
              </a:lnSpc>
            </a:pPr>
            <a:r>
              <a:rPr lang="en-US" sz="1600" dirty="0">
                <a:solidFill>
                  <a:srgbClr val="000000"/>
                </a:solidFill>
                <a:latin typeface="Arial" charset="0"/>
                <a:sym typeface="Wingdings" panose="05000000000000000000" pitchFamily="2" charset="2"/>
              </a:rPr>
              <a:t> </a:t>
            </a:r>
            <a:r>
              <a:rPr lang="en-US" sz="1600" dirty="0">
                <a:solidFill>
                  <a:srgbClr val="000000"/>
                </a:solidFill>
                <a:latin typeface="Arial" charset="0"/>
              </a:rPr>
              <a:t>For reference later!</a:t>
            </a:r>
            <a:endParaRPr lang="en-US" sz="1600" dirty="0">
              <a:solidFill>
                <a:srgbClr val="C00000"/>
              </a:solidFill>
              <a:latin typeface="Arial" charset="0"/>
            </a:endParaRP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3531426"/>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53989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409428" y="2413835"/>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22E8C4E-3676-45A9-8B8F-A9C4D4FECEFB}"/>
              </a:ext>
            </a:extLst>
          </p:cNvPr>
          <p:cNvSpPr txBox="1"/>
          <p:nvPr/>
        </p:nvSpPr>
        <p:spPr>
          <a:xfrm>
            <a:off x="5148080" y="3021395"/>
            <a:ext cx="2902495"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add . </a:t>
            </a:r>
            <a:r>
              <a:rPr lang="en-US" sz="1600" dirty="0">
                <a:solidFill>
                  <a:srgbClr val="000000"/>
                </a:solidFill>
                <a:cs typeface="Courier New" panose="02070309020205020404" pitchFamily="49" charset="0"/>
              </a:rPr>
              <a:t>(adds all files)</a:t>
            </a:r>
          </a:p>
        </p:txBody>
      </p:sp>
      <p:sp>
        <p:nvSpPr>
          <p:cNvPr id="22" name="TextBox 21">
            <a:extLst>
              <a:ext uri="{FF2B5EF4-FFF2-40B4-BE49-F238E27FC236}">
                <a16:creationId xmlns:a16="http://schemas.microsoft.com/office/drawing/2014/main" id="{44FE9056-E53B-4725-99C9-6514611EB6FC}"/>
              </a:ext>
            </a:extLst>
          </p:cNvPr>
          <p:cNvSpPr txBox="1"/>
          <p:nvPr/>
        </p:nvSpPr>
        <p:spPr>
          <a:xfrm>
            <a:off x="5804513" y="1793515"/>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status</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656638"/>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2. </a:t>
            </a:r>
            <a:r>
              <a:rPr lang="en-US" sz="1600" dirty="0">
                <a:solidFill>
                  <a:srgbClr val="000000"/>
                </a:solidFill>
                <a:latin typeface="Arial" charset="0"/>
              </a:rPr>
              <a:t>Check the files in the staging area and any “untracked” changes (not yet added)</a:t>
            </a:r>
            <a:endParaRPr lang="en-US" sz="1600" dirty="0">
              <a:solidFill>
                <a:srgbClr val="C00000"/>
              </a:solidFill>
              <a:latin typeface="Arial" charset="0"/>
            </a:endParaRPr>
          </a:p>
        </p:txBody>
      </p:sp>
    </p:spTree>
    <p:extLst>
      <p:ext uri="{BB962C8B-B14F-4D97-AF65-F5344CB8AC3E}">
        <p14:creationId xmlns:p14="http://schemas.microsoft.com/office/powerpoint/2010/main" val="790370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4" y="1039761"/>
            <a:ext cx="7990063" cy="785343"/>
          </a:xfrm>
          <a:prstGeom prst="rect">
            <a:avLst/>
          </a:prstGeom>
          <a:noFill/>
          <a:ln>
            <a:noFill/>
          </a:ln>
        </p:spPr>
        <p:txBody>
          <a:bodyPr wrap="square" rtlCol="0">
            <a:spAutoFit/>
          </a:bodyPr>
          <a:lstStyle/>
          <a:p>
            <a:pPr>
              <a:lnSpc>
                <a:spcPct val="150000"/>
              </a:lnSpc>
            </a:pPr>
            <a:r>
              <a:rPr lang="en-US" sz="1600" dirty="0">
                <a:solidFill>
                  <a:srgbClr val="1B202F"/>
                </a:solidFill>
              </a:rPr>
              <a:t>In your opinion, which would be the most helpful commit message three months from now? </a:t>
            </a:r>
            <a:r>
              <a:rPr lang="en-US" sz="1600" b="1" dirty="0">
                <a:solidFill>
                  <a:srgbClr val="1B202F"/>
                </a:solidFill>
              </a:rPr>
              <a:t>(somewhat subjective!)</a:t>
            </a:r>
            <a:endParaRPr lang="en-US" sz="1600" b="1" dirty="0">
              <a:solidFill>
                <a:srgbClr val="000000"/>
              </a:solidFill>
              <a:cs typeface="Courier New" panose="02070309020205020404" pitchFamily="49" charset="0"/>
            </a:endParaRP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208755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“Fix bug”</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2712294"/>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“Add functions: </a:t>
            </a:r>
            <a:r>
              <a:rPr lang="en-US" dirty="0" err="1">
                <a:solidFill>
                  <a:srgbClr val="000000"/>
                </a:solidFill>
                <a:latin typeface="Courier New" panose="02070309020205020404" pitchFamily="49" charset="0"/>
                <a:cs typeface="Courier New" panose="02070309020205020404" pitchFamily="49" charset="0"/>
              </a:rPr>
              <a:t>cleanData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processData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runPredictions</a:t>
            </a:r>
            <a:r>
              <a:rPr lang="en-US" dirty="0">
                <a:solidFill>
                  <a:srgbClr val="000000"/>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E8E5C41C-AA85-4263-8188-FEA93B74E0CF}"/>
              </a:ext>
            </a:extLst>
          </p:cNvPr>
          <p:cNvSpPr txBox="1"/>
          <p:nvPr/>
        </p:nvSpPr>
        <p:spPr>
          <a:xfrm>
            <a:off x="1521999" y="3705081"/>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“Add function to plot model results”</a:t>
            </a:r>
          </a:p>
        </p:txBody>
      </p:sp>
      <p:sp>
        <p:nvSpPr>
          <p:cNvPr id="8" name="TextBox 7">
            <a:extLst>
              <a:ext uri="{FF2B5EF4-FFF2-40B4-BE49-F238E27FC236}">
                <a16:creationId xmlns:a16="http://schemas.microsoft.com/office/drawing/2014/main" id="{409B2BC9-AD5D-4AF4-B773-F878B1B546EB}"/>
              </a:ext>
            </a:extLst>
          </p:cNvPr>
          <p:cNvSpPr txBox="1"/>
          <p:nvPr/>
        </p:nvSpPr>
        <p:spPr>
          <a:xfrm>
            <a:off x="1521999" y="4308530"/>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“Write latest optimization model”</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06818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692042" y="268932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692041" y="369405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692042" y="4295160"/>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Rectangle 14">
            <a:extLst>
              <a:ext uri="{FF2B5EF4-FFF2-40B4-BE49-F238E27FC236}">
                <a16:creationId xmlns:a16="http://schemas.microsoft.com/office/drawing/2014/main" id="{90FFB0BD-D691-4B08-9009-CDC3ED8ED17F}"/>
              </a:ext>
            </a:extLst>
          </p:cNvPr>
          <p:cNvSpPr/>
          <p:nvPr/>
        </p:nvSpPr>
        <p:spPr>
          <a:xfrm>
            <a:off x="493295" y="3607938"/>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110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Check the current status</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Let’s commit something to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Run </a:t>
            </a:r>
            <a:r>
              <a:rPr lang="en-US" sz="1600" dirty="0">
                <a:solidFill>
                  <a:srgbClr val="1B202F"/>
                </a:solidFill>
                <a:latin typeface="Courier New" panose="02070309020205020404" pitchFamily="49" charset="0"/>
                <a:cs typeface="Courier New" panose="02070309020205020404" pitchFamily="49" charset="0"/>
              </a:rPr>
              <a:t>git status </a:t>
            </a:r>
            <a:r>
              <a:rPr lang="en-US" sz="1600" dirty="0">
                <a:solidFill>
                  <a:srgbClr val="1B202F"/>
                </a:solidFill>
              </a:rPr>
              <a:t>between each step to see the staging area.</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9103" y="4205070"/>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commit –m “Add empty file”</a:t>
            </a:r>
          </a:p>
          <a:p>
            <a:pPr algn="ctr"/>
            <a:r>
              <a:rPr lang="en-US" sz="1500" dirty="0">
                <a:solidFill>
                  <a:srgbClr val="1B202F"/>
                </a:solidFill>
                <a:latin typeface="Courier New" panose="02070309020205020404" pitchFamily="49" charset="0"/>
                <a:cs typeface="Courier New" panose="02070309020205020404" pitchFamily="49" charset="0"/>
              </a:rPr>
              <a:t>git status</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03822"/>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the file to the staging area</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4" y="3789045"/>
            <a:ext cx="6726089" cy="323165"/>
          </a:xfrm>
          <a:prstGeom prst="rect">
            <a:avLst/>
          </a:prstGeom>
          <a:noFill/>
        </p:spPr>
        <p:txBody>
          <a:bodyPr wrap="square">
            <a:spAutoFit/>
          </a:bodyPr>
          <a:lstStyle/>
          <a:p>
            <a:pPr>
              <a:spcAft>
                <a:spcPts val="1200"/>
              </a:spcAft>
            </a:pPr>
            <a:r>
              <a:rPr lang="en-US" sz="1500" dirty="0">
                <a:solidFill>
                  <a:srgbClr val="1B202F"/>
                </a:solidFill>
              </a:rPr>
              <a:t>3.   Commit the changes to the repository</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29106"/>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status </a:t>
            </a:r>
          </a:p>
        </p:txBody>
      </p:sp>
      <p:sp>
        <p:nvSpPr>
          <p:cNvPr id="2" name="TextBox 1">
            <a:extLst>
              <a:ext uri="{FF2B5EF4-FFF2-40B4-BE49-F238E27FC236}">
                <a16:creationId xmlns:a16="http://schemas.microsoft.com/office/drawing/2014/main" id="{D2D6B384-3C6A-3F82-573A-6A279E3F9FD3}"/>
              </a:ext>
            </a:extLst>
          </p:cNvPr>
          <p:cNvSpPr txBox="1"/>
          <p:nvPr/>
        </p:nvSpPr>
        <p:spPr>
          <a:xfrm>
            <a:off x="2089103" y="3147716"/>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add newfile.txt</a:t>
            </a:r>
          </a:p>
          <a:p>
            <a:pPr algn="ctr"/>
            <a:r>
              <a:rPr lang="en-US" sz="1500" dirty="0">
                <a:solidFill>
                  <a:srgbClr val="1B202F"/>
                </a:solidFill>
                <a:latin typeface="Courier New" panose="02070309020205020404" pitchFamily="49" charset="0"/>
                <a:cs typeface="Courier New" panose="02070309020205020404" pitchFamily="49" charset="0"/>
              </a:rPr>
              <a:t>git status</a:t>
            </a:r>
          </a:p>
        </p:txBody>
      </p:sp>
    </p:spTree>
    <p:extLst>
      <p:ext uri="{BB962C8B-B14F-4D97-AF65-F5344CB8AC3E}">
        <p14:creationId xmlns:p14="http://schemas.microsoft.com/office/powerpoint/2010/main" val="1129924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553998"/>
          </a:xfrm>
          <a:prstGeom prst="rect">
            <a:avLst/>
          </a:prstGeom>
          <a:noFill/>
          <a:ln>
            <a:noFill/>
          </a:ln>
        </p:spPr>
        <p:txBody>
          <a:bodyPr wrap="square" rtlCol="0">
            <a:spAutoFit/>
          </a:bodyPr>
          <a:lstStyle/>
          <a:p>
            <a:pPr>
              <a:spcAft>
                <a:spcPts val="4800"/>
              </a:spcAft>
            </a:pPr>
            <a:r>
              <a:rPr lang="en-US" sz="1500" dirty="0">
                <a:solidFill>
                  <a:srgbClr val="1B202F"/>
                </a:solidFill>
              </a:rPr>
              <a:t>1.   Leave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Create and navigate to a new directory and initialize Git.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new repository called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latin typeface="+mj-lt"/>
                <a:cs typeface="Courier New" panose="02070309020205020404" pitchFamily="49" charset="0"/>
              </a:rPr>
              <a:t> (outside of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mj-lt"/>
                <a:cs typeface="Courier New" panose="02070309020205020404" pitchFamily="49" charset="0"/>
              </a:rPr>
              <a:t>)</a:t>
            </a:r>
            <a:r>
              <a:rPr lang="en-US" sz="1600" dirty="0">
                <a:solidFill>
                  <a:srgbClr val="1B202F"/>
                </a:solidFill>
                <a:latin typeface="+mj-lt"/>
              </a:rPr>
              <a:t>,</a:t>
            </a:r>
            <a:r>
              <a:rPr lang="en-US" sz="1600" dirty="0">
                <a:solidFill>
                  <a:srgbClr val="1B202F"/>
                </a:solidFill>
              </a:rPr>
              <a:t> create a text file in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rPr>
              <a:t> called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add and commit it to the repository.</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9104" y="4349332"/>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add myfile.txt</a:t>
            </a:r>
          </a:p>
          <a:p>
            <a:pPr algn="ctr"/>
            <a:r>
              <a:rPr lang="en-US" sz="1500" dirty="0">
                <a:solidFill>
                  <a:srgbClr val="1B202F"/>
                </a:solidFill>
                <a:latin typeface="Courier New" panose="02070309020205020404" pitchFamily="49" charset="0"/>
                <a:cs typeface="Courier New" panose="02070309020205020404" pitchFamily="49" charset="0"/>
              </a:rPr>
              <a:t>git commit –m “Add first text file”</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5" y="3308319"/>
            <a:ext cx="6726089" cy="323165"/>
          </a:xfrm>
          <a:prstGeom prst="rect">
            <a:avLst/>
          </a:prstGeom>
          <a:noFill/>
        </p:spPr>
        <p:txBody>
          <a:bodyPr wrap="square">
            <a:spAutoFit/>
          </a:bodyPr>
          <a:lstStyle/>
          <a:p>
            <a:pPr>
              <a:spcAft>
                <a:spcPts val="1200"/>
              </a:spcAft>
            </a:pPr>
            <a:r>
              <a:rPr lang="en-US" sz="1500" dirty="0">
                <a:solidFill>
                  <a:srgbClr val="1B202F"/>
                </a:solidFill>
              </a:rPr>
              <a:t>2.   Create an empty text file in </a:t>
            </a:r>
            <a:r>
              <a:rPr lang="en-US" sz="1500" dirty="0" err="1">
                <a:solidFill>
                  <a:srgbClr val="1B202F"/>
                </a:solidFill>
              </a:rPr>
              <a:t>myrepo</a:t>
            </a:r>
            <a:endParaRPr lang="en-US" sz="1500" dirty="0">
              <a:solidFill>
                <a:srgbClr val="1B202F"/>
              </a:solidFill>
            </a:endParaRPr>
          </a:p>
        </p:txBody>
      </p:sp>
      <p:sp>
        <p:nvSpPr>
          <p:cNvPr id="15" name="TextBox 14">
            <a:extLst>
              <a:ext uri="{FF2B5EF4-FFF2-40B4-BE49-F238E27FC236}">
                <a16:creationId xmlns:a16="http://schemas.microsoft.com/office/drawing/2014/main" id="{0E45220F-DDAB-408A-9825-ECA9B670102A}"/>
              </a:ext>
            </a:extLst>
          </p:cNvPr>
          <p:cNvSpPr txBox="1"/>
          <p:nvPr/>
        </p:nvSpPr>
        <p:spPr>
          <a:xfrm>
            <a:off x="1208955" y="4001712"/>
            <a:ext cx="5444455" cy="323165"/>
          </a:xfrm>
          <a:prstGeom prst="rect">
            <a:avLst/>
          </a:prstGeom>
          <a:noFill/>
        </p:spPr>
        <p:txBody>
          <a:bodyPr wrap="square">
            <a:spAutoFit/>
          </a:bodyPr>
          <a:lstStyle/>
          <a:p>
            <a:pPr>
              <a:spcAft>
                <a:spcPts val="3000"/>
              </a:spcAft>
            </a:pPr>
            <a:r>
              <a:rPr lang="en-US" sz="1500" dirty="0">
                <a:solidFill>
                  <a:srgbClr val="1B202F"/>
                </a:solidFill>
              </a:rPr>
              <a:t>3.   Add and commit the text file to your new repository</a:t>
            </a:r>
            <a:endParaRPr lang="en-US" sz="1500" dirty="0"/>
          </a:p>
        </p:txBody>
      </p:sp>
      <p:sp>
        <p:nvSpPr>
          <p:cNvPr id="16" name="TextBox 15">
            <a:extLst>
              <a:ext uri="{FF2B5EF4-FFF2-40B4-BE49-F238E27FC236}">
                <a16:creationId xmlns:a16="http://schemas.microsoft.com/office/drawing/2014/main" id="{CFC1B8C1-83BE-40A1-B8A8-D02C3277FE9F}"/>
              </a:ext>
            </a:extLst>
          </p:cNvPr>
          <p:cNvSpPr txBox="1"/>
          <p:nvPr/>
        </p:nvSpPr>
        <p:spPr>
          <a:xfrm>
            <a:off x="3421555" y="3642236"/>
            <a:ext cx="2249946"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myfile.txt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29106"/>
            <a:ext cx="3284031" cy="1015663"/>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p>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500" dirty="0" err="1">
                <a:solidFill>
                  <a:srgbClr val="1B202F"/>
                </a:solidFill>
                <a:latin typeface="Courier New" panose="02070309020205020404" pitchFamily="49" charset="0"/>
                <a:cs typeface="Courier New" panose="02070309020205020404" pitchFamily="49" charset="0"/>
              </a:rPr>
              <a:t>myrepo</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err="1">
                <a:solidFill>
                  <a:srgbClr val="1B202F"/>
                </a:solidFill>
                <a:latin typeface="Courier New" panose="02070309020205020404" pitchFamily="49" charset="0"/>
                <a:cs typeface="Courier New" panose="02070309020205020404" pitchFamily="49" charset="0"/>
              </a:rPr>
              <a:t>myrepo</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git </a:t>
            </a:r>
            <a:r>
              <a:rPr lang="en-US" sz="1500" dirty="0" err="1">
                <a:solidFill>
                  <a:srgbClr val="1B202F"/>
                </a:solidFill>
                <a:latin typeface="Courier New" panose="02070309020205020404" pitchFamily="49" charset="0"/>
                <a:cs typeface="Courier New" panose="02070309020205020404" pitchFamily="49" charset="0"/>
              </a:rPr>
              <a:t>init</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020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spTree>
    <p:extLst>
      <p:ext uri="{BB962C8B-B14F-4D97-AF65-F5344CB8AC3E}">
        <p14:creationId xmlns:p14="http://schemas.microsoft.com/office/powerpoint/2010/main" val="335213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8959498A-F8E5-4430-AE72-D2F95497C7B5}"/>
              </a:ext>
            </a:extLst>
          </p:cNvPr>
          <p:cNvSpPr txBox="1"/>
          <p:nvPr/>
        </p:nvSpPr>
        <p:spPr>
          <a:xfrm>
            <a:off x="7452934" y="1973531"/>
            <a:ext cx="1548940"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85" name="Connector: Curved 84">
            <a:extLst>
              <a:ext uri="{FF2B5EF4-FFF2-40B4-BE49-F238E27FC236}">
                <a16:creationId xmlns:a16="http://schemas.microsoft.com/office/drawing/2014/main" id="{89C9E030-CF7A-4BD4-AF44-B8C3859E3C8D}"/>
              </a:ext>
            </a:extLst>
          </p:cNvPr>
          <p:cNvCxnSpPr>
            <a:cxnSpLocks/>
            <a:stCxn id="77" idx="3"/>
            <a:endCxn id="70" idx="3"/>
          </p:cNvCxnSpPr>
          <p:nvPr/>
        </p:nvCxnSpPr>
        <p:spPr>
          <a:xfrm flipH="1">
            <a:off x="7340218" y="1690246"/>
            <a:ext cx="881" cy="354550"/>
          </a:xfrm>
          <a:prstGeom prst="curvedConnector3">
            <a:avLst>
              <a:gd name="adj1" fmla="val -2594778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spTree>
    <p:extLst>
      <p:ext uri="{BB962C8B-B14F-4D97-AF65-F5344CB8AC3E}">
        <p14:creationId xmlns:p14="http://schemas.microsoft.com/office/powerpoint/2010/main" val="190474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8959498A-F8E5-4430-AE72-D2F95497C7B5}"/>
              </a:ext>
            </a:extLst>
          </p:cNvPr>
          <p:cNvSpPr txBox="1"/>
          <p:nvPr/>
        </p:nvSpPr>
        <p:spPr>
          <a:xfrm>
            <a:off x="7452934" y="1973531"/>
            <a:ext cx="1548940"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85" name="Connector: Curved 84">
            <a:extLst>
              <a:ext uri="{FF2B5EF4-FFF2-40B4-BE49-F238E27FC236}">
                <a16:creationId xmlns:a16="http://schemas.microsoft.com/office/drawing/2014/main" id="{89C9E030-CF7A-4BD4-AF44-B8C3859E3C8D}"/>
              </a:ext>
            </a:extLst>
          </p:cNvPr>
          <p:cNvCxnSpPr>
            <a:cxnSpLocks/>
            <a:stCxn id="77" idx="3"/>
            <a:endCxn id="70" idx="3"/>
          </p:cNvCxnSpPr>
          <p:nvPr/>
        </p:nvCxnSpPr>
        <p:spPr>
          <a:xfrm flipH="1">
            <a:off x="7340218" y="1690246"/>
            <a:ext cx="881" cy="354550"/>
          </a:xfrm>
          <a:prstGeom prst="curvedConnector3">
            <a:avLst>
              <a:gd name="adj1" fmla="val -2594778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pic>
        <p:nvPicPr>
          <p:cNvPr id="23" name="Picture 22">
            <a:extLst>
              <a:ext uri="{FF2B5EF4-FFF2-40B4-BE49-F238E27FC236}">
                <a16:creationId xmlns:a16="http://schemas.microsoft.com/office/drawing/2014/main" id="{6C6AC69C-8A6B-4995-8D7A-AEAB26F955CA}"/>
              </a:ext>
            </a:extLst>
          </p:cNvPr>
          <p:cNvPicPr>
            <a:picLocks noChangeAspect="1"/>
          </p:cNvPicPr>
          <p:nvPr/>
        </p:nvPicPr>
        <p:blipFill>
          <a:blip r:embed="rId5"/>
          <a:stretch>
            <a:fillRect/>
          </a:stretch>
        </p:blipFill>
        <p:spPr>
          <a:xfrm>
            <a:off x="676152" y="1941162"/>
            <a:ext cx="1571530" cy="1462523"/>
          </a:xfrm>
          <a:prstGeom prst="rect">
            <a:avLst/>
          </a:prstGeom>
        </p:spPr>
      </p:pic>
      <p:cxnSp>
        <p:nvCxnSpPr>
          <p:cNvPr id="86" name="Connector: Curved 85">
            <a:extLst>
              <a:ext uri="{FF2B5EF4-FFF2-40B4-BE49-F238E27FC236}">
                <a16:creationId xmlns:a16="http://schemas.microsoft.com/office/drawing/2014/main" id="{1ABCB7E9-7619-4EE1-8897-75C52AD60967}"/>
              </a:ext>
            </a:extLst>
          </p:cNvPr>
          <p:cNvCxnSpPr>
            <a:cxnSpLocks/>
            <a:stCxn id="70" idx="3"/>
            <a:endCxn id="2" idx="3"/>
          </p:cNvCxnSpPr>
          <p:nvPr/>
        </p:nvCxnSpPr>
        <p:spPr>
          <a:xfrm>
            <a:off x="7340218" y="2044796"/>
            <a:ext cx="329" cy="1240877"/>
          </a:xfrm>
          <a:prstGeom prst="curvedConnector3">
            <a:avLst>
              <a:gd name="adj1" fmla="val 69583283"/>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101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 - Commands</a:t>
            </a:r>
          </a:p>
        </p:txBody>
      </p:sp>
      <p:cxnSp>
        <p:nvCxnSpPr>
          <p:cNvPr id="64" name="Straight Connector 63">
            <a:extLst>
              <a:ext uri="{FF2B5EF4-FFF2-40B4-BE49-F238E27FC236}">
                <a16:creationId xmlns:a16="http://schemas.microsoft.com/office/drawing/2014/main" id="{CB8201A7-9622-4F1D-8DC1-EED7D1469538}"/>
              </a:ext>
            </a:extLst>
          </p:cNvPr>
          <p:cNvCxnSpPr>
            <a:cxnSpLocks/>
          </p:cNvCxnSpPr>
          <p:nvPr/>
        </p:nvCxnSpPr>
        <p:spPr>
          <a:xfrm flipV="1">
            <a:off x="319556" y="2206625"/>
            <a:ext cx="850392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F0B5EFF-CDDC-4E0E-A1DA-CDD6F1E5820F}"/>
              </a:ext>
            </a:extLst>
          </p:cNvPr>
          <p:cNvSpPr txBox="1"/>
          <p:nvPr/>
        </p:nvSpPr>
        <p:spPr>
          <a:xfrm>
            <a:off x="3716550" y="3520944"/>
            <a:ext cx="4938561"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diff &lt;version1_SHA&gt; &lt;version2_SHA&gt;</a:t>
            </a:r>
            <a:endParaRPr lang="en-US" sz="1600" dirty="0">
              <a:solidFill>
                <a:srgbClr val="000000"/>
              </a:solidFill>
              <a:cs typeface="Courier New" panose="02070309020205020404" pitchFamily="49" charset="0"/>
            </a:endParaRPr>
          </a:p>
        </p:txBody>
      </p:sp>
      <p:sp>
        <p:nvSpPr>
          <p:cNvPr id="68" name="TextBox 67">
            <a:extLst>
              <a:ext uri="{FF2B5EF4-FFF2-40B4-BE49-F238E27FC236}">
                <a16:creationId xmlns:a16="http://schemas.microsoft.com/office/drawing/2014/main" id="{F59FD737-7337-4B2D-AF0F-62ECD67BE248}"/>
              </a:ext>
            </a:extLst>
          </p:cNvPr>
          <p:cNvSpPr txBox="1"/>
          <p:nvPr/>
        </p:nvSpPr>
        <p:spPr>
          <a:xfrm>
            <a:off x="394275" y="3586923"/>
            <a:ext cx="3003266" cy="951543"/>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differences between two commits or differences in a specific file from two commits</a:t>
            </a:r>
            <a:endParaRPr lang="en-US" sz="1600" dirty="0">
              <a:solidFill>
                <a:srgbClr val="C00000"/>
              </a:solidFill>
              <a:latin typeface="Arial" charset="0"/>
            </a:endParaRPr>
          </a:p>
        </p:txBody>
      </p:sp>
      <p:cxnSp>
        <p:nvCxnSpPr>
          <p:cNvPr id="69" name="Straight Connector 68">
            <a:extLst>
              <a:ext uri="{FF2B5EF4-FFF2-40B4-BE49-F238E27FC236}">
                <a16:creationId xmlns:a16="http://schemas.microsoft.com/office/drawing/2014/main" id="{C45683AE-4A40-47EF-AEF0-FF485853F7FA}"/>
              </a:ext>
            </a:extLst>
          </p:cNvPr>
          <p:cNvCxnSpPr>
            <a:cxnSpLocks/>
          </p:cNvCxnSpPr>
          <p:nvPr/>
        </p:nvCxnSpPr>
        <p:spPr>
          <a:xfrm flipV="1">
            <a:off x="328563" y="3292530"/>
            <a:ext cx="850392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6BD6E7F1-53BF-47BC-A1F9-BB06FEA1521C}"/>
              </a:ext>
            </a:extLst>
          </p:cNvPr>
          <p:cNvSpPr txBox="1"/>
          <p:nvPr/>
        </p:nvSpPr>
        <p:spPr>
          <a:xfrm>
            <a:off x="5430792" y="1535075"/>
            <a:ext cx="151007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log</a:t>
            </a:r>
          </a:p>
        </p:txBody>
      </p:sp>
      <p:sp>
        <p:nvSpPr>
          <p:cNvPr id="71" name="TextBox 70">
            <a:extLst>
              <a:ext uri="{FF2B5EF4-FFF2-40B4-BE49-F238E27FC236}">
                <a16:creationId xmlns:a16="http://schemas.microsoft.com/office/drawing/2014/main" id="{CCBE918E-078D-4F90-9935-E909FF4E6D78}"/>
              </a:ext>
            </a:extLst>
          </p:cNvPr>
          <p:cNvSpPr txBox="1"/>
          <p:nvPr/>
        </p:nvSpPr>
        <p:spPr>
          <a:xfrm>
            <a:off x="394274" y="1377635"/>
            <a:ext cx="3003267"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log of commits, including SHA ID for each version</a:t>
            </a:r>
            <a:endParaRPr lang="en-US" sz="1600" b="1" dirty="0">
              <a:solidFill>
                <a:srgbClr val="C00000"/>
              </a:solidFill>
              <a:latin typeface="Arial" charset="0"/>
            </a:endParaRPr>
          </a:p>
        </p:txBody>
      </p:sp>
      <p:sp>
        <p:nvSpPr>
          <p:cNvPr id="78" name="TextBox 77">
            <a:extLst>
              <a:ext uri="{FF2B5EF4-FFF2-40B4-BE49-F238E27FC236}">
                <a16:creationId xmlns:a16="http://schemas.microsoft.com/office/drawing/2014/main" id="{CEF3E1B2-7D80-444E-A14B-93A133ACFFE2}"/>
              </a:ext>
            </a:extLst>
          </p:cNvPr>
          <p:cNvSpPr txBox="1"/>
          <p:nvPr/>
        </p:nvSpPr>
        <p:spPr>
          <a:xfrm>
            <a:off x="367469" y="2400587"/>
            <a:ext cx="2976864"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Return to a previous version of a file from the commit history</a:t>
            </a:r>
            <a:endParaRPr lang="en-US" sz="1600" b="1" dirty="0">
              <a:solidFill>
                <a:srgbClr val="C00000"/>
              </a:solidFill>
              <a:latin typeface="Arial" charset="0"/>
            </a:endParaRPr>
          </a:p>
        </p:txBody>
      </p:sp>
      <p:sp>
        <p:nvSpPr>
          <p:cNvPr id="79" name="TextBox 78">
            <a:extLst>
              <a:ext uri="{FF2B5EF4-FFF2-40B4-BE49-F238E27FC236}">
                <a16:creationId xmlns:a16="http://schemas.microsoft.com/office/drawing/2014/main" id="{405C3FD6-8D28-484D-A684-C4C5B6B7F09D}"/>
              </a:ext>
            </a:extLst>
          </p:cNvPr>
          <p:cNvSpPr txBox="1"/>
          <p:nvPr/>
        </p:nvSpPr>
        <p:spPr>
          <a:xfrm>
            <a:off x="3716550" y="3961835"/>
            <a:ext cx="4938561" cy="670120"/>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diff &lt;version1_SHA:filename&gt; &lt;version2_SHA:filename&gt;</a:t>
            </a:r>
            <a:endParaRPr lang="en-US" sz="1600" dirty="0">
              <a:solidFill>
                <a:srgbClr val="000000"/>
              </a:solidFill>
              <a:cs typeface="Courier New" panose="02070309020205020404" pitchFamily="49" charset="0"/>
            </a:endParaRPr>
          </a:p>
        </p:txBody>
      </p:sp>
      <p:sp>
        <p:nvSpPr>
          <p:cNvPr id="80" name="TextBox 79">
            <a:extLst>
              <a:ext uri="{FF2B5EF4-FFF2-40B4-BE49-F238E27FC236}">
                <a16:creationId xmlns:a16="http://schemas.microsoft.com/office/drawing/2014/main" id="{F54D28EF-CB89-488F-BCC8-B00B2C778DAE}"/>
              </a:ext>
            </a:extLst>
          </p:cNvPr>
          <p:cNvSpPr txBox="1"/>
          <p:nvPr/>
        </p:nvSpPr>
        <p:spPr>
          <a:xfrm>
            <a:off x="3717945" y="2324030"/>
            <a:ext cx="4935771"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&lt;</a:t>
            </a:r>
            <a:r>
              <a:rPr lang="en-US" sz="1600" dirty="0" err="1">
                <a:solidFill>
                  <a:srgbClr val="000000"/>
                </a:solidFill>
                <a:latin typeface="Courier New" panose="02070309020205020404" pitchFamily="49" charset="0"/>
                <a:cs typeface="Courier New" panose="02070309020205020404" pitchFamily="49" charset="0"/>
              </a:rPr>
              <a:t>version_SHA</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2" name="TextBox 1">
            <a:extLst>
              <a:ext uri="{FF2B5EF4-FFF2-40B4-BE49-F238E27FC236}">
                <a16:creationId xmlns:a16="http://schemas.microsoft.com/office/drawing/2014/main" id="{E6A7D1A2-8C00-F30E-EA4F-B4D356E3965B}"/>
              </a:ext>
            </a:extLst>
          </p:cNvPr>
          <p:cNvSpPr txBox="1"/>
          <p:nvPr/>
        </p:nvSpPr>
        <p:spPr>
          <a:xfrm>
            <a:off x="3717945" y="2824515"/>
            <a:ext cx="4935771"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&lt;</a:t>
            </a:r>
            <a:r>
              <a:rPr lang="en-US" sz="1600" dirty="0" err="1">
                <a:solidFill>
                  <a:srgbClr val="000000"/>
                </a:solidFill>
                <a:latin typeface="Courier New" panose="02070309020205020404" pitchFamily="49" charset="0"/>
                <a:cs typeface="Courier New" panose="02070309020205020404" pitchFamily="49" charset="0"/>
              </a:rPr>
              <a:t>version_SHA</a:t>
            </a:r>
            <a:r>
              <a:rPr lang="en-US" sz="1600" dirty="0">
                <a:solidFill>
                  <a:srgbClr val="000000"/>
                </a:solidFill>
                <a:latin typeface="Courier New" panose="02070309020205020404" pitchFamily="49" charset="0"/>
                <a:cs typeface="Courier New" panose="02070309020205020404" pitchFamily="49" charset="0"/>
              </a:rPr>
              <a:t>&gt; &lt;filename&gt; </a:t>
            </a:r>
          </a:p>
        </p:txBody>
      </p:sp>
    </p:spTree>
    <p:extLst>
      <p:ext uri="{BB962C8B-B14F-4D97-AF65-F5344CB8AC3E}">
        <p14:creationId xmlns:p14="http://schemas.microsoft.com/office/powerpoint/2010/main" val="151060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755608"/>
            <a:ext cx="7012593" cy="3225349"/>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2" y="2719836"/>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2.   View the log to see our commit history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27220"/>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Add some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latin typeface="+mj-lt"/>
                <a:cs typeface="Courier New" panose="02070309020205020404" pitchFamily="49" charset="0"/>
              </a:rPr>
              <a:t> and commit</a:t>
            </a:r>
            <a:r>
              <a:rPr lang="en-US" sz="1600" dirty="0">
                <a:solidFill>
                  <a:srgbClr val="1B202F"/>
                </a:solidFill>
              </a:rPr>
              <a:t>. Check the log of commits, look at the differences between our two commits so far, and then check out the first commit. </a:t>
            </a:r>
          </a:p>
        </p:txBody>
      </p:sp>
      <p:sp>
        <p:nvSpPr>
          <p:cNvPr id="6" name="TextBox 5">
            <a:extLst>
              <a:ext uri="{FF2B5EF4-FFF2-40B4-BE49-F238E27FC236}">
                <a16:creationId xmlns:a16="http://schemas.microsoft.com/office/drawing/2014/main" id="{2C0275B8-49A8-470F-A97D-0E73ADCDDFBF}"/>
              </a:ext>
            </a:extLst>
          </p:cNvPr>
          <p:cNvSpPr txBox="1"/>
          <p:nvPr/>
        </p:nvSpPr>
        <p:spPr>
          <a:xfrm>
            <a:off x="2501900" y="4096728"/>
            <a:ext cx="4042833"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976686d</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0699" y="3609625"/>
            <a:ext cx="4914849"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diff 1093106 976686d</a:t>
            </a:r>
          </a:p>
        </p:txBody>
      </p:sp>
      <p:sp>
        <p:nvSpPr>
          <p:cNvPr id="9" name="TextBox 8">
            <a:extLst>
              <a:ext uri="{FF2B5EF4-FFF2-40B4-BE49-F238E27FC236}">
                <a16:creationId xmlns:a16="http://schemas.microsoft.com/office/drawing/2014/main" id="{FEB19B8B-7C12-4932-B952-21C8DD5B87D7}"/>
              </a:ext>
            </a:extLst>
          </p:cNvPr>
          <p:cNvSpPr txBox="1"/>
          <p:nvPr/>
        </p:nvSpPr>
        <p:spPr>
          <a:xfrm>
            <a:off x="1147633" y="3256332"/>
            <a:ext cx="6796743" cy="523220"/>
          </a:xfrm>
          <a:prstGeom prst="rect">
            <a:avLst/>
          </a:prstGeom>
          <a:noFill/>
          <a:ln>
            <a:noFill/>
          </a:ln>
        </p:spPr>
        <p:txBody>
          <a:bodyPr wrap="square" rtlCol="0">
            <a:spAutoFit/>
          </a:bodyPr>
          <a:lstStyle/>
          <a:p>
            <a:pPr>
              <a:spcAft>
                <a:spcPts val="4800"/>
              </a:spcAft>
            </a:pPr>
            <a:r>
              <a:rPr lang="en-US" sz="1600" dirty="0">
                <a:solidFill>
                  <a:srgbClr val="1B202F"/>
                </a:solidFill>
              </a:rPr>
              <a:t>3.   Find the differences between the two commits </a:t>
            </a:r>
            <a:r>
              <a:rPr lang="en-US" sz="1200" dirty="0">
                <a:solidFill>
                  <a:srgbClr val="1B202F"/>
                </a:solidFill>
              </a:rPr>
              <a:t>(The first 7 digits of the SHA id should be sufficient)</a:t>
            </a:r>
            <a:endParaRPr lang="en-US" sz="1600" dirty="0">
              <a:solidFill>
                <a:srgbClr val="1B202F"/>
              </a:solidFill>
            </a:endParaRPr>
          </a:p>
        </p:txBody>
      </p:sp>
      <p:sp>
        <p:nvSpPr>
          <p:cNvPr id="10" name="TextBox 9">
            <a:extLst>
              <a:ext uri="{FF2B5EF4-FFF2-40B4-BE49-F238E27FC236}">
                <a16:creationId xmlns:a16="http://schemas.microsoft.com/office/drawing/2014/main" id="{42DE17F9-C3D9-4A11-A349-A265704ACD64}"/>
              </a:ext>
            </a:extLst>
          </p:cNvPr>
          <p:cNvSpPr txBox="1"/>
          <p:nvPr/>
        </p:nvSpPr>
        <p:spPr>
          <a:xfrm>
            <a:off x="1147633" y="3851394"/>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4. Check out the previous commit</a:t>
            </a:r>
          </a:p>
        </p:txBody>
      </p:sp>
      <p:sp>
        <p:nvSpPr>
          <p:cNvPr id="15" name="TextBox 14">
            <a:extLst>
              <a:ext uri="{FF2B5EF4-FFF2-40B4-BE49-F238E27FC236}">
                <a16:creationId xmlns:a16="http://schemas.microsoft.com/office/drawing/2014/main" id="{D0347687-E681-40E4-BF80-70EAE8EA19EA}"/>
              </a:ext>
            </a:extLst>
          </p:cNvPr>
          <p:cNvSpPr txBox="1"/>
          <p:nvPr/>
        </p:nvSpPr>
        <p:spPr>
          <a:xfrm>
            <a:off x="3171065" y="2970506"/>
            <a:ext cx="2734116"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3" name="TextBox 2">
            <a:extLst>
              <a:ext uri="{FF2B5EF4-FFF2-40B4-BE49-F238E27FC236}">
                <a16:creationId xmlns:a16="http://schemas.microsoft.com/office/drawing/2014/main" id="{C80B9501-CA4B-DD00-5AA6-1010129A2CB3}"/>
              </a:ext>
            </a:extLst>
          </p:cNvPr>
          <p:cNvSpPr txBox="1"/>
          <p:nvPr/>
        </p:nvSpPr>
        <p:spPr>
          <a:xfrm>
            <a:off x="1147633" y="1810734"/>
            <a:ext cx="8034155" cy="338554"/>
          </a:xfrm>
          <a:prstGeom prst="rect">
            <a:avLst/>
          </a:prstGeom>
          <a:noFill/>
          <a:ln>
            <a:noFill/>
          </a:ln>
        </p:spPr>
        <p:txBody>
          <a:bodyPr wrap="square" rtlCol="0">
            <a:spAutoFit/>
          </a:bodyPr>
          <a:lstStyle/>
          <a:p>
            <a:pPr marL="342900" indent="-342900">
              <a:spcAft>
                <a:spcPts val="4800"/>
              </a:spcAft>
              <a:buAutoNum type="arabicPeriod"/>
            </a:pPr>
            <a:r>
              <a:rPr lang="en-US" sz="1600" dirty="0">
                <a:solidFill>
                  <a:srgbClr val="1B202F"/>
                </a:solidFill>
              </a:rPr>
              <a:t>Edit and add some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latin typeface="+mj-lt"/>
                <a:cs typeface="Courier New" panose="02070309020205020404" pitchFamily="49" charset="0"/>
              </a:rPr>
              <a:t> and commit changes.</a:t>
            </a:r>
          </a:p>
        </p:txBody>
      </p:sp>
      <p:sp>
        <p:nvSpPr>
          <p:cNvPr id="4" name="TextBox 3">
            <a:extLst>
              <a:ext uri="{FF2B5EF4-FFF2-40B4-BE49-F238E27FC236}">
                <a16:creationId xmlns:a16="http://schemas.microsoft.com/office/drawing/2014/main" id="{5B75EACA-F871-6A08-DC33-DA002CE54AE3}"/>
              </a:ext>
            </a:extLst>
          </p:cNvPr>
          <p:cNvSpPr txBox="1"/>
          <p:nvPr/>
        </p:nvSpPr>
        <p:spPr>
          <a:xfrm>
            <a:off x="2501900" y="2005263"/>
            <a:ext cx="4042833"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some text”</a:t>
            </a:r>
          </a:p>
        </p:txBody>
      </p:sp>
      <p:sp>
        <p:nvSpPr>
          <p:cNvPr id="11" name="TextBox 10">
            <a:extLst>
              <a:ext uri="{FF2B5EF4-FFF2-40B4-BE49-F238E27FC236}">
                <a16:creationId xmlns:a16="http://schemas.microsoft.com/office/drawing/2014/main" id="{FE13AE76-8A00-ADA5-6541-7CFFA93C3A1C}"/>
              </a:ext>
            </a:extLst>
          </p:cNvPr>
          <p:cNvSpPr txBox="1"/>
          <p:nvPr/>
        </p:nvSpPr>
        <p:spPr>
          <a:xfrm>
            <a:off x="1364532" y="4387431"/>
            <a:ext cx="4593100" cy="461665"/>
          </a:xfrm>
          <a:prstGeom prst="rect">
            <a:avLst/>
          </a:prstGeom>
          <a:noFill/>
        </p:spPr>
        <p:txBody>
          <a:bodyPr wrap="square">
            <a:spAutoFit/>
          </a:bodyPr>
          <a:lstStyle/>
          <a:p>
            <a:r>
              <a:rPr lang="en-US" sz="1200" dirty="0">
                <a:solidFill>
                  <a:srgbClr val="1B202F"/>
                </a:solidFill>
              </a:rPr>
              <a:t>(Note this will put you in “detached HEAD” state, which you can get out of with:</a:t>
            </a:r>
            <a:endParaRPr lang="en-US" sz="1200" dirty="0"/>
          </a:p>
        </p:txBody>
      </p:sp>
      <p:sp>
        <p:nvSpPr>
          <p:cNvPr id="12" name="TextBox 11">
            <a:extLst>
              <a:ext uri="{FF2B5EF4-FFF2-40B4-BE49-F238E27FC236}">
                <a16:creationId xmlns:a16="http://schemas.microsoft.com/office/drawing/2014/main" id="{00E71C0E-0937-C85F-6C4B-FC569243DE3C}"/>
              </a:ext>
            </a:extLst>
          </p:cNvPr>
          <p:cNvSpPr txBox="1"/>
          <p:nvPr/>
        </p:nvSpPr>
        <p:spPr>
          <a:xfrm>
            <a:off x="1530362" y="4547401"/>
            <a:ext cx="4042833"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p:txBody>
      </p:sp>
    </p:spTree>
    <p:extLst>
      <p:ext uri="{BB962C8B-B14F-4D97-AF65-F5344CB8AC3E}">
        <p14:creationId xmlns:p14="http://schemas.microsoft.com/office/powerpoint/2010/main" val="3958239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P spid="8" grpId="0"/>
      <p:bldP spid="9" grpId="0"/>
      <p:bldP spid="10" grpId="0"/>
      <p:bldP spid="15" grpId="0"/>
      <p:bldP spid="3" grpId="0"/>
      <p:bldP spid="4"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322197"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One possible reproducibility nightmare</a:t>
            </a:r>
          </a:p>
        </p:txBody>
      </p:sp>
      <p:sp>
        <p:nvSpPr>
          <p:cNvPr id="2" name="TextBox 1">
            <a:extLst>
              <a:ext uri="{FF2B5EF4-FFF2-40B4-BE49-F238E27FC236}">
                <a16:creationId xmlns:a16="http://schemas.microsoft.com/office/drawing/2014/main" id="{19E5C85F-B016-35E2-8D75-9F5B0AF36A1A}"/>
              </a:ext>
            </a:extLst>
          </p:cNvPr>
          <p:cNvSpPr txBox="1"/>
          <p:nvPr/>
        </p:nvSpPr>
        <p:spPr>
          <a:xfrm>
            <a:off x="493295" y="1039761"/>
            <a:ext cx="8034155" cy="373999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rPr>
              <a:t>Imagine you created a new optimization model and algorithm for a problem and ran many computational experiments without keeping in mind reproducibility.</a:t>
            </a:r>
          </a:p>
          <a:p>
            <a:pPr marL="285750" indent="-285750">
              <a:lnSpc>
                <a:spcPct val="150000"/>
              </a:lnSpc>
              <a:buFont typeface="Arial" panose="020B0604020202020204" pitchFamily="34" charset="0"/>
              <a:buChar char="•"/>
            </a:pPr>
            <a:r>
              <a:rPr lang="en-US" sz="1600" dirty="0">
                <a:solidFill>
                  <a:srgbClr val="1B202F"/>
                </a:solidFill>
              </a:rPr>
              <a:t>Months later, you finish writing your paper on it and stumble upon on a new model that was </a:t>
            </a:r>
            <a:r>
              <a:rPr lang="en-US" sz="1600" dirty="0" err="1">
                <a:solidFill>
                  <a:srgbClr val="1B202F"/>
                </a:solidFill>
              </a:rPr>
              <a:t>wayyyyy</a:t>
            </a:r>
            <a:r>
              <a:rPr lang="en-US" sz="1600" dirty="0">
                <a:solidFill>
                  <a:srgbClr val="1B202F"/>
                </a:solidFill>
              </a:rPr>
              <a:t> better and faster. Welp… </a:t>
            </a:r>
            <a:r>
              <a:rPr lang="en-US" sz="1600" b="1" dirty="0">
                <a:solidFill>
                  <a:srgbClr val="1B202F"/>
                </a:solidFill>
              </a:rPr>
              <a:t>Time to re-run everything!</a:t>
            </a:r>
            <a:endParaRPr lang="en-US" sz="1600" dirty="0">
              <a:solidFill>
                <a:srgbClr val="1B202F"/>
              </a:solidFill>
            </a:endParaRPr>
          </a:p>
          <a:p>
            <a:pPr marL="742950" lvl="1" indent="-285750">
              <a:lnSpc>
                <a:spcPct val="150000"/>
              </a:lnSpc>
              <a:buFont typeface="Arial" panose="020B0604020202020204" pitchFamily="34" charset="0"/>
              <a:buChar char="•"/>
            </a:pPr>
            <a:r>
              <a:rPr lang="en-US" sz="1600" dirty="0">
                <a:solidFill>
                  <a:srgbClr val="1B202F"/>
                </a:solidFill>
              </a:rPr>
              <a:t>Spend a day trying to get code set up to run again </a:t>
            </a:r>
          </a:p>
          <a:p>
            <a:pPr marL="742950" lvl="1" indent="-285750">
              <a:lnSpc>
                <a:spcPct val="150000"/>
              </a:lnSpc>
              <a:buFont typeface="Arial" panose="020B0604020202020204" pitchFamily="34" charset="0"/>
              <a:buChar char="•"/>
            </a:pPr>
            <a:r>
              <a:rPr lang="en-US" sz="1600" dirty="0">
                <a:solidFill>
                  <a:srgbClr val="1B202F"/>
                </a:solidFill>
              </a:rPr>
              <a:t>But new results didn’t match up with original results</a:t>
            </a:r>
          </a:p>
          <a:p>
            <a:pPr marL="742950" lvl="1" indent="-285750">
              <a:lnSpc>
                <a:spcPct val="150000"/>
              </a:lnSpc>
              <a:buFont typeface="Arial" panose="020B0604020202020204" pitchFamily="34" charset="0"/>
              <a:buChar char="•"/>
            </a:pPr>
            <a:r>
              <a:rPr lang="en-US" sz="1600" dirty="0">
                <a:solidFill>
                  <a:srgbClr val="1B202F"/>
                </a:solidFill>
              </a:rPr>
              <a:t>Eventually, you track down a single parameter that had changed</a:t>
            </a:r>
          </a:p>
          <a:p>
            <a:pPr marL="742950" lvl="1" indent="-285750">
              <a:lnSpc>
                <a:spcPct val="150000"/>
              </a:lnSpc>
              <a:buFont typeface="Arial" panose="020B0604020202020204" pitchFamily="34" charset="0"/>
              <a:buChar char="•"/>
            </a:pPr>
            <a:r>
              <a:rPr lang="en-US" sz="1600" dirty="0">
                <a:solidFill>
                  <a:srgbClr val="1B202F"/>
                </a:solidFill>
              </a:rPr>
              <a:t>Change the parameter and re-run everything again</a:t>
            </a:r>
          </a:p>
          <a:p>
            <a:pPr marL="742950" lvl="1" indent="-285750">
              <a:lnSpc>
                <a:spcPct val="150000"/>
              </a:lnSpc>
              <a:buFont typeface="Arial" panose="020B0604020202020204" pitchFamily="34" charset="0"/>
              <a:buChar char="•"/>
            </a:pPr>
            <a:r>
              <a:rPr lang="en-US" sz="1600" dirty="0">
                <a:solidFill>
                  <a:srgbClr val="1B202F"/>
                </a:solidFill>
              </a:rPr>
              <a:t>Would take </a:t>
            </a:r>
            <a:r>
              <a:rPr lang="en-US" sz="1600" b="1" dirty="0">
                <a:solidFill>
                  <a:srgbClr val="1B202F"/>
                </a:solidFill>
              </a:rPr>
              <a:t>weeks of work</a:t>
            </a:r>
            <a:r>
              <a:rPr lang="en-US" sz="1600" dirty="0">
                <a:solidFill>
                  <a:srgbClr val="1B202F"/>
                </a:solidFill>
              </a:rPr>
              <a:t> and huge amounts of </a:t>
            </a:r>
            <a:r>
              <a:rPr lang="en-US" sz="1600" b="1" dirty="0">
                <a:solidFill>
                  <a:srgbClr val="1B202F"/>
                </a:solidFill>
              </a:rPr>
              <a:t>cluster resources</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1737973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236976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243356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271386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98654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275658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flipV="1">
            <a:off x="3061811" y="2967423"/>
            <a:ext cx="4451509" cy="113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2821160"/>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21E1599-2FF1-8EF8-2F6E-230F8E91D12B}"/>
              </a:ext>
            </a:extLst>
          </p:cNvPr>
          <p:cNvSpPr txBox="1"/>
          <p:nvPr/>
        </p:nvSpPr>
        <p:spPr>
          <a:xfrm>
            <a:off x="492834" y="3488485"/>
            <a:ext cx="7236533" cy="1166410"/>
          </a:xfrm>
          <a:prstGeom prst="rect">
            <a:avLst/>
          </a:prstGeom>
          <a:solidFill>
            <a:schemeClr val="bg1">
              <a:lumMod val="85000"/>
            </a:schemeClr>
          </a:solidFill>
          <a:ln>
            <a:solidFill>
              <a:srgbClr val="000000"/>
            </a:solidFill>
          </a:ln>
        </p:spPr>
        <p:txBody>
          <a:bodyPr wrap="none" rtlCol="0">
            <a:spAutoFit/>
          </a:bodyPr>
          <a:lstStyle/>
          <a:p>
            <a:pPr>
              <a:lnSpc>
                <a:spcPct val="120000"/>
              </a:lnSpc>
            </a:pPr>
            <a:r>
              <a:rPr lang="en-US" sz="2000" dirty="0">
                <a:solidFill>
                  <a:srgbClr val="1B202F"/>
                </a:solidFill>
                <a:latin typeface="Arial" charset="0"/>
              </a:rPr>
              <a:t>Suppose you run a process for a client every morning. </a:t>
            </a:r>
          </a:p>
          <a:p>
            <a:pPr>
              <a:lnSpc>
                <a:spcPct val="120000"/>
              </a:lnSpc>
            </a:pPr>
            <a:r>
              <a:rPr lang="en-US" sz="2000" dirty="0">
                <a:solidFill>
                  <a:srgbClr val="1B202F"/>
                </a:solidFill>
                <a:latin typeface="Arial" charset="0"/>
              </a:rPr>
              <a:t>You want to make a change, but it will take a few days.</a:t>
            </a:r>
          </a:p>
          <a:p>
            <a:pPr>
              <a:lnSpc>
                <a:spcPct val="120000"/>
              </a:lnSpc>
            </a:pPr>
            <a:r>
              <a:rPr lang="en-US" sz="2000" dirty="0">
                <a:solidFill>
                  <a:srgbClr val="1B202F"/>
                </a:solidFill>
                <a:latin typeface="Arial" charset="0"/>
              </a:rPr>
              <a:t>How can you work on the change AND run the stable version?</a:t>
            </a:r>
          </a:p>
        </p:txBody>
      </p:sp>
      <p:grpSp>
        <p:nvGrpSpPr>
          <p:cNvPr id="83" name="Group 82">
            <a:extLst>
              <a:ext uri="{FF2B5EF4-FFF2-40B4-BE49-F238E27FC236}">
                <a16:creationId xmlns:a16="http://schemas.microsoft.com/office/drawing/2014/main" id="{6D30BB13-3213-4E43-8A5B-61AB27780BAD}"/>
              </a:ext>
            </a:extLst>
          </p:cNvPr>
          <p:cNvGrpSpPr/>
          <p:nvPr/>
        </p:nvGrpSpPr>
        <p:grpSpPr>
          <a:xfrm>
            <a:off x="3741774" y="2760502"/>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011710" y="2745252"/>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53FCF00C-4697-D09C-4CAB-1BAF0CD8D144}"/>
              </a:ext>
            </a:extLst>
          </p:cNvPr>
          <p:cNvSpPr txBox="1"/>
          <p:nvPr/>
        </p:nvSpPr>
        <p:spPr>
          <a:xfrm>
            <a:off x="2068937" y="206902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Tree>
    <p:extLst>
      <p:ext uri="{BB962C8B-B14F-4D97-AF65-F5344CB8AC3E}">
        <p14:creationId xmlns:p14="http://schemas.microsoft.com/office/powerpoint/2010/main" val="3331011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04" grpId="0"/>
      <p:bldP spid="87" grpId="0"/>
      <p:bldP spid="2" grpId="0" animBg="1"/>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236976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243356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271386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98654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275658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flipV="1">
            <a:off x="3061811" y="2967423"/>
            <a:ext cx="4451509" cy="113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2821160"/>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21E1599-2FF1-8EF8-2F6E-230F8E91D12B}"/>
              </a:ext>
            </a:extLst>
          </p:cNvPr>
          <p:cNvSpPr txBox="1"/>
          <p:nvPr/>
        </p:nvSpPr>
        <p:spPr>
          <a:xfrm>
            <a:off x="492834" y="3488485"/>
            <a:ext cx="7236533" cy="1166410"/>
          </a:xfrm>
          <a:prstGeom prst="rect">
            <a:avLst/>
          </a:prstGeom>
          <a:solidFill>
            <a:schemeClr val="bg1">
              <a:lumMod val="85000"/>
            </a:schemeClr>
          </a:solidFill>
          <a:ln>
            <a:solidFill>
              <a:srgbClr val="000000"/>
            </a:solidFill>
          </a:ln>
        </p:spPr>
        <p:txBody>
          <a:bodyPr wrap="none" rtlCol="0">
            <a:spAutoFit/>
          </a:bodyPr>
          <a:lstStyle/>
          <a:p>
            <a:pPr>
              <a:lnSpc>
                <a:spcPct val="120000"/>
              </a:lnSpc>
            </a:pPr>
            <a:r>
              <a:rPr lang="en-US" sz="2000" dirty="0">
                <a:solidFill>
                  <a:srgbClr val="1B202F"/>
                </a:solidFill>
                <a:latin typeface="Arial" charset="0"/>
              </a:rPr>
              <a:t>Suppose you run a process for a client every morning. </a:t>
            </a:r>
          </a:p>
          <a:p>
            <a:pPr>
              <a:lnSpc>
                <a:spcPct val="120000"/>
              </a:lnSpc>
            </a:pPr>
            <a:r>
              <a:rPr lang="en-US" sz="2000" dirty="0">
                <a:solidFill>
                  <a:srgbClr val="1B202F"/>
                </a:solidFill>
                <a:latin typeface="Arial" charset="0"/>
              </a:rPr>
              <a:t>You want to make a change, but it will take a few days.</a:t>
            </a:r>
          </a:p>
          <a:p>
            <a:pPr>
              <a:lnSpc>
                <a:spcPct val="120000"/>
              </a:lnSpc>
            </a:pPr>
            <a:r>
              <a:rPr lang="en-US" sz="2000" dirty="0">
                <a:solidFill>
                  <a:srgbClr val="1B202F"/>
                </a:solidFill>
                <a:latin typeface="Arial" charset="0"/>
              </a:rPr>
              <a:t>How can you work on the change AND run the stable version?</a:t>
            </a:r>
          </a:p>
        </p:txBody>
      </p:sp>
      <p:grpSp>
        <p:nvGrpSpPr>
          <p:cNvPr id="83" name="Group 82">
            <a:extLst>
              <a:ext uri="{FF2B5EF4-FFF2-40B4-BE49-F238E27FC236}">
                <a16:creationId xmlns:a16="http://schemas.microsoft.com/office/drawing/2014/main" id="{6D30BB13-3213-4E43-8A5B-61AB27780BAD}"/>
              </a:ext>
            </a:extLst>
          </p:cNvPr>
          <p:cNvGrpSpPr/>
          <p:nvPr/>
        </p:nvGrpSpPr>
        <p:grpSpPr>
          <a:xfrm>
            <a:off x="3741774" y="2760502"/>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011710" y="2745252"/>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14BB560-636C-DA75-B714-F9E3D96A8C09}"/>
              </a:ext>
            </a:extLst>
          </p:cNvPr>
          <p:cNvSpPr txBox="1"/>
          <p:nvPr/>
        </p:nvSpPr>
        <p:spPr>
          <a:xfrm>
            <a:off x="5855677" y="2200748"/>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merge</a:t>
            </a:r>
          </a:p>
        </p:txBody>
      </p:sp>
      <p:cxnSp>
        <p:nvCxnSpPr>
          <p:cNvPr id="6" name="Connector: Curved 5">
            <a:extLst>
              <a:ext uri="{FF2B5EF4-FFF2-40B4-BE49-F238E27FC236}">
                <a16:creationId xmlns:a16="http://schemas.microsoft.com/office/drawing/2014/main" id="{82495448-C784-570D-4D68-CAD03715CC44}"/>
              </a:ext>
            </a:extLst>
          </p:cNvPr>
          <p:cNvCxnSpPr>
            <a:cxnSpLocks/>
          </p:cNvCxnSpPr>
          <p:nvPr/>
        </p:nvCxnSpPr>
        <p:spPr>
          <a:xfrm flipV="1">
            <a:off x="5450645" y="1827457"/>
            <a:ext cx="1306294" cy="113996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E531C7A3-7475-2CE9-AA79-CBE28B4E8BA4}"/>
              </a:ext>
            </a:extLst>
          </p:cNvPr>
          <p:cNvGrpSpPr/>
          <p:nvPr/>
        </p:nvGrpSpPr>
        <p:grpSpPr>
          <a:xfrm>
            <a:off x="6761865" y="1561353"/>
            <a:ext cx="444342" cy="444342"/>
            <a:chOff x="4750286" y="2984522"/>
            <a:chExt cx="444342" cy="444342"/>
          </a:xfrm>
        </p:grpSpPr>
        <p:sp>
          <p:nvSpPr>
            <p:cNvPr id="18" name="Oval 17">
              <a:extLst>
                <a:ext uri="{FF2B5EF4-FFF2-40B4-BE49-F238E27FC236}">
                  <a16:creationId xmlns:a16="http://schemas.microsoft.com/office/drawing/2014/main" id="{FC609ED2-AA92-B385-FCB6-4C4D2DBAB689}"/>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2" descr="take snapshot Icon - Download take snapshot Icon 2676982 | Noun Project">
              <a:extLst>
                <a:ext uri="{FF2B5EF4-FFF2-40B4-BE49-F238E27FC236}">
                  <a16:creationId xmlns:a16="http://schemas.microsoft.com/office/drawing/2014/main" id="{DA348793-2742-FAC4-CE05-6CEE1F1F7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D9DAEFE8-54FC-3CB1-4ABB-0E5FA92B4640}"/>
              </a:ext>
            </a:extLst>
          </p:cNvPr>
          <p:cNvSpPr txBox="1"/>
          <p:nvPr/>
        </p:nvSpPr>
        <p:spPr>
          <a:xfrm>
            <a:off x="5747921" y="282959"/>
            <a:ext cx="3074717" cy="830997"/>
          </a:xfrm>
          <a:prstGeom prst="rect">
            <a:avLst/>
          </a:prstGeom>
          <a:solidFill>
            <a:schemeClr val="bg1">
              <a:lumMod val="85000"/>
            </a:schemeClr>
          </a:solidFill>
          <a:ln>
            <a:solidFill>
              <a:srgbClr val="000000"/>
            </a:solidFill>
          </a:ln>
        </p:spPr>
        <p:txBody>
          <a:bodyPr wrap="square" rtlCol="0">
            <a:spAutoFit/>
          </a:bodyPr>
          <a:lstStyle/>
          <a:p>
            <a:r>
              <a:rPr lang="en-US" sz="1600" b="1" dirty="0">
                <a:solidFill>
                  <a:srgbClr val="1B202F"/>
                </a:solidFill>
                <a:cs typeface="Courier New" panose="02070309020205020404" pitchFamily="49" charset="0"/>
              </a:rPr>
              <a:t>Branch when the intention is to eventually “merge” the branch back in with main</a:t>
            </a:r>
            <a:endParaRPr lang="en-US" sz="1600" dirty="0">
              <a:solidFill>
                <a:srgbClr val="1B202F"/>
              </a:solidFill>
            </a:endParaRPr>
          </a:p>
        </p:txBody>
      </p:sp>
      <p:sp>
        <p:nvSpPr>
          <p:cNvPr id="8" name="TextBox 7">
            <a:extLst>
              <a:ext uri="{FF2B5EF4-FFF2-40B4-BE49-F238E27FC236}">
                <a16:creationId xmlns:a16="http://schemas.microsoft.com/office/drawing/2014/main" id="{AAA005F1-425D-9D6B-F4C5-689615550C84}"/>
              </a:ext>
            </a:extLst>
          </p:cNvPr>
          <p:cNvSpPr txBox="1"/>
          <p:nvPr/>
        </p:nvSpPr>
        <p:spPr>
          <a:xfrm>
            <a:off x="2068937" y="206902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Tree>
    <p:extLst>
      <p:ext uri="{BB962C8B-B14F-4D97-AF65-F5344CB8AC3E}">
        <p14:creationId xmlns:p14="http://schemas.microsoft.com/office/powerpoint/2010/main" val="3487560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and Merging - Commands</a:t>
            </a:r>
          </a:p>
        </p:txBody>
      </p:sp>
      <p:sp>
        <p:nvSpPr>
          <p:cNvPr id="15" name="TextBox 14">
            <a:extLst>
              <a:ext uri="{FF2B5EF4-FFF2-40B4-BE49-F238E27FC236}">
                <a16:creationId xmlns:a16="http://schemas.microsoft.com/office/drawing/2014/main" id="{5175EE82-FF5D-4398-A77F-4FD942675021}"/>
              </a:ext>
            </a:extLst>
          </p:cNvPr>
          <p:cNvSpPr txBox="1"/>
          <p:nvPr/>
        </p:nvSpPr>
        <p:spPr>
          <a:xfrm>
            <a:off x="4560358" y="1126565"/>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branch</a:t>
            </a:r>
          </a:p>
        </p:txBody>
      </p:sp>
      <p:sp>
        <p:nvSpPr>
          <p:cNvPr id="16" name="TextBox 15">
            <a:extLst>
              <a:ext uri="{FF2B5EF4-FFF2-40B4-BE49-F238E27FC236}">
                <a16:creationId xmlns:a16="http://schemas.microsoft.com/office/drawing/2014/main" id="{9DF212E0-BB36-4DE9-BFB7-9879BA48C9B5}"/>
              </a:ext>
            </a:extLst>
          </p:cNvPr>
          <p:cNvSpPr txBox="1"/>
          <p:nvPr/>
        </p:nvSpPr>
        <p:spPr>
          <a:xfrm>
            <a:off x="515350" y="1133938"/>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all branches</a:t>
            </a:r>
          </a:p>
        </p:txBody>
      </p:sp>
      <p:cxnSp>
        <p:nvCxnSpPr>
          <p:cNvPr id="17" name="Straight Connector 16">
            <a:extLst>
              <a:ext uri="{FF2B5EF4-FFF2-40B4-BE49-F238E27FC236}">
                <a16:creationId xmlns:a16="http://schemas.microsoft.com/office/drawing/2014/main" id="{D88C654D-E1DC-4A4C-A159-DA701163663D}"/>
              </a:ext>
            </a:extLst>
          </p:cNvPr>
          <p:cNvCxnSpPr>
            <a:cxnSpLocks/>
          </p:cNvCxnSpPr>
          <p:nvPr/>
        </p:nvCxnSpPr>
        <p:spPr>
          <a:xfrm flipV="1">
            <a:off x="365760" y="3209273"/>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2DF30B6-A861-4950-BB8E-A1AF8DCF073E}"/>
              </a:ext>
            </a:extLst>
          </p:cNvPr>
          <p:cNvSpPr txBox="1"/>
          <p:nvPr/>
        </p:nvSpPr>
        <p:spPr>
          <a:xfrm>
            <a:off x="3869493" y="2649723"/>
            <a:ext cx="4284224"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a:t>
            </a:r>
            <a:r>
              <a:rPr lang="en-US" sz="1600" dirty="0" err="1">
                <a:solidFill>
                  <a:srgbClr val="1B202F"/>
                </a:solidFill>
                <a:latin typeface="Courier New" panose="02070309020205020404" pitchFamily="49" charset="0"/>
                <a:cs typeface="Courier New" panose="02070309020205020404" pitchFamily="49" charset="0"/>
              </a:rPr>
              <a:t>branch_name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59E38EDF-2AE4-4684-808C-407B9394BDC8}"/>
              </a:ext>
            </a:extLst>
          </p:cNvPr>
          <p:cNvSpPr txBox="1"/>
          <p:nvPr/>
        </p:nvSpPr>
        <p:spPr>
          <a:xfrm>
            <a:off x="515350" y="2656680"/>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Switch between branches</a:t>
            </a:r>
          </a:p>
        </p:txBody>
      </p:sp>
      <p:cxnSp>
        <p:nvCxnSpPr>
          <p:cNvPr id="20" name="Straight Connector 19">
            <a:extLst>
              <a:ext uri="{FF2B5EF4-FFF2-40B4-BE49-F238E27FC236}">
                <a16:creationId xmlns:a16="http://schemas.microsoft.com/office/drawing/2014/main" id="{1741B4FA-5DD3-4A13-8AD1-B456ACE46F57}"/>
              </a:ext>
            </a:extLst>
          </p:cNvPr>
          <p:cNvCxnSpPr>
            <a:cxnSpLocks/>
          </p:cNvCxnSpPr>
          <p:nvPr/>
        </p:nvCxnSpPr>
        <p:spPr>
          <a:xfrm flipV="1">
            <a:off x="365760" y="2486288"/>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D7B2AC3-44D8-464D-A283-4E026B7F20B7}"/>
              </a:ext>
            </a:extLst>
          </p:cNvPr>
          <p:cNvSpPr txBox="1"/>
          <p:nvPr/>
        </p:nvSpPr>
        <p:spPr>
          <a:xfrm>
            <a:off x="3435363" y="1900100"/>
            <a:ext cx="5152485"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new_branch_name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D6F240B3-5B2B-4EBC-B86B-23B7149DCA0E}"/>
              </a:ext>
            </a:extLst>
          </p:cNvPr>
          <p:cNvSpPr txBox="1"/>
          <p:nvPr/>
        </p:nvSpPr>
        <p:spPr>
          <a:xfrm>
            <a:off x="515350" y="1757938"/>
            <a:ext cx="2722867"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and navigate to a new branch</a:t>
            </a:r>
          </a:p>
        </p:txBody>
      </p:sp>
      <p:cxnSp>
        <p:nvCxnSpPr>
          <p:cNvPr id="23" name="Straight Connector 22">
            <a:extLst>
              <a:ext uri="{FF2B5EF4-FFF2-40B4-BE49-F238E27FC236}">
                <a16:creationId xmlns:a16="http://schemas.microsoft.com/office/drawing/2014/main" id="{8C48D0CD-9C80-481D-AFBB-2F3A034F22CD}"/>
              </a:ext>
            </a:extLst>
          </p:cNvPr>
          <p:cNvCxnSpPr>
            <a:cxnSpLocks/>
          </p:cNvCxnSpPr>
          <p:nvPr/>
        </p:nvCxnSpPr>
        <p:spPr>
          <a:xfrm flipV="1">
            <a:off x="365760" y="1689380"/>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2B5358B-3703-4DE9-82E6-8059DFB8A6F8}"/>
              </a:ext>
            </a:extLst>
          </p:cNvPr>
          <p:cNvSpPr txBox="1"/>
          <p:nvPr/>
        </p:nvSpPr>
        <p:spPr>
          <a:xfrm>
            <a:off x="3435363" y="3375971"/>
            <a:ext cx="5152485" cy="670953"/>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a:t>
            </a:r>
            <a:r>
              <a:rPr lang="en-US" sz="1600" dirty="0" err="1">
                <a:solidFill>
                  <a:srgbClr val="000000"/>
                </a:solidFill>
                <a:latin typeface="Courier New" panose="02070309020205020404" pitchFamily="49" charset="0"/>
                <a:cs typeface="Courier New" panose="02070309020205020404" pitchFamily="49" charset="0"/>
              </a:rPr>
              <a:t>branch_receiving_changes</a:t>
            </a:r>
            <a:endParaRPr lang="en-US" sz="1600" dirty="0">
              <a:solidFill>
                <a:srgbClr val="000000"/>
              </a:solidFill>
              <a:latin typeface="Courier New" panose="02070309020205020404" pitchFamily="49" charset="0"/>
              <a:cs typeface="Courier New" panose="02070309020205020404" pitchFamily="49" charset="0"/>
            </a:endParaRPr>
          </a:p>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merge </a:t>
            </a:r>
            <a:r>
              <a:rPr lang="en-US" sz="1600" dirty="0" err="1">
                <a:solidFill>
                  <a:srgbClr val="000000"/>
                </a:solidFill>
                <a:latin typeface="Courier New" panose="02070309020205020404" pitchFamily="49" charset="0"/>
                <a:cs typeface="Courier New" panose="02070309020205020404" pitchFamily="49" charset="0"/>
              </a:rPr>
              <a:t>branch_giving_changes</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C18A6D92-31E3-49C5-819F-3F8D1F330DF4}"/>
              </a:ext>
            </a:extLst>
          </p:cNvPr>
          <p:cNvSpPr txBox="1"/>
          <p:nvPr/>
        </p:nvSpPr>
        <p:spPr>
          <a:xfrm>
            <a:off x="515351" y="3538808"/>
            <a:ext cx="3256550"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Merge two branches</a:t>
            </a:r>
          </a:p>
        </p:txBody>
      </p:sp>
      <p:cxnSp>
        <p:nvCxnSpPr>
          <p:cNvPr id="27" name="Straight Connector 26">
            <a:extLst>
              <a:ext uri="{FF2B5EF4-FFF2-40B4-BE49-F238E27FC236}">
                <a16:creationId xmlns:a16="http://schemas.microsoft.com/office/drawing/2014/main" id="{EC2A809A-7013-40A5-9C22-64C508C32FA0}"/>
              </a:ext>
            </a:extLst>
          </p:cNvPr>
          <p:cNvCxnSpPr>
            <a:cxnSpLocks/>
          </p:cNvCxnSpPr>
          <p:nvPr/>
        </p:nvCxnSpPr>
        <p:spPr>
          <a:xfrm flipV="1">
            <a:off x="354118" y="4208383"/>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C7F3734-FA37-414D-96CA-8E280B131E97}"/>
              </a:ext>
            </a:extLst>
          </p:cNvPr>
          <p:cNvSpPr txBox="1"/>
          <p:nvPr/>
        </p:nvSpPr>
        <p:spPr>
          <a:xfrm>
            <a:off x="4159522" y="4405908"/>
            <a:ext cx="3704166"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branch –d </a:t>
            </a:r>
            <a:r>
              <a:rPr lang="en-US" sz="1600" dirty="0" err="1">
                <a:solidFill>
                  <a:srgbClr val="000000"/>
                </a:solidFill>
                <a:latin typeface="Courier New" panose="02070309020205020404" pitchFamily="49" charset="0"/>
                <a:cs typeface="Courier New" panose="02070309020205020404" pitchFamily="49" charset="0"/>
              </a:rPr>
              <a:t>branch_name</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52B1734C-FD0A-44C7-AAAD-48D273D76CC4}"/>
              </a:ext>
            </a:extLst>
          </p:cNvPr>
          <p:cNvSpPr txBox="1"/>
          <p:nvPr/>
        </p:nvSpPr>
        <p:spPr>
          <a:xfrm>
            <a:off x="493295" y="4347421"/>
            <a:ext cx="2821405"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branch</a:t>
            </a:r>
          </a:p>
        </p:txBody>
      </p:sp>
    </p:spTree>
    <p:extLst>
      <p:ext uri="{BB962C8B-B14F-4D97-AF65-F5344CB8AC3E}">
        <p14:creationId xmlns:p14="http://schemas.microsoft.com/office/powerpoint/2010/main" val="2698954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3"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Create and check out a new branch (one step)</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Create a new branch called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 add a file called </a:t>
            </a:r>
            <a:r>
              <a:rPr lang="en-US" sz="1600" dirty="0">
                <a:solidFill>
                  <a:srgbClr val="1B202F"/>
                </a:solidFill>
                <a:latin typeface="Courier New" panose="02070309020205020404" pitchFamily="49" charset="0"/>
                <a:cs typeface="Courier New" panose="02070309020205020404" pitchFamily="49" charset="0"/>
              </a:rPr>
              <a:t>mynewfile.txt </a:t>
            </a:r>
            <a:r>
              <a:rPr lang="en-US" sz="1600" dirty="0">
                <a:solidFill>
                  <a:srgbClr val="1B202F"/>
                </a:solidFill>
              </a:rPr>
              <a:t>to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and commit, and look at the list of branches and log of commits.</a:t>
            </a:r>
          </a:p>
        </p:txBody>
      </p:sp>
      <p:sp>
        <p:nvSpPr>
          <p:cNvPr id="6" name="TextBox 5">
            <a:extLst>
              <a:ext uri="{FF2B5EF4-FFF2-40B4-BE49-F238E27FC236}">
                <a16:creationId xmlns:a16="http://schemas.microsoft.com/office/drawing/2014/main" id="{2C0275B8-49A8-470F-A97D-0E73ADCDDFBF}"/>
              </a:ext>
            </a:extLst>
          </p:cNvPr>
          <p:cNvSpPr txBox="1"/>
          <p:nvPr/>
        </p:nvSpPr>
        <p:spPr>
          <a:xfrm>
            <a:off x="2609606" y="4386661"/>
            <a:ext cx="3587994"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a:t>
            </a:r>
          </a:p>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8" name="TextBox 7">
            <a:extLst>
              <a:ext uri="{FF2B5EF4-FFF2-40B4-BE49-F238E27FC236}">
                <a16:creationId xmlns:a16="http://schemas.microsoft.com/office/drawing/2014/main" id="{F1C956B8-58EB-405B-B563-0CE763877B1A}"/>
              </a:ext>
            </a:extLst>
          </p:cNvPr>
          <p:cNvSpPr txBox="1"/>
          <p:nvPr/>
        </p:nvSpPr>
        <p:spPr>
          <a:xfrm>
            <a:off x="1761067" y="3499234"/>
            <a:ext cx="5587081"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 a second text file”</a:t>
            </a: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169126"/>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Add the new file to staging area and commit</a:t>
            </a:r>
          </a:p>
        </p:txBody>
      </p:sp>
      <p:sp>
        <p:nvSpPr>
          <p:cNvPr id="11" name="TextBox 10">
            <a:extLst>
              <a:ext uri="{FF2B5EF4-FFF2-40B4-BE49-F238E27FC236}">
                <a16:creationId xmlns:a16="http://schemas.microsoft.com/office/drawing/2014/main" id="{49B0173E-EC0E-44D8-ADA9-992CC64CBEA6}"/>
              </a:ext>
            </a:extLst>
          </p:cNvPr>
          <p:cNvSpPr txBox="1"/>
          <p:nvPr/>
        </p:nvSpPr>
        <p:spPr>
          <a:xfrm>
            <a:off x="1125070" y="4081271"/>
            <a:ext cx="6826106" cy="338554"/>
          </a:xfrm>
          <a:prstGeom prst="rect">
            <a:avLst/>
          </a:prstGeom>
          <a:noFill/>
          <a:ln>
            <a:noFill/>
          </a:ln>
        </p:spPr>
        <p:txBody>
          <a:bodyPr wrap="square" rtlCol="0">
            <a:spAutoFit/>
          </a:bodyPr>
          <a:lstStyle/>
          <a:p>
            <a:pPr>
              <a:spcAft>
                <a:spcPts val="4800"/>
              </a:spcAft>
            </a:pPr>
            <a:r>
              <a:rPr lang="en-US" sz="1600" dirty="0">
                <a:solidFill>
                  <a:srgbClr val="1B202F"/>
                </a:solidFill>
              </a:rPr>
              <a:t>4.   Display the branches, then look at the log of commits</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76968" y="2211538"/>
            <a:ext cx="5084232" cy="374654"/>
          </a:xfrm>
          <a:prstGeom prst="rect">
            <a:avLst/>
          </a:prstGeom>
          <a:noFill/>
          <a:ln>
            <a:noFill/>
          </a:ln>
        </p:spPr>
        <p:txBody>
          <a:bodyPr wrap="square" rtlCol="0">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3C882FD4-ECCE-491B-9D2D-51B5A3D77D28}"/>
              </a:ext>
            </a:extLst>
          </p:cNvPr>
          <p:cNvSpPr txBox="1"/>
          <p:nvPr/>
        </p:nvSpPr>
        <p:spPr>
          <a:xfrm>
            <a:off x="2476500" y="2882220"/>
            <a:ext cx="3721100"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touch mynewfile.txt</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3" y="2551457"/>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Add a new file to the new branch</a:t>
            </a:r>
          </a:p>
        </p:txBody>
      </p:sp>
      <p:grpSp>
        <p:nvGrpSpPr>
          <p:cNvPr id="10" name="Group 9">
            <a:extLst>
              <a:ext uri="{FF2B5EF4-FFF2-40B4-BE49-F238E27FC236}">
                <a16:creationId xmlns:a16="http://schemas.microsoft.com/office/drawing/2014/main" id="{1FC62797-621A-2479-D1B1-42F56DD29F0C}"/>
              </a:ext>
            </a:extLst>
          </p:cNvPr>
          <p:cNvGrpSpPr/>
          <p:nvPr/>
        </p:nvGrpSpPr>
        <p:grpSpPr>
          <a:xfrm>
            <a:off x="6065860" y="2778843"/>
            <a:ext cx="2929934" cy="954106"/>
            <a:chOff x="4858706" y="69619"/>
            <a:chExt cx="3322647" cy="723610"/>
          </a:xfrm>
        </p:grpSpPr>
        <p:sp>
          <p:nvSpPr>
            <p:cNvPr id="3" name="TextBox 2">
              <a:extLst>
                <a:ext uri="{FF2B5EF4-FFF2-40B4-BE49-F238E27FC236}">
                  <a16:creationId xmlns:a16="http://schemas.microsoft.com/office/drawing/2014/main" id="{FB431233-CB94-1184-AC41-5EAEFA398E32}"/>
                </a:ext>
              </a:extLst>
            </p:cNvPr>
            <p:cNvSpPr txBox="1"/>
            <p:nvPr/>
          </p:nvSpPr>
          <p:spPr>
            <a:xfrm>
              <a:off x="4858706" y="69619"/>
              <a:ext cx="3290935" cy="723610"/>
            </a:xfrm>
            <a:prstGeom prst="rect">
              <a:avLst/>
            </a:prstGeom>
            <a:solidFill>
              <a:srgbClr val="C00000"/>
            </a:solidFill>
            <a:ln>
              <a:solidFill>
                <a:srgbClr val="C00000"/>
              </a:solidFill>
            </a:ln>
          </p:spPr>
          <p:txBody>
            <a:bodyPr wrap="square" rtlCol="0">
              <a:spAutoFit/>
            </a:bodyPr>
            <a:lstStyle/>
            <a:p>
              <a:r>
                <a:rPr lang="en-US" sz="1400" b="1" dirty="0">
                  <a:solidFill>
                    <a:schemeClr val="bg1"/>
                  </a:solidFill>
                  <a:cs typeface="Courier New" panose="02070309020205020404" pitchFamily="49" charset="0"/>
                </a:rPr>
                <a:t>Best practice: check the status between adding and committing</a:t>
              </a:r>
            </a:p>
            <a:p>
              <a:endParaRPr lang="en-US" sz="1400" b="1" dirty="0">
                <a:solidFill>
                  <a:srgbClr val="1B202F"/>
                </a:solidFill>
                <a:cs typeface="Courier New" panose="02070309020205020404" pitchFamily="49" charset="0"/>
              </a:endParaRPr>
            </a:p>
            <a:p>
              <a:r>
                <a:rPr lang="en-US" sz="1400" b="1" dirty="0">
                  <a:solidFill>
                    <a:srgbClr val="1B202F"/>
                  </a:solidFill>
                  <a:cs typeface="Courier New" panose="02070309020205020404" pitchFamily="49" charset="0"/>
                </a:rPr>
                <a:t> </a:t>
              </a:r>
              <a:endParaRPr lang="en-US" sz="1400" dirty="0">
                <a:solidFill>
                  <a:srgbClr val="1B202F"/>
                </a:solidFill>
              </a:endParaRPr>
            </a:p>
          </p:txBody>
        </p:sp>
        <p:sp>
          <p:nvSpPr>
            <p:cNvPr id="7" name="TextBox 6">
              <a:extLst>
                <a:ext uri="{FF2B5EF4-FFF2-40B4-BE49-F238E27FC236}">
                  <a16:creationId xmlns:a16="http://schemas.microsoft.com/office/drawing/2014/main" id="{C2952DD8-94DE-38A8-3D07-6BF2BDDCA0AF}"/>
                </a:ext>
              </a:extLst>
            </p:cNvPr>
            <p:cNvSpPr txBox="1"/>
            <p:nvPr/>
          </p:nvSpPr>
          <p:spPr>
            <a:xfrm>
              <a:off x="5796659" y="457055"/>
              <a:ext cx="2384694" cy="256765"/>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git status</a:t>
              </a:r>
              <a:endParaRPr lang="en-US" sz="1600" dirty="0">
                <a:solidFill>
                  <a:schemeClr val="bg1"/>
                </a:solidFill>
              </a:endParaRPr>
            </a:p>
          </p:txBody>
        </p:sp>
      </p:grpSp>
    </p:spTree>
    <p:extLst>
      <p:ext uri="{BB962C8B-B14F-4D97-AF65-F5344CB8AC3E}">
        <p14:creationId xmlns:p14="http://schemas.microsoft.com/office/powerpoint/2010/main" val="390954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Merging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Navigate to the main branch</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105127"/>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Navigate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merge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 into main, and delete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44583" y="3983395"/>
            <a:ext cx="5587081"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 –D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630562"/>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Delete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D0347687-E681-40E4-BF80-70EAE8EA19EA}"/>
              </a:ext>
            </a:extLst>
          </p:cNvPr>
          <p:cNvSpPr txBox="1"/>
          <p:nvPr/>
        </p:nvSpPr>
        <p:spPr>
          <a:xfrm>
            <a:off x="1996007" y="2372349"/>
            <a:ext cx="5084232"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p:txBody>
      </p:sp>
      <p:sp>
        <p:nvSpPr>
          <p:cNvPr id="17" name="TextBox 16">
            <a:extLst>
              <a:ext uri="{FF2B5EF4-FFF2-40B4-BE49-F238E27FC236}">
                <a16:creationId xmlns:a16="http://schemas.microsoft.com/office/drawing/2014/main" id="{3C882FD4-ECCE-491B-9D2D-51B5A3D77D28}"/>
              </a:ext>
            </a:extLst>
          </p:cNvPr>
          <p:cNvSpPr txBox="1"/>
          <p:nvPr/>
        </p:nvSpPr>
        <p:spPr>
          <a:xfrm>
            <a:off x="2677573" y="3218929"/>
            <a:ext cx="3721100"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2783982"/>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Merge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the main branch</a:t>
            </a:r>
          </a:p>
        </p:txBody>
      </p:sp>
    </p:spTree>
    <p:extLst>
      <p:ext uri="{BB962C8B-B14F-4D97-AF65-F5344CB8AC3E}">
        <p14:creationId xmlns:p14="http://schemas.microsoft.com/office/powerpoint/2010/main" val="19616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6C1CB8A-081C-7989-35A9-6070D87921A7}"/>
              </a:ext>
            </a:extLst>
          </p:cNvPr>
          <p:cNvSpPr txBox="1"/>
          <p:nvPr/>
        </p:nvSpPr>
        <p:spPr>
          <a:xfrm>
            <a:off x="5456052" y="3051683"/>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2" name="TextBox 1">
            <a:extLst>
              <a:ext uri="{FF2B5EF4-FFF2-40B4-BE49-F238E27FC236}">
                <a16:creationId xmlns:a16="http://schemas.microsoft.com/office/drawing/2014/main" id="{850E1478-4C2E-04D7-3A73-42F6FBCB4B6C}"/>
              </a:ext>
            </a:extLst>
          </p:cNvPr>
          <p:cNvSpPr txBox="1"/>
          <p:nvPr/>
        </p:nvSpPr>
        <p:spPr>
          <a:xfrm>
            <a:off x="51807" y="4109600"/>
            <a:ext cx="3958557" cy="954107"/>
          </a:xfrm>
          <a:prstGeom prst="rect">
            <a:avLst/>
          </a:prstGeom>
          <a:solidFill>
            <a:srgbClr val="C00000"/>
          </a:solidFill>
          <a:ln>
            <a:solidFill>
              <a:srgbClr val="C00000"/>
            </a:solidFill>
          </a:ln>
        </p:spPr>
        <p:txBody>
          <a:bodyPr wrap="square" rtlCol="0">
            <a:spAutoFit/>
          </a:bodyPr>
          <a:lstStyle/>
          <a:p>
            <a:r>
              <a:rPr lang="en-US" sz="1400" b="1" dirty="0">
                <a:solidFill>
                  <a:schemeClr val="bg1"/>
                </a:solidFill>
                <a:cs typeface="Courier New" panose="02070309020205020404" pitchFamily="49" charset="0"/>
              </a:rPr>
              <a:t>Best practice: name the branch related to the changes that you make (in industry, it is typical to name it with the ticket # and a brief description, e.g. SRC544_fixsearchbar)</a:t>
            </a:r>
            <a:endParaRPr lang="en-US" sz="1400" b="1" dirty="0">
              <a:solidFill>
                <a:srgbClr val="1B202F"/>
              </a:solidFill>
              <a:cs typeface="Courier New" panose="02070309020205020404" pitchFamily="49" charset="0"/>
            </a:endParaRPr>
          </a:p>
        </p:txBody>
      </p:sp>
    </p:spTree>
    <p:extLst>
      <p:ext uri="{BB962C8B-B14F-4D97-AF65-F5344CB8AC3E}">
        <p14:creationId xmlns:p14="http://schemas.microsoft.com/office/powerpoint/2010/main" val="1672451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5" grpId="0" animBg="1"/>
      <p:bldP spid="137" grpId="0" animBg="1"/>
      <p:bldP spid="138" grpId="0" animBg="1"/>
      <p:bldP spid="34" grpId="0" animBg="1"/>
      <p:bldP spid="87" grpId="0"/>
      <p:bldP spid="88" grpId="0"/>
      <p:bldP spid="132" grpId="0"/>
      <p:bldP spid="61" grpId="0" animBg="1"/>
      <p:bldP spid="15" grpId="0"/>
      <p:bldP spid="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6221757" y="286381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60" idx="3"/>
            <a:endCxn id="130" idx="3"/>
          </p:cNvCxnSpPr>
          <p:nvPr/>
        </p:nvCxnSpPr>
        <p:spPr>
          <a:xfrm flipH="1" flipV="1">
            <a:off x="6069463" y="2488418"/>
            <a:ext cx="8385" cy="113412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extBox 64">
            <a:extLst>
              <a:ext uri="{FF2B5EF4-FFF2-40B4-BE49-F238E27FC236}">
                <a16:creationId xmlns:a16="http://schemas.microsoft.com/office/drawing/2014/main" id="{44242374-6800-4B09-9D55-34B95F4363DA}"/>
              </a:ext>
            </a:extLst>
          </p:cNvPr>
          <p:cNvSpPr txBox="1"/>
          <p:nvPr/>
        </p:nvSpPr>
        <p:spPr>
          <a:xfrm>
            <a:off x="5456052" y="1923882"/>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1973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6221757" y="286381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60" idx="3"/>
            <a:endCxn id="130" idx="3"/>
          </p:cNvCxnSpPr>
          <p:nvPr/>
        </p:nvCxnSpPr>
        <p:spPr>
          <a:xfrm flipH="1" flipV="1">
            <a:off x="6069463" y="2488418"/>
            <a:ext cx="8385" cy="113412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Connector: Curved 13">
            <a:extLst>
              <a:ext uri="{FF2B5EF4-FFF2-40B4-BE49-F238E27FC236}">
                <a16:creationId xmlns:a16="http://schemas.microsoft.com/office/drawing/2014/main" id="{9E00D269-BE78-6582-A6FE-065597DAA156}"/>
              </a:ext>
            </a:extLst>
          </p:cNvPr>
          <p:cNvCxnSpPr>
            <a:cxnSpLocks/>
          </p:cNvCxnSpPr>
          <p:nvPr/>
        </p:nvCxnSpPr>
        <p:spPr>
          <a:xfrm flipH="1" flipV="1">
            <a:off x="6077848" y="1802723"/>
            <a:ext cx="8385" cy="64008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6C1CB8A-081C-7989-35A9-6070D87921A7}"/>
              </a:ext>
            </a:extLst>
          </p:cNvPr>
          <p:cNvSpPr txBox="1"/>
          <p:nvPr/>
        </p:nvSpPr>
        <p:spPr>
          <a:xfrm>
            <a:off x="4936989"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1261244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0942" y="1556236"/>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4840" y="1556236"/>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AACA3886-09C3-49DD-9D5D-26B1B12FA513}"/>
              </a:ext>
            </a:extLst>
          </p:cNvPr>
          <p:cNvGrpSpPr/>
          <p:nvPr/>
        </p:nvGrpSpPr>
        <p:grpSpPr>
          <a:xfrm>
            <a:off x="6657344" y="1581139"/>
            <a:ext cx="444342" cy="444342"/>
            <a:chOff x="5503481" y="1042901"/>
            <a:chExt cx="444342" cy="444342"/>
          </a:xfrm>
        </p:grpSpPr>
        <p:sp>
          <p:nvSpPr>
            <p:cNvPr id="92" name="Oval 91">
              <a:extLst>
                <a:ext uri="{FF2B5EF4-FFF2-40B4-BE49-F238E27FC236}">
                  <a16:creationId xmlns:a16="http://schemas.microsoft.com/office/drawing/2014/main" id="{6CD51C3B-BC16-4C01-8D36-FF4FFC397A26}"/>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78BB554D-9033-4092-AA71-930669D36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5" name="TextBox 94">
            <a:extLst>
              <a:ext uri="{FF2B5EF4-FFF2-40B4-BE49-F238E27FC236}">
                <a16:creationId xmlns:a16="http://schemas.microsoft.com/office/drawing/2014/main" id="{3BA3A305-94E3-4826-81E9-8D030815DFFC}"/>
              </a:ext>
            </a:extLst>
          </p:cNvPr>
          <p:cNvSpPr txBox="1"/>
          <p:nvPr/>
        </p:nvSpPr>
        <p:spPr>
          <a:xfrm>
            <a:off x="6102297" y="2379751"/>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merge</a:t>
            </a:r>
          </a:p>
        </p:txBody>
      </p:sp>
      <p:cxnSp>
        <p:nvCxnSpPr>
          <p:cNvPr id="96" name="Connector: Curved 95">
            <a:extLst>
              <a:ext uri="{FF2B5EF4-FFF2-40B4-BE49-F238E27FC236}">
                <a16:creationId xmlns:a16="http://schemas.microsoft.com/office/drawing/2014/main" id="{88A848E9-F616-44BF-AB46-67065DD54C04}"/>
              </a:ext>
            </a:extLst>
          </p:cNvPr>
          <p:cNvCxnSpPr>
            <a:cxnSpLocks/>
            <a:stCxn id="130" idx="3"/>
            <a:endCxn id="93" idx="2"/>
          </p:cNvCxnSpPr>
          <p:nvPr/>
        </p:nvCxnSpPr>
        <p:spPr>
          <a:xfrm flipV="1">
            <a:off x="6069463" y="2025481"/>
            <a:ext cx="810052" cy="462937"/>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568BCCF-380A-6727-DCD3-6321CC56B193}"/>
              </a:ext>
            </a:extLst>
          </p:cNvPr>
          <p:cNvSpPr txBox="1"/>
          <p:nvPr/>
        </p:nvSpPr>
        <p:spPr>
          <a:xfrm>
            <a:off x="4936989"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4" name="TextBox 3">
            <a:extLst>
              <a:ext uri="{FF2B5EF4-FFF2-40B4-BE49-F238E27FC236}">
                <a16:creationId xmlns:a16="http://schemas.microsoft.com/office/drawing/2014/main" id="{2CCC15B2-3755-2391-2505-515EE49478A9}"/>
              </a:ext>
            </a:extLst>
          </p:cNvPr>
          <p:cNvSpPr txBox="1"/>
          <p:nvPr/>
        </p:nvSpPr>
        <p:spPr>
          <a:xfrm>
            <a:off x="6504536"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6" name="TextBox 5">
            <a:extLst>
              <a:ext uri="{FF2B5EF4-FFF2-40B4-BE49-F238E27FC236}">
                <a16:creationId xmlns:a16="http://schemas.microsoft.com/office/drawing/2014/main" id="{00302413-06AA-3CDA-BD21-95F1907C638D}"/>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spTree>
    <p:extLst>
      <p:ext uri="{BB962C8B-B14F-4D97-AF65-F5344CB8AC3E}">
        <p14:creationId xmlns:p14="http://schemas.microsoft.com/office/powerpoint/2010/main" val="3942820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2"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Aside: </a:t>
            </a:r>
            <a:r>
              <a:rPr lang="en-US" sz="2800" b="1" dirty="0">
                <a:solidFill>
                  <a:srgbClr val="071F45"/>
                </a:solidFill>
                <a:latin typeface="Courier New" panose="02070309020205020404" pitchFamily="49" charset="0"/>
                <a:cs typeface="Courier New" panose="02070309020205020404" pitchFamily="49" charset="0"/>
              </a:rPr>
              <a:t>‘detached HEAD’ state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300848" cy="799386"/>
          </a:xfrm>
          <a:prstGeom prst="rect">
            <a:avLst/>
          </a:prstGeom>
          <a:noFill/>
          <a:ln>
            <a:noFill/>
          </a:ln>
        </p:spPr>
        <p:txBody>
          <a:bodyPr wrap="square" rtlCol="0">
            <a:spAutoFit/>
          </a:bodyPr>
          <a:lstStyle/>
          <a:p>
            <a:pPr>
              <a:lnSpc>
                <a:spcPct val="150000"/>
              </a:lnSpc>
            </a:pP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usually points at a branch directly. When you checkout a commit,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instead points directly at that commit. This is a </a:t>
            </a:r>
            <a:r>
              <a:rPr lang="en-US" sz="1600" dirty="0">
                <a:solidFill>
                  <a:srgbClr val="1B202F"/>
                </a:solidFill>
                <a:latin typeface="Courier New" panose="02070309020205020404" pitchFamily="49" charset="0"/>
                <a:cs typeface="Courier New" panose="02070309020205020404" pitchFamily="49" charset="0"/>
              </a:rPr>
              <a:t>‘detached HEAD’ state</a:t>
            </a:r>
            <a:r>
              <a:rPr lang="en-US" sz="1600" dirty="0">
                <a:solidFill>
                  <a:srgbClr val="1B202F"/>
                </a:solidFill>
              </a:rPr>
              <a:t>. </a:t>
            </a:r>
            <a:r>
              <a:rPr lang="en-US" sz="1600" b="1" dirty="0">
                <a:solidFill>
                  <a:srgbClr val="1B202F"/>
                </a:solidFill>
              </a:rPr>
              <a:t>That’s okay!</a:t>
            </a:r>
          </a:p>
        </p:txBody>
      </p:sp>
      <p:sp>
        <p:nvSpPr>
          <p:cNvPr id="2" name="TextBox 1">
            <a:extLst>
              <a:ext uri="{FF2B5EF4-FFF2-40B4-BE49-F238E27FC236}">
                <a16:creationId xmlns:a16="http://schemas.microsoft.com/office/drawing/2014/main" id="{45C10DCE-B5FB-7A54-4012-64D113D94928}"/>
              </a:ext>
            </a:extLst>
          </p:cNvPr>
          <p:cNvSpPr txBox="1"/>
          <p:nvPr/>
        </p:nvSpPr>
        <p:spPr>
          <a:xfrm>
            <a:off x="5456052" y="372271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Rectangle 10">
            <a:extLst>
              <a:ext uri="{FF2B5EF4-FFF2-40B4-BE49-F238E27FC236}">
                <a16:creationId xmlns:a16="http://schemas.microsoft.com/office/drawing/2014/main" id="{839FA00F-5842-6946-0710-1EFAA88F4DD1}"/>
              </a:ext>
            </a:extLst>
          </p:cNvPr>
          <p:cNvSpPr/>
          <p:nvPr/>
        </p:nvSpPr>
        <p:spPr>
          <a:xfrm>
            <a:off x="5588000" y="3786514"/>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3B7409-150B-D6C1-60DE-0CC75E49E7D9}"/>
              </a:ext>
            </a:extLst>
          </p:cNvPr>
          <p:cNvSpPr/>
          <p:nvPr/>
        </p:nvSpPr>
        <p:spPr>
          <a:xfrm>
            <a:off x="2485619" y="4066816"/>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B8508-5EBE-9807-1323-9AB3448C39EF}"/>
              </a:ext>
            </a:extLst>
          </p:cNvPr>
          <p:cNvSpPr/>
          <p:nvPr/>
        </p:nvSpPr>
        <p:spPr>
          <a:xfrm>
            <a:off x="3099911" y="3082890"/>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A517A36-3CB8-EE37-8FFD-E696EAD502D6}"/>
              </a:ext>
            </a:extLst>
          </p:cNvPr>
          <p:cNvCxnSpPr>
            <a:cxnSpLocks/>
          </p:cNvCxnSpPr>
          <p:nvPr/>
        </p:nvCxnSpPr>
        <p:spPr>
          <a:xfrm flipV="1">
            <a:off x="409428" y="2495142"/>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6825CEC-9483-9C45-6B06-6CEF5E8C4F2A}"/>
              </a:ext>
            </a:extLst>
          </p:cNvPr>
          <p:cNvCxnSpPr>
            <a:cxnSpLocks/>
            <a:stCxn id="78" idx="2"/>
            <a:endCxn id="28" idx="1"/>
          </p:cNvCxnSpPr>
          <p:nvPr/>
        </p:nvCxnSpPr>
        <p:spPr>
          <a:xfrm>
            <a:off x="1855151" y="2701382"/>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6AD6DFCA-CB6E-0D5C-3E36-29AACF72D6EE}"/>
              </a:ext>
            </a:extLst>
          </p:cNvPr>
          <p:cNvGrpSpPr/>
          <p:nvPr/>
        </p:nvGrpSpPr>
        <p:grpSpPr>
          <a:xfrm>
            <a:off x="2617469" y="4109536"/>
            <a:ext cx="444342" cy="444342"/>
            <a:chOff x="4750286" y="2984522"/>
            <a:chExt cx="444342" cy="444342"/>
          </a:xfrm>
        </p:grpSpPr>
        <p:sp>
          <p:nvSpPr>
            <p:cNvPr id="27" name="Oval 26">
              <a:extLst>
                <a:ext uri="{FF2B5EF4-FFF2-40B4-BE49-F238E27FC236}">
                  <a16:creationId xmlns:a16="http://schemas.microsoft.com/office/drawing/2014/main" id="{90762CB2-24CC-C22B-6F3B-F905AD0A1E8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take snapshot Icon - Download take snapshot Icon 2676982 | Noun Project">
              <a:extLst>
                <a:ext uri="{FF2B5EF4-FFF2-40B4-BE49-F238E27FC236}">
                  <a16:creationId xmlns:a16="http://schemas.microsoft.com/office/drawing/2014/main" id="{DEEEEB04-BD8A-9B1B-3730-07799FEFB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EE497A6-4E14-6893-7FFB-8121A4AEB310}"/>
              </a:ext>
            </a:extLst>
          </p:cNvPr>
          <p:cNvGrpSpPr/>
          <p:nvPr/>
        </p:nvGrpSpPr>
        <p:grpSpPr>
          <a:xfrm>
            <a:off x="5633506" y="4109536"/>
            <a:ext cx="444342" cy="444342"/>
            <a:chOff x="4750286" y="2984522"/>
            <a:chExt cx="444342" cy="444342"/>
          </a:xfrm>
        </p:grpSpPr>
        <p:sp>
          <p:nvSpPr>
            <p:cNvPr id="30" name="Oval 29">
              <a:extLst>
                <a:ext uri="{FF2B5EF4-FFF2-40B4-BE49-F238E27FC236}">
                  <a16:creationId xmlns:a16="http://schemas.microsoft.com/office/drawing/2014/main" id="{271AB3E2-CB56-C7D5-B6B0-4D4A44924002}"/>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take snapshot Icon - Download take snapshot Icon 2676982 | Noun Project">
              <a:extLst>
                <a:ext uri="{FF2B5EF4-FFF2-40B4-BE49-F238E27FC236}">
                  <a16:creationId xmlns:a16="http://schemas.microsoft.com/office/drawing/2014/main" id="{4FF5A520-5E5A-8B79-4582-60F546D81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445AE02E-6593-DFEF-D734-64D8A87D5C91}"/>
              </a:ext>
            </a:extLst>
          </p:cNvPr>
          <p:cNvSpPr txBox="1"/>
          <p:nvPr/>
        </p:nvSpPr>
        <p:spPr>
          <a:xfrm>
            <a:off x="2085708" y="2158096"/>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44" name="Straight Arrow Connector 43">
            <a:extLst>
              <a:ext uri="{FF2B5EF4-FFF2-40B4-BE49-F238E27FC236}">
                <a16:creationId xmlns:a16="http://schemas.microsoft.com/office/drawing/2014/main" id="{96E19E53-FCE8-1F6F-6372-A37D6D3C05A9}"/>
              </a:ext>
            </a:extLst>
          </p:cNvPr>
          <p:cNvCxnSpPr>
            <a:cxnSpLocks/>
            <a:stCxn id="28" idx="3"/>
            <a:endCxn id="56" idx="1"/>
          </p:cNvCxnSpPr>
          <p:nvPr/>
        </p:nvCxnSpPr>
        <p:spPr>
          <a:xfrm>
            <a:off x="3061811" y="4331707"/>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14D65B32-BF06-5E14-64DD-9DAAD3AB55D0}"/>
              </a:ext>
            </a:extLst>
          </p:cNvPr>
          <p:cNvGrpSpPr/>
          <p:nvPr/>
        </p:nvGrpSpPr>
        <p:grpSpPr>
          <a:xfrm>
            <a:off x="3610665" y="4109536"/>
            <a:ext cx="444342" cy="444342"/>
            <a:chOff x="4750286" y="2984522"/>
            <a:chExt cx="444342" cy="444342"/>
          </a:xfrm>
        </p:grpSpPr>
        <p:sp>
          <p:nvSpPr>
            <p:cNvPr id="46" name="Oval 45">
              <a:extLst>
                <a:ext uri="{FF2B5EF4-FFF2-40B4-BE49-F238E27FC236}">
                  <a16:creationId xmlns:a16="http://schemas.microsoft.com/office/drawing/2014/main" id="{352BD693-E45D-CCD5-B28F-896D55F1FCC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2" descr="take snapshot Icon - Download take snapshot Icon 2676982 | Noun Project">
              <a:extLst>
                <a:ext uri="{FF2B5EF4-FFF2-40B4-BE49-F238E27FC236}">
                  <a16:creationId xmlns:a16="http://schemas.microsoft.com/office/drawing/2014/main" id="{19BF3832-CFB4-53E1-C47C-C1DB0CC9C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B148BF2F-8CCA-0EF1-8E75-8E931A6ACE04}"/>
              </a:ext>
            </a:extLst>
          </p:cNvPr>
          <p:cNvCxnSpPr>
            <a:cxnSpLocks/>
            <a:stCxn id="56" idx="3"/>
            <a:endCxn id="31" idx="1"/>
          </p:cNvCxnSpPr>
          <p:nvPr/>
        </p:nvCxnSpPr>
        <p:spPr>
          <a:xfrm>
            <a:off x="4055007" y="4331707"/>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34035CE-7BDB-5C8B-2590-3497513CBBAD}"/>
              </a:ext>
            </a:extLst>
          </p:cNvPr>
          <p:cNvSpPr txBox="1"/>
          <p:nvPr/>
        </p:nvSpPr>
        <p:spPr>
          <a:xfrm>
            <a:off x="7752797" y="417411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67" name="Straight Arrow Connector 66">
            <a:extLst>
              <a:ext uri="{FF2B5EF4-FFF2-40B4-BE49-F238E27FC236}">
                <a16:creationId xmlns:a16="http://schemas.microsoft.com/office/drawing/2014/main" id="{EF9C40A2-93ED-C0CD-190A-02076DC68073}"/>
              </a:ext>
            </a:extLst>
          </p:cNvPr>
          <p:cNvCxnSpPr>
            <a:cxnSpLocks/>
            <a:stCxn id="78" idx="2"/>
            <a:endCxn id="69" idx="2"/>
          </p:cNvCxnSpPr>
          <p:nvPr/>
        </p:nvCxnSpPr>
        <p:spPr>
          <a:xfrm>
            <a:off x="1855151" y="2701382"/>
            <a:ext cx="1373818" cy="6552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20056CDB-54C6-4C69-9B12-D1F8920FD4FF}"/>
              </a:ext>
            </a:extLst>
          </p:cNvPr>
          <p:cNvGrpSpPr/>
          <p:nvPr/>
        </p:nvGrpSpPr>
        <p:grpSpPr>
          <a:xfrm>
            <a:off x="3220583" y="3134443"/>
            <a:ext cx="444342" cy="444342"/>
            <a:chOff x="4478124" y="1042901"/>
            <a:chExt cx="444342" cy="444342"/>
          </a:xfrm>
        </p:grpSpPr>
        <p:sp>
          <p:nvSpPr>
            <p:cNvPr id="69" name="Oval 68">
              <a:extLst>
                <a:ext uri="{FF2B5EF4-FFF2-40B4-BE49-F238E27FC236}">
                  <a16:creationId xmlns:a16="http://schemas.microsoft.com/office/drawing/2014/main" id="{270511DA-E912-7D3C-1A5B-36269A0C31D0}"/>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24B5B15F-38D1-F7ED-9D61-8E3A651F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0882D454-C4C9-C398-05DD-29EADA803AEF}"/>
              </a:ext>
            </a:extLst>
          </p:cNvPr>
          <p:cNvGrpSpPr/>
          <p:nvPr/>
        </p:nvGrpSpPr>
        <p:grpSpPr>
          <a:xfrm>
            <a:off x="5625121" y="3134443"/>
            <a:ext cx="444342" cy="444342"/>
            <a:chOff x="5503481" y="1042901"/>
            <a:chExt cx="444342" cy="444342"/>
          </a:xfrm>
        </p:grpSpPr>
        <p:sp>
          <p:nvSpPr>
            <p:cNvPr id="72" name="Oval 71">
              <a:extLst>
                <a:ext uri="{FF2B5EF4-FFF2-40B4-BE49-F238E27FC236}">
                  <a16:creationId xmlns:a16="http://schemas.microsoft.com/office/drawing/2014/main" id="{61399191-3EA3-525D-39C0-5C49644D890C}"/>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11711885-3329-4F6F-DC42-78EDC750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4" name="Straight Arrow Connector 73">
            <a:extLst>
              <a:ext uri="{FF2B5EF4-FFF2-40B4-BE49-F238E27FC236}">
                <a16:creationId xmlns:a16="http://schemas.microsoft.com/office/drawing/2014/main" id="{C56CC473-3627-BFEE-7380-D0B66E47C155}"/>
              </a:ext>
            </a:extLst>
          </p:cNvPr>
          <p:cNvCxnSpPr>
            <a:cxnSpLocks/>
            <a:stCxn id="70" idx="3"/>
          </p:cNvCxnSpPr>
          <p:nvPr/>
        </p:nvCxnSpPr>
        <p:spPr>
          <a:xfrm>
            <a:off x="3664925" y="3356614"/>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ACFB721-32F9-89BC-5189-0C0A2F77A380}"/>
              </a:ext>
            </a:extLst>
          </p:cNvPr>
          <p:cNvSpPr txBox="1"/>
          <p:nvPr/>
        </p:nvSpPr>
        <p:spPr>
          <a:xfrm>
            <a:off x="7752797" y="318340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6" name="Group 75">
            <a:extLst>
              <a:ext uri="{FF2B5EF4-FFF2-40B4-BE49-F238E27FC236}">
                <a16:creationId xmlns:a16="http://schemas.microsoft.com/office/drawing/2014/main" id="{CABD3C9D-DE53-3901-A2E5-45F9D011683B}"/>
              </a:ext>
            </a:extLst>
          </p:cNvPr>
          <p:cNvGrpSpPr/>
          <p:nvPr/>
        </p:nvGrpSpPr>
        <p:grpSpPr>
          <a:xfrm>
            <a:off x="1632980" y="2257040"/>
            <a:ext cx="444342" cy="444342"/>
            <a:chOff x="1841124" y="2145543"/>
            <a:chExt cx="444342" cy="444342"/>
          </a:xfrm>
        </p:grpSpPr>
        <p:sp>
          <p:nvSpPr>
            <p:cNvPr id="77" name="Oval 76">
              <a:extLst>
                <a:ext uri="{FF2B5EF4-FFF2-40B4-BE49-F238E27FC236}">
                  <a16:creationId xmlns:a16="http://schemas.microsoft.com/office/drawing/2014/main" id="{AFBCA942-97AD-CEDB-15AB-FA5298D33995}"/>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36E86248-1D86-F774-FABF-B360563CD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2043BBA-1F60-E669-047E-03CEC43DEBE5}"/>
              </a:ext>
            </a:extLst>
          </p:cNvPr>
          <p:cNvGrpSpPr/>
          <p:nvPr/>
        </p:nvGrpSpPr>
        <p:grpSpPr>
          <a:xfrm>
            <a:off x="211213" y="2274643"/>
            <a:ext cx="444342" cy="444342"/>
            <a:chOff x="1841124" y="2145543"/>
            <a:chExt cx="444342" cy="444342"/>
          </a:xfrm>
        </p:grpSpPr>
        <p:sp>
          <p:nvSpPr>
            <p:cNvPr id="80" name="Oval 79">
              <a:extLst>
                <a:ext uri="{FF2B5EF4-FFF2-40B4-BE49-F238E27FC236}">
                  <a16:creationId xmlns:a16="http://schemas.microsoft.com/office/drawing/2014/main" id="{498260D6-FC5A-F02D-AE0F-0DA8582074D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40BAC79-B408-5244-6D9B-D877BE34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781DA985-A2B6-8D4E-3237-95D786579DDC}"/>
              </a:ext>
            </a:extLst>
          </p:cNvPr>
          <p:cNvGrpSpPr/>
          <p:nvPr/>
        </p:nvGrpSpPr>
        <p:grpSpPr>
          <a:xfrm>
            <a:off x="936753" y="2257040"/>
            <a:ext cx="444342" cy="444342"/>
            <a:chOff x="1841124" y="2145543"/>
            <a:chExt cx="444342" cy="444342"/>
          </a:xfrm>
        </p:grpSpPr>
        <p:sp>
          <p:nvSpPr>
            <p:cNvPr id="83" name="Oval 82">
              <a:extLst>
                <a:ext uri="{FF2B5EF4-FFF2-40B4-BE49-F238E27FC236}">
                  <a16:creationId xmlns:a16="http://schemas.microsoft.com/office/drawing/2014/main" id="{23542235-B9A4-0788-103E-27C97F7DC80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2" descr="take snapshot Icon - Download take snapshot Icon 2676982 | Noun Project">
              <a:extLst>
                <a:ext uri="{FF2B5EF4-FFF2-40B4-BE49-F238E27FC236}">
                  <a16:creationId xmlns:a16="http://schemas.microsoft.com/office/drawing/2014/main" id="{A00C2679-DAC6-420C-A07A-9B4A918D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110C8AD4-0424-F920-F19F-4B717DDE5F28}"/>
              </a:ext>
            </a:extLst>
          </p:cNvPr>
          <p:cNvGrpSpPr/>
          <p:nvPr/>
        </p:nvGrpSpPr>
        <p:grpSpPr>
          <a:xfrm>
            <a:off x="4170942" y="2265405"/>
            <a:ext cx="444342" cy="444342"/>
            <a:chOff x="1841124" y="2145543"/>
            <a:chExt cx="444342" cy="444342"/>
          </a:xfrm>
        </p:grpSpPr>
        <p:sp>
          <p:nvSpPr>
            <p:cNvPr id="86" name="Oval 85">
              <a:extLst>
                <a:ext uri="{FF2B5EF4-FFF2-40B4-BE49-F238E27FC236}">
                  <a16:creationId xmlns:a16="http://schemas.microsoft.com/office/drawing/2014/main" id="{6406A313-13CC-6C5C-ED17-AB59CA9738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2" descr="take snapshot Icon - Download take snapshot Icon 2676982 | Noun Project">
              <a:extLst>
                <a:ext uri="{FF2B5EF4-FFF2-40B4-BE49-F238E27FC236}">
                  <a16:creationId xmlns:a16="http://schemas.microsoft.com/office/drawing/2014/main" id="{7A76343C-3D33-295A-C03C-F324A6827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443E4804-A5DB-D70E-D061-DC43A20C669C}"/>
              </a:ext>
            </a:extLst>
          </p:cNvPr>
          <p:cNvGrpSpPr/>
          <p:nvPr/>
        </p:nvGrpSpPr>
        <p:grpSpPr>
          <a:xfrm>
            <a:off x="5114840" y="2265405"/>
            <a:ext cx="444342" cy="444342"/>
            <a:chOff x="1841124" y="2145543"/>
            <a:chExt cx="444342" cy="444342"/>
          </a:xfrm>
        </p:grpSpPr>
        <p:sp>
          <p:nvSpPr>
            <p:cNvPr id="89" name="Oval 88">
              <a:extLst>
                <a:ext uri="{FF2B5EF4-FFF2-40B4-BE49-F238E27FC236}">
                  <a16:creationId xmlns:a16="http://schemas.microsoft.com/office/drawing/2014/main" id="{2B95B17C-EB1E-F98F-F978-9380A2EB97B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2" descr="take snapshot Icon - Download take snapshot Icon 2676982 | Noun Project">
              <a:extLst>
                <a:ext uri="{FF2B5EF4-FFF2-40B4-BE49-F238E27FC236}">
                  <a16:creationId xmlns:a16="http://schemas.microsoft.com/office/drawing/2014/main" id="{3901873F-BB75-1054-5E72-CF4B59BFA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TextBox 96">
            <a:extLst>
              <a:ext uri="{FF2B5EF4-FFF2-40B4-BE49-F238E27FC236}">
                <a16:creationId xmlns:a16="http://schemas.microsoft.com/office/drawing/2014/main" id="{823FF538-3E7A-31D1-1F0B-94A4E2E7DE8A}"/>
              </a:ext>
            </a:extLst>
          </p:cNvPr>
          <p:cNvSpPr txBox="1"/>
          <p:nvPr/>
        </p:nvSpPr>
        <p:spPr>
          <a:xfrm>
            <a:off x="5456052" y="3749299"/>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3528715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Think-Pair-Share Activity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5091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b="1" dirty="0">
                <a:solidFill>
                  <a:srgbClr val="366EC7"/>
                </a:solidFill>
              </a:rPr>
              <a:t>Think</a:t>
            </a:r>
            <a:r>
              <a:rPr lang="en-US" sz="1600" dirty="0">
                <a:solidFill>
                  <a:srgbClr val="1B202F"/>
                </a:solidFill>
              </a:rPr>
              <a:t> about a non-reproducible or non-auditable workflow you have used before at work, in research, on a personal project, or in coursework that negatively impacted your work somehow </a:t>
            </a:r>
            <a:r>
              <a:rPr lang="en-US" sz="1600" b="1" dirty="0">
                <a:solidFill>
                  <a:srgbClr val="1B202F"/>
                </a:solidFill>
              </a:rPr>
              <a:t>(2 minutes)</a:t>
            </a: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b="1" dirty="0">
                <a:solidFill>
                  <a:srgbClr val="366EC7"/>
                </a:solidFill>
              </a:rPr>
              <a:t>Pair</a:t>
            </a:r>
            <a:r>
              <a:rPr lang="en-US" sz="1600" dirty="0">
                <a:solidFill>
                  <a:srgbClr val="1B202F"/>
                </a:solidFill>
              </a:rPr>
              <a:t> with the person beside you and share your story and how it negatively impacted you </a:t>
            </a:r>
            <a:r>
              <a:rPr lang="en-US" sz="1600" b="1" dirty="0">
                <a:solidFill>
                  <a:srgbClr val="1B202F"/>
                </a:solidFill>
              </a:rPr>
              <a:t>(3-4 minutes)</a:t>
            </a:r>
          </a:p>
          <a:p>
            <a:pPr marL="285750" indent="-285750">
              <a:lnSpc>
                <a:spcPct val="150000"/>
              </a:lnSpc>
              <a:buFont typeface="Arial" panose="020B0604020202020204" pitchFamily="34" charset="0"/>
              <a:buChar char="•"/>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We’ll come back together as a class and </a:t>
            </a:r>
            <a:r>
              <a:rPr lang="en-US" b="1" dirty="0">
                <a:solidFill>
                  <a:srgbClr val="366EC7"/>
                </a:solidFill>
              </a:rPr>
              <a:t>share</a:t>
            </a:r>
            <a:r>
              <a:rPr lang="en-US" sz="1600" dirty="0">
                <a:solidFill>
                  <a:srgbClr val="1B202F"/>
                </a:solidFill>
              </a:rPr>
              <a:t> a few stories </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3625566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Aside: </a:t>
            </a:r>
            <a:r>
              <a:rPr lang="en-US" sz="2800" b="1" dirty="0">
                <a:solidFill>
                  <a:srgbClr val="071F45"/>
                </a:solidFill>
                <a:latin typeface="Courier New" panose="02070309020205020404" pitchFamily="49" charset="0"/>
                <a:cs typeface="Courier New" panose="02070309020205020404" pitchFamily="49" charset="0"/>
              </a:rPr>
              <a:t>‘detached HEAD’ state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300848" cy="799386"/>
          </a:xfrm>
          <a:prstGeom prst="rect">
            <a:avLst/>
          </a:prstGeom>
          <a:noFill/>
          <a:ln>
            <a:noFill/>
          </a:ln>
        </p:spPr>
        <p:txBody>
          <a:bodyPr wrap="square" rtlCol="0">
            <a:spAutoFit/>
          </a:bodyPr>
          <a:lstStyle/>
          <a:p>
            <a:pPr>
              <a:lnSpc>
                <a:spcPct val="150000"/>
              </a:lnSpc>
            </a:pP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usually points at a branch directly. When you checkout a commit,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instead points directly at that commit. This is a </a:t>
            </a:r>
            <a:r>
              <a:rPr lang="en-US" sz="1600" dirty="0">
                <a:solidFill>
                  <a:srgbClr val="1B202F"/>
                </a:solidFill>
                <a:latin typeface="Courier New" panose="02070309020205020404" pitchFamily="49" charset="0"/>
                <a:cs typeface="Courier New" panose="02070309020205020404" pitchFamily="49" charset="0"/>
              </a:rPr>
              <a:t>‘detached HEAD’ state</a:t>
            </a:r>
            <a:r>
              <a:rPr lang="en-US" sz="1600" dirty="0">
                <a:solidFill>
                  <a:srgbClr val="1B202F"/>
                </a:solidFill>
              </a:rPr>
              <a:t>. </a:t>
            </a:r>
            <a:r>
              <a:rPr lang="en-US" sz="1600" b="1" dirty="0">
                <a:solidFill>
                  <a:srgbClr val="1B202F"/>
                </a:solidFill>
              </a:rPr>
              <a:t>That’s okay!</a:t>
            </a:r>
          </a:p>
        </p:txBody>
      </p:sp>
      <p:sp>
        <p:nvSpPr>
          <p:cNvPr id="2" name="TextBox 1">
            <a:extLst>
              <a:ext uri="{FF2B5EF4-FFF2-40B4-BE49-F238E27FC236}">
                <a16:creationId xmlns:a16="http://schemas.microsoft.com/office/drawing/2014/main" id="{45C10DCE-B5FB-7A54-4012-64D113D94928}"/>
              </a:ext>
            </a:extLst>
          </p:cNvPr>
          <p:cNvSpPr txBox="1"/>
          <p:nvPr/>
        </p:nvSpPr>
        <p:spPr>
          <a:xfrm>
            <a:off x="5456052" y="372271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Rectangle 10">
            <a:extLst>
              <a:ext uri="{FF2B5EF4-FFF2-40B4-BE49-F238E27FC236}">
                <a16:creationId xmlns:a16="http://schemas.microsoft.com/office/drawing/2014/main" id="{839FA00F-5842-6946-0710-1EFAA88F4DD1}"/>
              </a:ext>
            </a:extLst>
          </p:cNvPr>
          <p:cNvSpPr/>
          <p:nvPr/>
        </p:nvSpPr>
        <p:spPr>
          <a:xfrm>
            <a:off x="5588000" y="3786514"/>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3B7409-150B-D6C1-60DE-0CC75E49E7D9}"/>
              </a:ext>
            </a:extLst>
          </p:cNvPr>
          <p:cNvSpPr/>
          <p:nvPr/>
        </p:nvSpPr>
        <p:spPr>
          <a:xfrm>
            <a:off x="2485619" y="4066816"/>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B8508-5EBE-9807-1323-9AB3448C39EF}"/>
              </a:ext>
            </a:extLst>
          </p:cNvPr>
          <p:cNvSpPr/>
          <p:nvPr/>
        </p:nvSpPr>
        <p:spPr>
          <a:xfrm>
            <a:off x="3099911" y="3082890"/>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A517A36-3CB8-EE37-8FFD-E696EAD502D6}"/>
              </a:ext>
            </a:extLst>
          </p:cNvPr>
          <p:cNvCxnSpPr>
            <a:cxnSpLocks/>
          </p:cNvCxnSpPr>
          <p:nvPr/>
        </p:nvCxnSpPr>
        <p:spPr>
          <a:xfrm flipV="1">
            <a:off x="409428" y="2495142"/>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6825CEC-9483-9C45-6B06-6CEF5E8C4F2A}"/>
              </a:ext>
            </a:extLst>
          </p:cNvPr>
          <p:cNvCxnSpPr>
            <a:cxnSpLocks/>
            <a:stCxn id="78" idx="2"/>
            <a:endCxn id="28" idx="1"/>
          </p:cNvCxnSpPr>
          <p:nvPr/>
        </p:nvCxnSpPr>
        <p:spPr>
          <a:xfrm>
            <a:off x="1855151" y="2701382"/>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6AD6DFCA-CB6E-0D5C-3E36-29AACF72D6EE}"/>
              </a:ext>
            </a:extLst>
          </p:cNvPr>
          <p:cNvGrpSpPr/>
          <p:nvPr/>
        </p:nvGrpSpPr>
        <p:grpSpPr>
          <a:xfrm>
            <a:off x="2617469" y="4109536"/>
            <a:ext cx="444342" cy="444342"/>
            <a:chOff x="4750286" y="2984522"/>
            <a:chExt cx="444342" cy="444342"/>
          </a:xfrm>
        </p:grpSpPr>
        <p:sp>
          <p:nvSpPr>
            <p:cNvPr id="27" name="Oval 26">
              <a:extLst>
                <a:ext uri="{FF2B5EF4-FFF2-40B4-BE49-F238E27FC236}">
                  <a16:creationId xmlns:a16="http://schemas.microsoft.com/office/drawing/2014/main" id="{90762CB2-24CC-C22B-6F3B-F905AD0A1E8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take snapshot Icon - Download take snapshot Icon 2676982 | Noun Project">
              <a:extLst>
                <a:ext uri="{FF2B5EF4-FFF2-40B4-BE49-F238E27FC236}">
                  <a16:creationId xmlns:a16="http://schemas.microsoft.com/office/drawing/2014/main" id="{DEEEEB04-BD8A-9B1B-3730-07799FEFB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EE497A6-4E14-6893-7FFB-8121A4AEB310}"/>
              </a:ext>
            </a:extLst>
          </p:cNvPr>
          <p:cNvGrpSpPr/>
          <p:nvPr/>
        </p:nvGrpSpPr>
        <p:grpSpPr>
          <a:xfrm>
            <a:off x="5633506" y="4109536"/>
            <a:ext cx="444342" cy="444342"/>
            <a:chOff x="4750286" y="2984522"/>
            <a:chExt cx="444342" cy="444342"/>
          </a:xfrm>
        </p:grpSpPr>
        <p:sp>
          <p:nvSpPr>
            <p:cNvPr id="30" name="Oval 29">
              <a:extLst>
                <a:ext uri="{FF2B5EF4-FFF2-40B4-BE49-F238E27FC236}">
                  <a16:creationId xmlns:a16="http://schemas.microsoft.com/office/drawing/2014/main" id="{271AB3E2-CB56-C7D5-B6B0-4D4A44924002}"/>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take snapshot Icon - Download take snapshot Icon 2676982 | Noun Project">
              <a:extLst>
                <a:ext uri="{FF2B5EF4-FFF2-40B4-BE49-F238E27FC236}">
                  <a16:creationId xmlns:a16="http://schemas.microsoft.com/office/drawing/2014/main" id="{4FF5A520-5E5A-8B79-4582-60F546D81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445AE02E-6593-DFEF-D734-64D8A87D5C91}"/>
              </a:ext>
            </a:extLst>
          </p:cNvPr>
          <p:cNvSpPr txBox="1"/>
          <p:nvPr/>
        </p:nvSpPr>
        <p:spPr>
          <a:xfrm>
            <a:off x="2085708" y="2158096"/>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44" name="Straight Arrow Connector 43">
            <a:extLst>
              <a:ext uri="{FF2B5EF4-FFF2-40B4-BE49-F238E27FC236}">
                <a16:creationId xmlns:a16="http://schemas.microsoft.com/office/drawing/2014/main" id="{96E19E53-FCE8-1F6F-6372-A37D6D3C05A9}"/>
              </a:ext>
            </a:extLst>
          </p:cNvPr>
          <p:cNvCxnSpPr>
            <a:cxnSpLocks/>
            <a:stCxn id="28" idx="3"/>
            <a:endCxn id="56" idx="1"/>
          </p:cNvCxnSpPr>
          <p:nvPr/>
        </p:nvCxnSpPr>
        <p:spPr>
          <a:xfrm>
            <a:off x="3061811" y="4331707"/>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14D65B32-BF06-5E14-64DD-9DAAD3AB55D0}"/>
              </a:ext>
            </a:extLst>
          </p:cNvPr>
          <p:cNvGrpSpPr/>
          <p:nvPr/>
        </p:nvGrpSpPr>
        <p:grpSpPr>
          <a:xfrm>
            <a:off x="3610665" y="4109536"/>
            <a:ext cx="444342" cy="444342"/>
            <a:chOff x="4750286" y="2984522"/>
            <a:chExt cx="444342" cy="444342"/>
          </a:xfrm>
        </p:grpSpPr>
        <p:sp>
          <p:nvSpPr>
            <p:cNvPr id="46" name="Oval 45">
              <a:extLst>
                <a:ext uri="{FF2B5EF4-FFF2-40B4-BE49-F238E27FC236}">
                  <a16:creationId xmlns:a16="http://schemas.microsoft.com/office/drawing/2014/main" id="{352BD693-E45D-CCD5-B28F-896D55F1FCC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2" descr="take snapshot Icon - Download take snapshot Icon 2676982 | Noun Project">
              <a:extLst>
                <a:ext uri="{FF2B5EF4-FFF2-40B4-BE49-F238E27FC236}">
                  <a16:creationId xmlns:a16="http://schemas.microsoft.com/office/drawing/2014/main" id="{19BF3832-CFB4-53E1-C47C-C1DB0CC9C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B148BF2F-8CCA-0EF1-8E75-8E931A6ACE04}"/>
              </a:ext>
            </a:extLst>
          </p:cNvPr>
          <p:cNvCxnSpPr>
            <a:cxnSpLocks/>
            <a:stCxn id="56" idx="3"/>
            <a:endCxn id="31" idx="1"/>
          </p:cNvCxnSpPr>
          <p:nvPr/>
        </p:nvCxnSpPr>
        <p:spPr>
          <a:xfrm>
            <a:off x="4055007" y="4331707"/>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34035CE-7BDB-5C8B-2590-3497513CBBAD}"/>
              </a:ext>
            </a:extLst>
          </p:cNvPr>
          <p:cNvSpPr txBox="1"/>
          <p:nvPr/>
        </p:nvSpPr>
        <p:spPr>
          <a:xfrm>
            <a:off x="7752797" y="417411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67" name="Straight Arrow Connector 66">
            <a:extLst>
              <a:ext uri="{FF2B5EF4-FFF2-40B4-BE49-F238E27FC236}">
                <a16:creationId xmlns:a16="http://schemas.microsoft.com/office/drawing/2014/main" id="{EF9C40A2-93ED-C0CD-190A-02076DC68073}"/>
              </a:ext>
            </a:extLst>
          </p:cNvPr>
          <p:cNvCxnSpPr>
            <a:cxnSpLocks/>
            <a:stCxn id="78" idx="2"/>
            <a:endCxn id="69" idx="2"/>
          </p:cNvCxnSpPr>
          <p:nvPr/>
        </p:nvCxnSpPr>
        <p:spPr>
          <a:xfrm>
            <a:off x="1855151" y="2701382"/>
            <a:ext cx="1373818" cy="6552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20056CDB-54C6-4C69-9B12-D1F8920FD4FF}"/>
              </a:ext>
            </a:extLst>
          </p:cNvPr>
          <p:cNvGrpSpPr/>
          <p:nvPr/>
        </p:nvGrpSpPr>
        <p:grpSpPr>
          <a:xfrm>
            <a:off x="3220583" y="3134443"/>
            <a:ext cx="444342" cy="444342"/>
            <a:chOff x="4478124" y="1042901"/>
            <a:chExt cx="444342" cy="444342"/>
          </a:xfrm>
        </p:grpSpPr>
        <p:sp>
          <p:nvSpPr>
            <p:cNvPr id="69" name="Oval 68">
              <a:extLst>
                <a:ext uri="{FF2B5EF4-FFF2-40B4-BE49-F238E27FC236}">
                  <a16:creationId xmlns:a16="http://schemas.microsoft.com/office/drawing/2014/main" id="{270511DA-E912-7D3C-1A5B-36269A0C31D0}"/>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24B5B15F-38D1-F7ED-9D61-8E3A651F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0882D454-C4C9-C398-05DD-29EADA803AEF}"/>
              </a:ext>
            </a:extLst>
          </p:cNvPr>
          <p:cNvGrpSpPr/>
          <p:nvPr/>
        </p:nvGrpSpPr>
        <p:grpSpPr>
          <a:xfrm>
            <a:off x="5625121" y="3134443"/>
            <a:ext cx="444342" cy="444342"/>
            <a:chOff x="5503481" y="1042901"/>
            <a:chExt cx="444342" cy="444342"/>
          </a:xfrm>
        </p:grpSpPr>
        <p:sp>
          <p:nvSpPr>
            <p:cNvPr id="72" name="Oval 71">
              <a:extLst>
                <a:ext uri="{FF2B5EF4-FFF2-40B4-BE49-F238E27FC236}">
                  <a16:creationId xmlns:a16="http://schemas.microsoft.com/office/drawing/2014/main" id="{61399191-3EA3-525D-39C0-5C49644D890C}"/>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11711885-3329-4F6F-DC42-78EDC750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4" name="Straight Arrow Connector 73">
            <a:extLst>
              <a:ext uri="{FF2B5EF4-FFF2-40B4-BE49-F238E27FC236}">
                <a16:creationId xmlns:a16="http://schemas.microsoft.com/office/drawing/2014/main" id="{C56CC473-3627-BFEE-7380-D0B66E47C155}"/>
              </a:ext>
            </a:extLst>
          </p:cNvPr>
          <p:cNvCxnSpPr>
            <a:cxnSpLocks/>
            <a:stCxn id="70" idx="3"/>
          </p:cNvCxnSpPr>
          <p:nvPr/>
        </p:nvCxnSpPr>
        <p:spPr>
          <a:xfrm>
            <a:off x="3664925" y="3356614"/>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ACFB721-32F9-89BC-5189-0C0A2F77A380}"/>
              </a:ext>
            </a:extLst>
          </p:cNvPr>
          <p:cNvSpPr txBox="1"/>
          <p:nvPr/>
        </p:nvSpPr>
        <p:spPr>
          <a:xfrm>
            <a:off x="7752797" y="318340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6" name="Group 75">
            <a:extLst>
              <a:ext uri="{FF2B5EF4-FFF2-40B4-BE49-F238E27FC236}">
                <a16:creationId xmlns:a16="http://schemas.microsoft.com/office/drawing/2014/main" id="{CABD3C9D-DE53-3901-A2E5-45F9D011683B}"/>
              </a:ext>
            </a:extLst>
          </p:cNvPr>
          <p:cNvGrpSpPr/>
          <p:nvPr/>
        </p:nvGrpSpPr>
        <p:grpSpPr>
          <a:xfrm>
            <a:off x="1632980" y="2257040"/>
            <a:ext cx="444342" cy="444342"/>
            <a:chOff x="1841124" y="2145543"/>
            <a:chExt cx="444342" cy="444342"/>
          </a:xfrm>
        </p:grpSpPr>
        <p:sp>
          <p:nvSpPr>
            <p:cNvPr id="77" name="Oval 76">
              <a:extLst>
                <a:ext uri="{FF2B5EF4-FFF2-40B4-BE49-F238E27FC236}">
                  <a16:creationId xmlns:a16="http://schemas.microsoft.com/office/drawing/2014/main" id="{AFBCA942-97AD-CEDB-15AB-FA5298D33995}"/>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36E86248-1D86-F774-FABF-B360563CD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2043BBA-1F60-E669-047E-03CEC43DEBE5}"/>
              </a:ext>
            </a:extLst>
          </p:cNvPr>
          <p:cNvGrpSpPr/>
          <p:nvPr/>
        </p:nvGrpSpPr>
        <p:grpSpPr>
          <a:xfrm>
            <a:off x="211213" y="2274643"/>
            <a:ext cx="444342" cy="444342"/>
            <a:chOff x="1841124" y="2145543"/>
            <a:chExt cx="444342" cy="444342"/>
          </a:xfrm>
        </p:grpSpPr>
        <p:sp>
          <p:nvSpPr>
            <p:cNvPr id="80" name="Oval 79">
              <a:extLst>
                <a:ext uri="{FF2B5EF4-FFF2-40B4-BE49-F238E27FC236}">
                  <a16:creationId xmlns:a16="http://schemas.microsoft.com/office/drawing/2014/main" id="{498260D6-FC5A-F02D-AE0F-0DA8582074D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40BAC79-B408-5244-6D9B-D877BE34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781DA985-A2B6-8D4E-3237-95D786579DDC}"/>
              </a:ext>
            </a:extLst>
          </p:cNvPr>
          <p:cNvGrpSpPr/>
          <p:nvPr/>
        </p:nvGrpSpPr>
        <p:grpSpPr>
          <a:xfrm>
            <a:off x="936753" y="2257040"/>
            <a:ext cx="444342" cy="444342"/>
            <a:chOff x="1841124" y="2145543"/>
            <a:chExt cx="444342" cy="444342"/>
          </a:xfrm>
        </p:grpSpPr>
        <p:sp>
          <p:nvSpPr>
            <p:cNvPr id="83" name="Oval 82">
              <a:extLst>
                <a:ext uri="{FF2B5EF4-FFF2-40B4-BE49-F238E27FC236}">
                  <a16:creationId xmlns:a16="http://schemas.microsoft.com/office/drawing/2014/main" id="{23542235-B9A4-0788-103E-27C97F7DC80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2" descr="take snapshot Icon - Download take snapshot Icon 2676982 | Noun Project">
              <a:extLst>
                <a:ext uri="{FF2B5EF4-FFF2-40B4-BE49-F238E27FC236}">
                  <a16:creationId xmlns:a16="http://schemas.microsoft.com/office/drawing/2014/main" id="{A00C2679-DAC6-420C-A07A-9B4A918D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110C8AD4-0424-F920-F19F-4B717DDE5F28}"/>
              </a:ext>
            </a:extLst>
          </p:cNvPr>
          <p:cNvGrpSpPr/>
          <p:nvPr/>
        </p:nvGrpSpPr>
        <p:grpSpPr>
          <a:xfrm>
            <a:off x="4170942" y="2265405"/>
            <a:ext cx="444342" cy="444342"/>
            <a:chOff x="1841124" y="2145543"/>
            <a:chExt cx="444342" cy="444342"/>
          </a:xfrm>
        </p:grpSpPr>
        <p:sp>
          <p:nvSpPr>
            <p:cNvPr id="86" name="Oval 85">
              <a:extLst>
                <a:ext uri="{FF2B5EF4-FFF2-40B4-BE49-F238E27FC236}">
                  <a16:creationId xmlns:a16="http://schemas.microsoft.com/office/drawing/2014/main" id="{6406A313-13CC-6C5C-ED17-AB59CA9738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2" descr="take snapshot Icon - Download take snapshot Icon 2676982 | Noun Project">
              <a:extLst>
                <a:ext uri="{FF2B5EF4-FFF2-40B4-BE49-F238E27FC236}">
                  <a16:creationId xmlns:a16="http://schemas.microsoft.com/office/drawing/2014/main" id="{7A76343C-3D33-295A-C03C-F324A6827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443E4804-A5DB-D70E-D061-DC43A20C669C}"/>
              </a:ext>
            </a:extLst>
          </p:cNvPr>
          <p:cNvGrpSpPr/>
          <p:nvPr/>
        </p:nvGrpSpPr>
        <p:grpSpPr>
          <a:xfrm>
            <a:off x="5114840" y="2265405"/>
            <a:ext cx="444342" cy="444342"/>
            <a:chOff x="1841124" y="2145543"/>
            <a:chExt cx="444342" cy="444342"/>
          </a:xfrm>
        </p:grpSpPr>
        <p:sp>
          <p:nvSpPr>
            <p:cNvPr id="89" name="Oval 88">
              <a:extLst>
                <a:ext uri="{FF2B5EF4-FFF2-40B4-BE49-F238E27FC236}">
                  <a16:creationId xmlns:a16="http://schemas.microsoft.com/office/drawing/2014/main" id="{2B95B17C-EB1E-F98F-F978-9380A2EB97B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2" descr="take snapshot Icon - Download take snapshot Icon 2676982 | Noun Project">
              <a:extLst>
                <a:ext uri="{FF2B5EF4-FFF2-40B4-BE49-F238E27FC236}">
                  <a16:creationId xmlns:a16="http://schemas.microsoft.com/office/drawing/2014/main" id="{3901873F-BB75-1054-5E72-CF4B59BFA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TextBox 96">
            <a:extLst>
              <a:ext uri="{FF2B5EF4-FFF2-40B4-BE49-F238E27FC236}">
                <a16:creationId xmlns:a16="http://schemas.microsoft.com/office/drawing/2014/main" id="{823FF538-3E7A-31D1-1F0B-94A4E2E7DE8A}"/>
              </a:ext>
            </a:extLst>
          </p:cNvPr>
          <p:cNvSpPr txBox="1"/>
          <p:nvPr/>
        </p:nvSpPr>
        <p:spPr>
          <a:xfrm>
            <a:off x="5456052" y="3749299"/>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00" name="TextBox 99">
            <a:extLst>
              <a:ext uri="{FF2B5EF4-FFF2-40B4-BE49-F238E27FC236}">
                <a16:creationId xmlns:a16="http://schemas.microsoft.com/office/drawing/2014/main" id="{FB990924-231B-CB02-D5D6-FCBE4E3FEA88}"/>
              </a:ext>
            </a:extLst>
          </p:cNvPr>
          <p:cNvSpPr txBox="1"/>
          <p:nvPr/>
        </p:nvSpPr>
        <p:spPr>
          <a:xfrm>
            <a:off x="3158000" y="3611738"/>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101" name="Connector: Curved 100">
            <a:extLst>
              <a:ext uri="{FF2B5EF4-FFF2-40B4-BE49-F238E27FC236}">
                <a16:creationId xmlns:a16="http://schemas.microsoft.com/office/drawing/2014/main" id="{DF203C5C-A542-0267-C9EF-3B84E4355E69}"/>
              </a:ext>
            </a:extLst>
          </p:cNvPr>
          <p:cNvCxnSpPr>
            <a:cxnSpLocks/>
            <a:stCxn id="31" idx="1"/>
            <a:endCxn id="87" idx="2"/>
          </p:cNvCxnSpPr>
          <p:nvPr/>
        </p:nvCxnSpPr>
        <p:spPr>
          <a:xfrm rot="10800000">
            <a:off x="4393114" y="2709747"/>
            <a:ext cx="1240393" cy="162196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E010B5A8-7AE5-F2AD-F44A-79598C438E6C}"/>
              </a:ext>
            </a:extLst>
          </p:cNvPr>
          <p:cNvSpPr txBox="1"/>
          <p:nvPr/>
        </p:nvSpPr>
        <p:spPr>
          <a:xfrm>
            <a:off x="252923" y="3611738"/>
            <a:ext cx="1857048" cy="1323439"/>
          </a:xfrm>
          <a:prstGeom prst="rect">
            <a:avLst/>
          </a:prstGeom>
          <a:solidFill>
            <a:schemeClr val="bg1">
              <a:lumMod val="85000"/>
            </a:schemeClr>
          </a:solidFill>
          <a:ln>
            <a:solidFill>
              <a:schemeClr val="bg1">
                <a:lumMod val="50000"/>
              </a:schemeClr>
            </a:solidFill>
          </a:ln>
        </p:spPr>
        <p:txBody>
          <a:bodyPr wrap="square">
            <a:spAutoFit/>
          </a:bodyPr>
          <a:lstStyle/>
          <a:p>
            <a:r>
              <a:rPr lang="en-US" sz="1600" b="1" dirty="0">
                <a:solidFill>
                  <a:srgbClr val="1B202F"/>
                </a:solidFill>
              </a:rPr>
              <a:t>Options:</a:t>
            </a:r>
          </a:p>
          <a:p>
            <a:pPr marL="342900" indent="-342900">
              <a:buAutoNum type="arabicPeriod"/>
            </a:pPr>
            <a:r>
              <a:rPr lang="en-US" sz="1600" dirty="0">
                <a:solidFill>
                  <a:srgbClr val="1B202F"/>
                </a:solidFill>
              </a:rPr>
              <a:t>Make changes and commit</a:t>
            </a:r>
          </a:p>
          <a:p>
            <a:pPr marL="342900" indent="-342900">
              <a:buAutoNum type="arabicPeriod"/>
            </a:pPr>
            <a:r>
              <a:rPr lang="en-US" sz="1600" dirty="0"/>
              <a:t>Checkout a branch</a:t>
            </a:r>
          </a:p>
        </p:txBody>
      </p:sp>
      <p:sp>
        <p:nvSpPr>
          <p:cNvPr id="3" name="TextBox 2">
            <a:extLst>
              <a:ext uri="{FF2B5EF4-FFF2-40B4-BE49-F238E27FC236}">
                <a16:creationId xmlns:a16="http://schemas.microsoft.com/office/drawing/2014/main" id="{51BEA1CA-4E10-4345-24CC-65E23F8BBCF9}"/>
              </a:ext>
            </a:extLst>
          </p:cNvPr>
          <p:cNvSpPr txBox="1"/>
          <p:nvPr/>
        </p:nvSpPr>
        <p:spPr>
          <a:xfrm>
            <a:off x="4937386" y="1843431"/>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1997982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06337" y="1717386"/>
            <a:ext cx="7012593" cy="326357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3" y="1783653"/>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Checkout main, view log, and checkout an earlier commit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18000"/>
            <a:ext cx="8336590" cy="799386"/>
          </a:xfrm>
          <a:prstGeom prst="rect">
            <a:avLst/>
          </a:prstGeom>
          <a:noFill/>
          <a:ln>
            <a:noFill/>
          </a:ln>
        </p:spPr>
        <p:txBody>
          <a:bodyPr wrap="square" rtlCol="0">
            <a:spAutoFit/>
          </a:bodyPr>
          <a:lstStyle/>
          <a:p>
            <a:pPr>
              <a:lnSpc>
                <a:spcPct val="150000"/>
              </a:lnSpc>
            </a:pPr>
            <a:r>
              <a:rPr lang="en-US" sz="1600" dirty="0">
                <a:solidFill>
                  <a:srgbClr val="1B202F"/>
                </a:solidFill>
              </a:rPr>
              <a:t>Checkout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Then checkout an earlier commit to enter a detached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state. Create a new branch called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cs typeface="Courier New" panose="02070309020205020404" pitchFamily="49" charset="0"/>
              </a:rPr>
              <a:t>. Check out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cs typeface="Courier New" panose="02070309020205020404" pitchFamily="49" charset="0"/>
              </a:rPr>
              <a:t> branch.</a:t>
            </a:r>
            <a:endParaRPr lang="en-US" sz="1600" dirty="0">
              <a:solidFill>
                <a:srgbClr val="1B202F"/>
              </a:solidFill>
            </a:endParaRPr>
          </a:p>
        </p:txBody>
      </p:sp>
      <p:sp>
        <p:nvSpPr>
          <p:cNvPr id="6" name="TextBox 5">
            <a:extLst>
              <a:ext uri="{FF2B5EF4-FFF2-40B4-BE49-F238E27FC236}">
                <a16:creationId xmlns:a16="http://schemas.microsoft.com/office/drawing/2014/main" id="{2C0275B8-49A8-470F-A97D-0E73ADCDDFBF}"/>
              </a:ext>
            </a:extLst>
          </p:cNvPr>
          <p:cNvSpPr txBox="1"/>
          <p:nvPr/>
        </p:nvSpPr>
        <p:spPr>
          <a:xfrm>
            <a:off x="2609606" y="4119839"/>
            <a:ext cx="3587994"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a:t>
            </a:r>
          </a:p>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8" name="TextBox 7">
            <a:extLst>
              <a:ext uri="{FF2B5EF4-FFF2-40B4-BE49-F238E27FC236}">
                <a16:creationId xmlns:a16="http://schemas.microsoft.com/office/drawing/2014/main" id="{F1C956B8-58EB-405B-B563-0CE763877B1A}"/>
              </a:ext>
            </a:extLst>
          </p:cNvPr>
          <p:cNvSpPr txBox="1"/>
          <p:nvPr/>
        </p:nvSpPr>
        <p:spPr>
          <a:xfrm>
            <a:off x="1761067" y="3410157"/>
            <a:ext cx="5587081"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new_feature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015378"/>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2.   Create a new branch from this commit</a:t>
            </a:r>
          </a:p>
        </p:txBody>
      </p:sp>
      <p:sp>
        <p:nvSpPr>
          <p:cNvPr id="11" name="TextBox 10">
            <a:extLst>
              <a:ext uri="{FF2B5EF4-FFF2-40B4-BE49-F238E27FC236}">
                <a16:creationId xmlns:a16="http://schemas.microsoft.com/office/drawing/2014/main" id="{49B0173E-EC0E-44D8-ADA9-992CC64CBEA6}"/>
              </a:ext>
            </a:extLst>
          </p:cNvPr>
          <p:cNvSpPr txBox="1"/>
          <p:nvPr/>
        </p:nvSpPr>
        <p:spPr>
          <a:xfrm>
            <a:off x="1125070" y="3773775"/>
            <a:ext cx="6826106" cy="338554"/>
          </a:xfrm>
          <a:prstGeom prst="rect">
            <a:avLst/>
          </a:prstGeom>
          <a:noFill/>
          <a:ln>
            <a:noFill/>
          </a:ln>
        </p:spPr>
        <p:txBody>
          <a:bodyPr wrap="square" rtlCol="0">
            <a:spAutoFit/>
          </a:bodyPr>
          <a:lstStyle/>
          <a:p>
            <a:pPr>
              <a:spcAft>
                <a:spcPts val="4800"/>
              </a:spcAft>
            </a:pPr>
            <a:r>
              <a:rPr lang="en-US" sz="1600" dirty="0">
                <a:solidFill>
                  <a:srgbClr val="1B202F"/>
                </a:solidFill>
              </a:rPr>
              <a:t>3.   Display the branches, checkout main, then look at the log of commits</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76968" y="2057790"/>
            <a:ext cx="5084232" cy="1261884"/>
          </a:xfrm>
          <a:prstGeom prst="rect">
            <a:avLst/>
          </a:prstGeom>
          <a:noFill/>
          <a:ln>
            <a:noFill/>
          </a:ln>
        </p:spPr>
        <p:txBody>
          <a:bodyPr wrap="square" rtlCol="0">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main</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git log</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git checkout 976686d</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620426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6" grpId="0"/>
      <p:bldP spid="8" grpId="0"/>
      <p:bldP spid="9" grpId="0"/>
      <p:bldP spid="11"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15164" y="387944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47112" y="394324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44731" y="422354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2195422" y="110106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ourier New" panose="02070309020205020404" pitchFamily="49" charset="0"/>
                <a:cs typeface="Courier New" panose="02070309020205020404" pitchFamily="49" charset="0"/>
              </a:rPr>
              <a:t>‘detached HEAD’ state</a:t>
            </a:r>
            <a:endParaRPr lang="en-US" sz="2800" b="1" dirty="0">
              <a:solidFill>
                <a:srgbClr val="071F45"/>
              </a:solidFill>
              <a:latin typeface="Century Gothic" panose="020B0502020202020204" pitchFamily="34" charset="0"/>
              <a:cs typeface="Arial"/>
            </a:endParaRP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368540" y="2651871"/>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14263" y="2858111"/>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576581" y="426626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7167870" y="2309775"/>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a:off x="3020923" y="4488436"/>
            <a:ext cx="2571695"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307261" y="4330840"/>
            <a:ext cx="1533336" cy="340093"/>
          </a:xfrm>
          <a:prstGeom prst="rect">
            <a:avLst/>
          </a:prstGeom>
          <a:noFill/>
        </p:spPr>
        <p:txBody>
          <a:bodyPr wrap="square" rtlCol="0">
            <a:spAutoFit/>
          </a:bodyPr>
          <a:lstStyle/>
          <a:p>
            <a:pPr algn="ctr">
              <a:lnSpc>
                <a:spcPct val="120000"/>
              </a:lnSpc>
            </a:pPr>
            <a:r>
              <a:rPr lang="en-US" sz="1400" b="1" dirty="0" err="1">
                <a:solidFill>
                  <a:sysClr val="windowText" lastClr="000000"/>
                </a:solidFill>
                <a:latin typeface="Courier New" panose="02070309020205020404" pitchFamily="49" charset="0"/>
                <a:cs typeface="Courier New" panose="02070309020205020404" pitchFamily="49" charset="0"/>
              </a:rPr>
              <a:t>new_feature</a:t>
            </a:r>
            <a:endParaRPr lang="en-US" sz="1400" b="1" dirty="0">
              <a:solidFill>
                <a:sysClr val="windowText" lastClr="000000"/>
              </a:solidFill>
              <a:latin typeface="Courier New" panose="02070309020205020404" pitchFamily="49" charset="0"/>
              <a:cs typeface="Courier New" panose="02070309020205020404" pitchFamily="49" charset="0"/>
            </a:endParaRPr>
          </a:p>
        </p:txBody>
      </p:sp>
      <p:cxnSp>
        <p:nvCxnSpPr>
          <p:cNvPr id="135" name="Connector: Curved 134">
            <a:extLst>
              <a:ext uri="{FF2B5EF4-FFF2-40B4-BE49-F238E27FC236}">
                <a16:creationId xmlns:a16="http://schemas.microsoft.com/office/drawing/2014/main" id="{26B250DC-448D-442C-BD27-57738FCCC7D3}"/>
              </a:ext>
            </a:extLst>
          </p:cNvPr>
          <p:cNvCxnSpPr>
            <a:cxnSpLocks/>
            <a:stCxn id="15" idx="0"/>
            <a:endCxn id="9" idx="0"/>
          </p:cNvCxnSpPr>
          <p:nvPr/>
        </p:nvCxnSpPr>
        <p:spPr>
          <a:xfrm rot="16200000" flipV="1">
            <a:off x="2859162" y="710081"/>
            <a:ext cx="286572" cy="2376369"/>
          </a:xfrm>
          <a:prstGeom prst="curvedConnector3">
            <a:avLst>
              <a:gd name="adj1" fmla="val 17977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592092" y="2413769"/>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170325" y="2431372"/>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3970653" y="2437452"/>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6C1CB8A-081C-7989-35A9-6070D87921A7}"/>
              </a:ext>
            </a:extLst>
          </p:cNvPr>
          <p:cNvSpPr txBox="1"/>
          <p:nvPr/>
        </p:nvSpPr>
        <p:spPr>
          <a:xfrm>
            <a:off x="3791007" y="2041552"/>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9" name="TextBox 8">
            <a:extLst>
              <a:ext uri="{FF2B5EF4-FFF2-40B4-BE49-F238E27FC236}">
                <a16:creationId xmlns:a16="http://schemas.microsoft.com/office/drawing/2014/main" id="{555E424D-1B6A-3052-0950-C4130058ABBF}"/>
              </a:ext>
            </a:extLst>
          </p:cNvPr>
          <p:cNvSpPr txBox="1"/>
          <p:nvPr/>
        </p:nvSpPr>
        <p:spPr>
          <a:xfrm>
            <a:off x="911025" y="1754980"/>
            <a:ext cx="1806475" cy="634020"/>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(detached) </a:t>
            </a: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TextBox 10">
            <a:extLst>
              <a:ext uri="{FF2B5EF4-FFF2-40B4-BE49-F238E27FC236}">
                <a16:creationId xmlns:a16="http://schemas.microsoft.com/office/drawing/2014/main" id="{F1AF05A5-90E9-41FE-8C4B-E0681ADBEBA8}"/>
              </a:ext>
            </a:extLst>
          </p:cNvPr>
          <p:cNvSpPr txBox="1"/>
          <p:nvPr/>
        </p:nvSpPr>
        <p:spPr>
          <a:xfrm>
            <a:off x="2399127" y="3879444"/>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3" name="TextBox 12">
            <a:extLst>
              <a:ext uri="{FF2B5EF4-FFF2-40B4-BE49-F238E27FC236}">
                <a16:creationId xmlns:a16="http://schemas.microsoft.com/office/drawing/2014/main" id="{A4C64F5F-D898-E664-EA78-BC09755FFF88}"/>
              </a:ext>
            </a:extLst>
          </p:cNvPr>
          <p:cNvSpPr txBox="1"/>
          <p:nvPr/>
        </p:nvSpPr>
        <p:spPr>
          <a:xfrm>
            <a:off x="3739099" y="3752989"/>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16" name="Connector: Curved 15">
            <a:extLst>
              <a:ext uri="{FF2B5EF4-FFF2-40B4-BE49-F238E27FC236}">
                <a16:creationId xmlns:a16="http://schemas.microsoft.com/office/drawing/2014/main" id="{B908D254-948E-3A2A-9EB0-E43611051559}"/>
              </a:ext>
            </a:extLst>
          </p:cNvPr>
          <p:cNvCxnSpPr>
            <a:cxnSpLocks/>
            <a:stCxn id="57" idx="3"/>
            <a:endCxn id="78" idx="2"/>
          </p:cNvCxnSpPr>
          <p:nvPr/>
        </p:nvCxnSpPr>
        <p:spPr>
          <a:xfrm flipV="1">
            <a:off x="3020923" y="2881794"/>
            <a:ext cx="1171901" cy="1606642"/>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538EE49-53C2-A807-C775-1B38811255BB}"/>
              </a:ext>
            </a:extLst>
          </p:cNvPr>
          <p:cNvSpPr txBox="1"/>
          <p:nvPr/>
        </p:nvSpPr>
        <p:spPr>
          <a:xfrm>
            <a:off x="305767" y="367327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 -b</a:t>
            </a:r>
          </a:p>
        </p:txBody>
      </p:sp>
      <p:pic>
        <p:nvPicPr>
          <p:cNvPr id="20" name="Picture 2" descr="Headless Horseman Clipart - Halloween Headless Horseman Clipart - Free  Transparent PNG Clipart Images Download">
            <a:extLst>
              <a:ext uri="{FF2B5EF4-FFF2-40B4-BE49-F238E27FC236}">
                <a16:creationId xmlns:a16="http://schemas.microsoft.com/office/drawing/2014/main" id="{8FE3E640-80BC-B3BE-5E6E-3967343520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50" b="92478" l="6278" r="95516">
                        <a14:foregroundMark x1="36323" y1="92478" x2="36323" y2="92478"/>
                        <a14:foregroundMark x1="95516" y1="52212" x2="95516" y2="52212"/>
                        <a14:foregroundMark x1="29596" y1="9292" x2="29596" y2="9292"/>
                        <a14:foregroundMark x1="6278" y1="73009" x2="6278" y2="73009"/>
                      </a14:backgroundRemoval>
                    </a14:imgEffect>
                  </a14:imgLayer>
                </a14:imgProps>
              </a:ext>
              <a:ext uri="{28A0092B-C50C-407E-A947-70E740481C1C}">
                <a14:useLocalDpi xmlns:a14="http://schemas.microsoft.com/office/drawing/2010/main" val="0"/>
              </a:ext>
            </a:extLst>
          </a:blip>
          <a:srcRect/>
          <a:stretch>
            <a:fillRect/>
          </a:stretch>
        </p:blipFill>
        <p:spPr bwMode="auto">
          <a:xfrm>
            <a:off x="305767" y="954453"/>
            <a:ext cx="1122361" cy="113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012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73" grpId="0"/>
      <p:bldP spid="73" grpId="1"/>
      <p:bldP spid="87" grpId="0"/>
      <p:bldP spid="15" grpId="0"/>
      <p:bldP spid="15" grpId="1"/>
      <p:bldP spid="9" grpId="0"/>
      <p:bldP spid="9" grpId="1"/>
      <p:bldP spid="11" grpId="0"/>
      <p:bldP spid="11" grpId="1"/>
      <p:bldP spid="13" grpId="0"/>
      <p:bldP spid="19" grpId="0"/>
      <p:bldP spid="19"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When merging changes, we may sometimes find that our branches conflict.</a:t>
            </a:r>
          </a:p>
        </p:txBody>
      </p:sp>
      <p:grpSp>
        <p:nvGrpSpPr>
          <p:cNvPr id="51" name="Group 50">
            <a:extLst>
              <a:ext uri="{FF2B5EF4-FFF2-40B4-BE49-F238E27FC236}">
                <a16:creationId xmlns:a16="http://schemas.microsoft.com/office/drawing/2014/main" id="{89D2D866-AB23-456C-9F29-2E8E22DBDBE0}"/>
              </a:ext>
            </a:extLst>
          </p:cNvPr>
          <p:cNvGrpSpPr/>
          <p:nvPr/>
        </p:nvGrpSpPr>
        <p:grpSpPr>
          <a:xfrm>
            <a:off x="6308835" y="2341164"/>
            <a:ext cx="1356710" cy="1520756"/>
            <a:chOff x="6987190" y="2582983"/>
            <a:chExt cx="1696014" cy="1749912"/>
          </a:xfrm>
        </p:grpSpPr>
        <p:sp>
          <p:nvSpPr>
            <p:cNvPr id="6" name="Rectangle 5">
              <a:extLst>
                <a:ext uri="{FF2B5EF4-FFF2-40B4-BE49-F238E27FC236}">
                  <a16:creationId xmlns:a16="http://schemas.microsoft.com/office/drawing/2014/main" id="{22A1A4D4-C512-45F5-AE01-E40D9C509004}"/>
                </a:ext>
              </a:extLst>
            </p:cNvPr>
            <p:cNvSpPr/>
            <p:nvPr/>
          </p:nvSpPr>
          <p:spPr>
            <a:xfrm>
              <a:off x="6987190" y="258298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71079C6-2300-4563-BD98-020E056BF566}"/>
                </a:ext>
              </a:extLst>
            </p:cNvPr>
            <p:cNvCxnSpPr>
              <a:cxnSpLocks/>
            </p:cNvCxnSpPr>
            <p:nvPr/>
          </p:nvCxnSpPr>
          <p:spPr>
            <a:xfrm flipV="1">
              <a:off x="7133844" y="277245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E11E5D6-74C5-49DE-910D-74271CF18275}"/>
                </a:ext>
              </a:extLst>
            </p:cNvPr>
            <p:cNvCxnSpPr>
              <a:cxnSpLocks/>
            </p:cNvCxnSpPr>
            <p:nvPr/>
          </p:nvCxnSpPr>
          <p:spPr>
            <a:xfrm flipV="1">
              <a:off x="7133844" y="307641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FC920958-1133-4522-A557-8C34B61914CE}"/>
                </a:ext>
              </a:extLst>
            </p:cNvPr>
            <p:cNvCxnSpPr>
              <a:cxnSpLocks/>
            </p:cNvCxnSpPr>
            <p:nvPr/>
          </p:nvCxnSpPr>
          <p:spPr>
            <a:xfrm flipV="1">
              <a:off x="7133844" y="292443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841C9946-0BA0-45C8-B475-6AD3B0F6F33E}"/>
                </a:ext>
              </a:extLst>
            </p:cNvPr>
            <p:cNvCxnSpPr>
              <a:cxnSpLocks/>
            </p:cNvCxnSpPr>
            <p:nvPr/>
          </p:nvCxnSpPr>
          <p:spPr>
            <a:xfrm flipV="1">
              <a:off x="7133844" y="322839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088DB5E0-5B32-476A-BDC4-F724F4209883}"/>
                </a:ext>
              </a:extLst>
            </p:cNvPr>
            <p:cNvSpPr txBox="1"/>
            <p:nvPr/>
          </p:nvSpPr>
          <p:spPr>
            <a:xfrm>
              <a:off x="7323667" y="3564559"/>
              <a:ext cx="1020233" cy="394210"/>
            </a:xfrm>
            <a:prstGeom prst="rect">
              <a:avLst/>
            </a:prstGeom>
            <a:noFill/>
          </p:spPr>
          <p:txBody>
            <a:bodyPr wrap="square" rtlCol="0">
              <a:spAutoFit/>
            </a:bodyPr>
            <a:lstStyle/>
            <a:p>
              <a:pPr algn="ctr">
                <a:lnSpc>
                  <a:spcPct val="120000"/>
                </a:lnSpc>
              </a:pPr>
              <a:r>
                <a:rPr lang="en-US" b="1" dirty="0">
                  <a:solidFill>
                    <a:srgbClr val="C00000"/>
                  </a:solidFill>
                  <a:latin typeface="Arial" charset="0"/>
                </a:rPr>
                <a:t>?</a:t>
              </a:r>
              <a:r>
                <a:rPr lang="en-US" b="1" dirty="0">
                  <a:solidFill>
                    <a:srgbClr val="1B202F"/>
                  </a:solidFill>
                  <a:latin typeface="Arial" charset="0"/>
                </a:rPr>
                <a:t>?</a:t>
              </a:r>
              <a:r>
                <a:rPr lang="en-US" b="1" dirty="0">
                  <a:solidFill>
                    <a:schemeClr val="accent5">
                      <a:lumMod val="60000"/>
                      <a:lumOff val="40000"/>
                    </a:schemeClr>
                  </a:solidFill>
                  <a:latin typeface="Arial" charset="0"/>
                </a:rPr>
                <a:t>?</a:t>
              </a:r>
            </a:p>
          </p:txBody>
        </p:sp>
        <p:cxnSp>
          <p:nvCxnSpPr>
            <p:cNvPr id="47" name="Straight Connector 46">
              <a:extLst>
                <a:ext uri="{FF2B5EF4-FFF2-40B4-BE49-F238E27FC236}">
                  <a16:creationId xmlns:a16="http://schemas.microsoft.com/office/drawing/2014/main" id="{B2CEC566-8F55-4384-9BD7-CD74D9A05E5E}"/>
                </a:ext>
              </a:extLst>
            </p:cNvPr>
            <p:cNvCxnSpPr>
              <a:cxnSpLocks/>
            </p:cNvCxnSpPr>
            <p:nvPr/>
          </p:nvCxnSpPr>
          <p:spPr>
            <a:xfrm flipV="1">
              <a:off x="7132430" y="353234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 name="Group 3">
            <a:extLst>
              <a:ext uri="{FF2B5EF4-FFF2-40B4-BE49-F238E27FC236}">
                <a16:creationId xmlns:a16="http://schemas.microsoft.com/office/drawing/2014/main" id="{0C6B59AA-0272-4A4E-8073-3FD873CD9A51}"/>
              </a:ext>
            </a:extLst>
          </p:cNvPr>
          <p:cNvGrpSpPr/>
          <p:nvPr/>
        </p:nvGrpSpPr>
        <p:grpSpPr>
          <a:xfrm>
            <a:off x="2538916" y="1740811"/>
            <a:ext cx="1065592" cy="1188662"/>
            <a:chOff x="2566037" y="2645513"/>
            <a:chExt cx="1696014" cy="1749912"/>
          </a:xfrm>
        </p:grpSpPr>
        <p:sp>
          <p:nvSpPr>
            <p:cNvPr id="17" name="Rectangle 16">
              <a:extLst>
                <a:ext uri="{FF2B5EF4-FFF2-40B4-BE49-F238E27FC236}">
                  <a16:creationId xmlns:a16="http://schemas.microsoft.com/office/drawing/2014/main" id="{30D41324-DD42-460D-9734-A65C4FBB79A3}"/>
                </a:ext>
              </a:extLst>
            </p:cNvPr>
            <p:cNvSpPr/>
            <p:nvPr/>
          </p:nvSpPr>
          <p:spPr>
            <a:xfrm>
              <a:off x="2566037" y="264551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02576F-3518-4053-89AE-BFF2F9CD69FB}"/>
                </a:ext>
              </a:extLst>
            </p:cNvPr>
            <p:cNvCxnSpPr>
              <a:cxnSpLocks/>
            </p:cNvCxnSpPr>
            <p:nvPr/>
          </p:nvCxnSpPr>
          <p:spPr>
            <a:xfrm flipV="1">
              <a:off x="2712691" y="283498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CF556AC-CABF-48C7-BB56-11F2CD7E8299}"/>
                </a:ext>
              </a:extLst>
            </p:cNvPr>
            <p:cNvCxnSpPr>
              <a:cxnSpLocks/>
            </p:cNvCxnSpPr>
            <p:nvPr/>
          </p:nvCxnSpPr>
          <p:spPr>
            <a:xfrm flipV="1">
              <a:off x="2712691" y="313894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B323E7D-BB0A-48A5-946F-45574B177129}"/>
                </a:ext>
              </a:extLst>
            </p:cNvPr>
            <p:cNvCxnSpPr>
              <a:cxnSpLocks/>
            </p:cNvCxnSpPr>
            <p:nvPr/>
          </p:nvCxnSpPr>
          <p:spPr>
            <a:xfrm flipV="1">
              <a:off x="2712691" y="298696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D366466-B82C-480F-866A-453C3071BD7A}"/>
                </a:ext>
              </a:extLst>
            </p:cNvPr>
            <p:cNvCxnSpPr>
              <a:cxnSpLocks/>
            </p:cNvCxnSpPr>
            <p:nvPr/>
          </p:nvCxnSpPr>
          <p:spPr>
            <a:xfrm flipV="1">
              <a:off x="2712691" y="329092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56A3632-0BBF-41CF-AE88-A5612F777A07}"/>
                </a:ext>
              </a:extLst>
            </p:cNvPr>
            <p:cNvCxnSpPr>
              <a:cxnSpLocks/>
            </p:cNvCxnSpPr>
            <p:nvPr/>
          </p:nvCxnSpPr>
          <p:spPr>
            <a:xfrm flipV="1">
              <a:off x="2712691" y="3751087"/>
              <a:ext cx="1402706" cy="0"/>
            </a:xfrm>
            <a:prstGeom prst="line">
              <a:avLst/>
            </a:prstGeom>
            <a:ln w="28575">
              <a:solidFill>
                <a:schemeClr val="accent5">
                  <a:lumMod val="60000"/>
                  <a:lumOff val="40000"/>
                </a:schemeClr>
              </a:solidFill>
            </a:ln>
            <a:effectLst/>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90DAB09-D37A-4FFC-A511-DE86FCD8812A}"/>
                </a:ext>
              </a:extLst>
            </p:cNvPr>
            <p:cNvCxnSpPr>
              <a:cxnSpLocks/>
            </p:cNvCxnSpPr>
            <p:nvPr/>
          </p:nvCxnSpPr>
          <p:spPr>
            <a:xfrm flipV="1">
              <a:off x="2712691" y="359487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60D3F86-D697-4608-BF8F-77FD6300C59E}"/>
                </a:ext>
              </a:extLst>
            </p:cNvPr>
            <p:cNvCxnSpPr>
              <a:cxnSpLocks/>
            </p:cNvCxnSpPr>
            <p:nvPr/>
          </p:nvCxnSpPr>
          <p:spPr>
            <a:xfrm flipV="1">
              <a:off x="2712691" y="3907720"/>
              <a:ext cx="1402706" cy="0"/>
            </a:xfrm>
            <a:prstGeom prst="line">
              <a:avLst/>
            </a:prstGeom>
            <a:ln w="28575">
              <a:solidFill>
                <a:schemeClr val="accent5">
                  <a:lumMod val="60000"/>
                  <a:lumOff val="40000"/>
                </a:schemeClr>
              </a:solidFill>
            </a:ln>
            <a:effectLst/>
          </p:spPr>
          <p:style>
            <a:lnRef idx="2">
              <a:schemeClr val="dk1"/>
            </a:lnRef>
            <a:fillRef idx="0">
              <a:schemeClr val="dk1"/>
            </a:fillRef>
            <a:effectRef idx="1">
              <a:schemeClr val="dk1"/>
            </a:effectRef>
            <a:fontRef idx="minor">
              <a:schemeClr val="tx1"/>
            </a:fontRef>
          </p:style>
        </p:cxnSp>
      </p:grpSp>
      <p:grpSp>
        <p:nvGrpSpPr>
          <p:cNvPr id="5" name="Group 4">
            <a:extLst>
              <a:ext uri="{FF2B5EF4-FFF2-40B4-BE49-F238E27FC236}">
                <a16:creationId xmlns:a16="http://schemas.microsoft.com/office/drawing/2014/main" id="{BE88188D-32BF-4115-A06B-B645790728B0}"/>
              </a:ext>
            </a:extLst>
          </p:cNvPr>
          <p:cNvGrpSpPr/>
          <p:nvPr/>
        </p:nvGrpSpPr>
        <p:grpSpPr>
          <a:xfrm>
            <a:off x="2538916" y="3332241"/>
            <a:ext cx="1065592" cy="1188662"/>
            <a:chOff x="4408705" y="2645513"/>
            <a:chExt cx="1696014" cy="1749912"/>
          </a:xfrm>
        </p:grpSpPr>
        <p:sp>
          <p:nvSpPr>
            <p:cNvPr id="34" name="Rectangle 33">
              <a:extLst>
                <a:ext uri="{FF2B5EF4-FFF2-40B4-BE49-F238E27FC236}">
                  <a16:creationId xmlns:a16="http://schemas.microsoft.com/office/drawing/2014/main" id="{E4BB8EAB-AC7E-4B59-8DA0-7EC7262A83BB}"/>
                </a:ext>
              </a:extLst>
            </p:cNvPr>
            <p:cNvSpPr/>
            <p:nvPr/>
          </p:nvSpPr>
          <p:spPr>
            <a:xfrm>
              <a:off x="4408705" y="264551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4EEDA6CA-116E-4C52-9253-C3B798E2D0F5}"/>
                </a:ext>
              </a:extLst>
            </p:cNvPr>
            <p:cNvCxnSpPr>
              <a:cxnSpLocks/>
            </p:cNvCxnSpPr>
            <p:nvPr/>
          </p:nvCxnSpPr>
          <p:spPr>
            <a:xfrm flipV="1">
              <a:off x="4555359" y="283498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A915BF50-9EC8-41E0-B807-A9007FEF734F}"/>
                </a:ext>
              </a:extLst>
            </p:cNvPr>
            <p:cNvCxnSpPr>
              <a:cxnSpLocks/>
            </p:cNvCxnSpPr>
            <p:nvPr/>
          </p:nvCxnSpPr>
          <p:spPr>
            <a:xfrm flipV="1">
              <a:off x="4555359" y="313894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67B2EC1F-D1FB-4E97-A3E2-F14634413D0C}"/>
                </a:ext>
              </a:extLst>
            </p:cNvPr>
            <p:cNvCxnSpPr>
              <a:cxnSpLocks/>
            </p:cNvCxnSpPr>
            <p:nvPr/>
          </p:nvCxnSpPr>
          <p:spPr>
            <a:xfrm flipV="1">
              <a:off x="4555359" y="298696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64D95AD7-36E6-4CF0-817A-A68F7A947B1D}"/>
                </a:ext>
              </a:extLst>
            </p:cNvPr>
            <p:cNvCxnSpPr>
              <a:cxnSpLocks/>
            </p:cNvCxnSpPr>
            <p:nvPr/>
          </p:nvCxnSpPr>
          <p:spPr>
            <a:xfrm flipV="1">
              <a:off x="4555359" y="329092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3C90DC8-1F03-46B3-8242-A24EF41A1DC9}"/>
                </a:ext>
              </a:extLst>
            </p:cNvPr>
            <p:cNvCxnSpPr>
              <a:cxnSpLocks/>
            </p:cNvCxnSpPr>
            <p:nvPr/>
          </p:nvCxnSpPr>
          <p:spPr>
            <a:xfrm flipV="1">
              <a:off x="4555359" y="3751087"/>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523166FB-F59E-4089-A1FD-8C97EB4409B8}"/>
                </a:ext>
              </a:extLst>
            </p:cNvPr>
            <p:cNvCxnSpPr>
              <a:cxnSpLocks/>
            </p:cNvCxnSpPr>
            <p:nvPr/>
          </p:nvCxnSpPr>
          <p:spPr>
            <a:xfrm flipV="1">
              <a:off x="4555359" y="359487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ED4B5E58-259E-4BB2-A449-A081A01D2BB0}"/>
                </a:ext>
              </a:extLst>
            </p:cNvPr>
            <p:cNvCxnSpPr>
              <a:cxnSpLocks/>
            </p:cNvCxnSpPr>
            <p:nvPr/>
          </p:nvCxnSpPr>
          <p:spPr>
            <a:xfrm flipV="1">
              <a:off x="4555359" y="390772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grpSp>
      <p:sp>
        <p:nvSpPr>
          <p:cNvPr id="50" name="TextBox 49">
            <a:extLst>
              <a:ext uri="{FF2B5EF4-FFF2-40B4-BE49-F238E27FC236}">
                <a16:creationId xmlns:a16="http://schemas.microsoft.com/office/drawing/2014/main" id="{A238869F-88C8-4D8D-AB40-E8D77710132A}"/>
              </a:ext>
            </a:extLst>
          </p:cNvPr>
          <p:cNvSpPr txBox="1"/>
          <p:nvPr/>
        </p:nvSpPr>
        <p:spPr>
          <a:xfrm>
            <a:off x="2198354" y="1418088"/>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2" name="TextBox 51">
            <a:extLst>
              <a:ext uri="{FF2B5EF4-FFF2-40B4-BE49-F238E27FC236}">
                <a16:creationId xmlns:a16="http://schemas.microsoft.com/office/drawing/2014/main" id="{72E203F6-D650-4A72-96F7-93E71FE1EEF3}"/>
              </a:ext>
            </a:extLst>
          </p:cNvPr>
          <p:cNvSpPr txBox="1"/>
          <p:nvPr/>
        </p:nvSpPr>
        <p:spPr>
          <a:xfrm>
            <a:off x="2198354" y="3019157"/>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3" name="TextBox 52">
            <a:extLst>
              <a:ext uri="{FF2B5EF4-FFF2-40B4-BE49-F238E27FC236}">
                <a16:creationId xmlns:a16="http://schemas.microsoft.com/office/drawing/2014/main" id="{7839DB1E-ED93-4444-ABEB-85461EFA7893}"/>
              </a:ext>
            </a:extLst>
          </p:cNvPr>
          <p:cNvSpPr txBox="1"/>
          <p:nvPr/>
        </p:nvSpPr>
        <p:spPr>
          <a:xfrm>
            <a:off x="6112700" y="2011992"/>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4" name="TextBox 53">
            <a:extLst>
              <a:ext uri="{FF2B5EF4-FFF2-40B4-BE49-F238E27FC236}">
                <a16:creationId xmlns:a16="http://schemas.microsoft.com/office/drawing/2014/main" id="{6208BC8D-8DCC-4B31-87EA-0070CD2425F9}"/>
              </a:ext>
            </a:extLst>
          </p:cNvPr>
          <p:cNvSpPr txBox="1"/>
          <p:nvPr/>
        </p:nvSpPr>
        <p:spPr>
          <a:xfrm>
            <a:off x="1284584" y="2091959"/>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sp>
        <p:nvSpPr>
          <p:cNvPr id="55" name="TextBox 54">
            <a:extLst>
              <a:ext uri="{FF2B5EF4-FFF2-40B4-BE49-F238E27FC236}">
                <a16:creationId xmlns:a16="http://schemas.microsoft.com/office/drawing/2014/main" id="{36ACC1BB-ACBF-4D95-ADA1-4B7D2CAC281F}"/>
              </a:ext>
            </a:extLst>
          </p:cNvPr>
          <p:cNvSpPr txBox="1"/>
          <p:nvPr/>
        </p:nvSpPr>
        <p:spPr>
          <a:xfrm>
            <a:off x="1158449" y="363702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57" name="Straight Arrow Connector 56">
            <a:extLst>
              <a:ext uri="{FF2B5EF4-FFF2-40B4-BE49-F238E27FC236}">
                <a16:creationId xmlns:a16="http://schemas.microsoft.com/office/drawing/2014/main" id="{4A91E075-6211-4A97-8FA8-49B3863F802A}"/>
              </a:ext>
            </a:extLst>
          </p:cNvPr>
          <p:cNvCxnSpPr/>
          <p:nvPr/>
        </p:nvCxnSpPr>
        <p:spPr>
          <a:xfrm>
            <a:off x="3831167" y="2341164"/>
            <a:ext cx="2281533" cy="760378"/>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105C1193-5BC0-49B2-AED0-8611852112BC}"/>
              </a:ext>
            </a:extLst>
          </p:cNvPr>
          <p:cNvCxnSpPr>
            <a:cxnSpLocks/>
          </p:cNvCxnSpPr>
          <p:nvPr/>
        </p:nvCxnSpPr>
        <p:spPr>
          <a:xfrm flipV="1">
            <a:off x="3831167" y="3258646"/>
            <a:ext cx="2247900" cy="705395"/>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4482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a:t>
            </a:r>
          </a:p>
        </p:txBody>
      </p:sp>
      <p:sp>
        <p:nvSpPr>
          <p:cNvPr id="42" name="TextBox 41">
            <a:extLst>
              <a:ext uri="{FF2B5EF4-FFF2-40B4-BE49-F238E27FC236}">
                <a16:creationId xmlns:a16="http://schemas.microsoft.com/office/drawing/2014/main" id="{6173E43D-F61B-4DF6-A9C5-D7FE0E26D7B1}"/>
              </a:ext>
            </a:extLst>
          </p:cNvPr>
          <p:cNvSpPr txBox="1"/>
          <p:nvPr/>
        </p:nvSpPr>
        <p:spPr>
          <a:xfrm>
            <a:off x="292100" y="4097343"/>
            <a:ext cx="8466668" cy="646331"/>
          </a:xfrm>
          <a:prstGeom prst="rect">
            <a:avLst/>
          </a:prstGeom>
          <a:solidFill>
            <a:schemeClr val="bg1">
              <a:lumMod val="85000"/>
            </a:schemeClr>
          </a:solidFill>
          <a:ln>
            <a:noFill/>
          </a:ln>
        </p:spPr>
        <p:txBody>
          <a:bodyPr wrap="square" rtlCol="0">
            <a:spAutoFit/>
          </a:bodyPr>
          <a:lstStyle/>
          <a:p>
            <a:r>
              <a:rPr lang="en-US" dirty="0">
                <a:solidFill>
                  <a:srgbClr val="1B202F"/>
                </a:solidFill>
              </a:rPr>
              <a:t>When this happens, Git shows you exactly what the conflicts are and where they are located. It is up to you to reconcile the conflicts and commit them.</a:t>
            </a:r>
          </a:p>
        </p:txBody>
      </p:sp>
      <p:pic>
        <p:nvPicPr>
          <p:cNvPr id="11" name="Picture 10">
            <a:extLst>
              <a:ext uri="{FF2B5EF4-FFF2-40B4-BE49-F238E27FC236}">
                <a16:creationId xmlns:a16="http://schemas.microsoft.com/office/drawing/2014/main" id="{7329915C-462D-47E8-AB91-8A69B20BB5EC}"/>
              </a:ext>
            </a:extLst>
          </p:cNvPr>
          <p:cNvPicPr>
            <a:picLocks noChangeAspect="1"/>
          </p:cNvPicPr>
          <p:nvPr/>
        </p:nvPicPr>
        <p:blipFill>
          <a:blip r:embed="rId3"/>
          <a:stretch>
            <a:fillRect/>
          </a:stretch>
        </p:blipFill>
        <p:spPr>
          <a:xfrm>
            <a:off x="4486576" y="2120325"/>
            <a:ext cx="4136724" cy="1267320"/>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6665AA8B-058C-4A36-9889-9688BFA3A068}"/>
              </a:ext>
            </a:extLst>
          </p:cNvPr>
          <p:cNvCxnSpPr>
            <a:cxnSpLocks/>
          </p:cNvCxnSpPr>
          <p:nvPr/>
        </p:nvCxnSpPr>
        <p:spPr>
          <a:xfrm>
            <a:off x="3530600" y="1975576"/>
            <a:ext cx="833733" cy="524938"/>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422769F8-B161-46DB-8FEC-EBFCCCE8537D}"/>
              </a:ext>
            </a:extLst>
          </p:cNvPr>
          <p:cNvCxnSpPr>
            <a:cxnSpLocks/>
          </p:cNvCxnSpPr>
          <p:nvPr/>
        </p:nvCxnSpPr>
        <p:spPr>
          <a:xfrm flipV="1">
            <a:off x="3588318" y="2753986"/>
            <a:ext cx="759198" cy="564947"/>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pic>
        <p:nvPicPr>
          <p:cNvPr id="26" name="Picture 25">
            <a:extLst>
              <a:ext uri="{FF2B5EF4-FFF2-40B4-BE49-F238E27FC236}">
                <a16:creationId xmlns:a16="http://schemas.microsoft.com/office/drawing/2014/main" id="{0FC7737E-9C89-47D7-8B23-C82D703DF278}"/>
              </a:ext>
            </a:extLst>
          </p:cNvPr>
          <p:cNvPicPr>
            <a:picLocks noChangeAspect="1"/>
          </p:cNvPicPr>
          <p:nvPr/>
        </p:nvPicPr>
        <p:blipFill>
          <a:blip r:embed="rId4"/>
          <a:stretch>
            <a:fillRect/>
          </a:stretch>
        </p:blipFill>
        <p:spPr>
          <a:xfrm>
            <a:off x="382858" y="1723530"/>
            <a:ext cx="3052151" cy="584228"/>
          </a:xfrm>
          <a:prstGeom prst="rect">
            <a:avLst/>
          </a:prstGeom>
          <a:ln>
            <a:solidFill>
              <a:schemeClr val="tx1"/>
            </a:solidFill>
          </a:ln>
        </p:spPr>
      </p:pic>
      <p:pic>
        <p:nvPicPr>
          <p:cNvPr id="28" name="Picture 27">
            <a:extLst>
              <a:ext uri="{FF2B5EF4-FFF2-40B4-BE49-F238E27FC236}">
                <a16:creationId xmlns:a16="http://schemas.microsoft.com/office/drawing/2014/main" id="{A1ADAE2A-6C35-4E04-A977-90DB9A6E5657}"/>
              </a:ext>
            </a:extLst>
          </p:cNvPr>
          <p:cNvPicPr>
            <a:picLocks noChangeAspect="1"/>
          </p:cNvPicPr>
          <p:nvPr/>
        </p:nvPicPr>
        <p:blipFill>
          <a:blip r:embed="rId5"/>
          <a:stretch>
            <a:fillRect/>
          </a:stretch>
        </p:blipFill>
        <p:spPr>
          <a:xfrm>
            <a:off x="382858" y="3090391"/>
            <a:ext cx="3052150" cy="539911"/>
          </a:xfrm>
          <a:prstGeom prst="rect">
            <a:avLst/>
          </a:prstGeom>
          <a:ln>
            <a:solidFill>
              <a:schemeClr val="tx1"/>
            </a:solidFill>
          </a:ln>
        </p:spPr>
      </p:pic>
      <p:sp>
        <p:nvSpPr>
          <p:cNvPr id="56" name="TextBox 55">
            <a:extLst>
              <a:ext uri="{FF2B5EF4-FFF2-40B4-BE49-F238E27FC236}">
                <a16:creationId xmlns:a16="http://schemas.microsoft.com/office/drawing/2014/main" id="{6D2F3B96-37A3-4172-95E8-041B999ED55E}"/>
              </a:ext>
            </a:extLst>
          </p:cNvPr>
          <p:cNvSpPr txBox="1"/>
          <p:nvPr/>
        </p:nvSpPr>
        <p:spPr>
          <a:xfrm>
            <a:off x="388262" y="2767175"/>
            <a:ext cx="2061516" cy="338554"/>
          </a:xfrm>
          <a:prstGeom prst="rect">
            <a:avLst/>
          </a:prstGeom>
          <a:noFill/>
        </p:spPr>
        <p:txBody>
          <a:bodyPr wrap="square">
            <a:spAutoFit/>
          </a:bodyPr>
          <a:lstStyle/>
          <a:p>
            <a:r>
              <a:rPr lang="en-US" sz="1600" dirty="0">
                <a:solidFill>
                  <a:srgbClr val="1B202F"/>
                </a:solidFill>
                <a:cs typeface="Courier New" panose="02070309020205020404" pitchFamily="49" charset="0"/>
              </a:rPr>
              <a:t>Commit</a:t>
            </a:r>
            <a:r>
              <a:rPr lang="en-US" sz="1600" dirty="0">
                <a:solidFill>
                  <a:srgbClr val="1B202F"/>
                </a:solidFill>
                <a:latin typeface="Courier New" panose="02070309020205020404" pitchFamily="49" charset="0"/>
                <a:cs typeface="Courier New" panose="02070309020205020404" pitchFamily="49" charset="0"/>
              </a:rPr>
              <a:t> dabb4c8c</a:t>
            </a:r>
            <a:endParaRPr lang="en-US" sz="1600" dirty="0">
              <a:latin typeface="Courier New" panose="02070309020205020404" pitchFamily="49" charset="0"/>
              <a:cs typeface="Courier New" panose="02070309020205020404" pitchFamily="49" charset="0"/>
            </a:endParaRPr>
          </a:p>
        </p:txBody>
      </p:sp>
      <p:sp>
        <p:nvSpPr>
          <p:cNvPr id="59" name="TextBox 58">
            <a:extLst>
              <a:ext uri="{FF2B5EF4-FFF2-40B4-BE49-F238E27FC236}">
                <a16:creationId xmlns:a16="http://schemas.microsoft.com/office/drawing/2014/main" id="{5F278655-CA39-4667-9F94-63BA0018F424}"/>
              </a:ext>
            </a:extLst>
          </p:cNvPr>
          <p:cNvSpPr txBox="1"/>
          <p:nvPr/>
        </p:nvSpPr>
        <p:spPr>
          <a:xfrm>
            <a:off x="382858" y="1383285"/>
            <a:ext cx="2061516" cy="338554"/>
          </a:xfrm>
          <a:prstGeom prst="rect">
            <a:avLst/>
          </a:prstGeom>
          <a:noFill/>
        </p:spPr>
        <p:txBody>
          <a:bodyPr wrap="square">
            <a:spAutoFit/>
          </a:bodyPr>
          <a:lstStyle/>
          <a:p>
            <a:r>
              <a:rPr lang="en-US" sz="1600" dirty="0">
                <a:solidFill>
                  <a:srgbClr val="1B202F"/>
                </a:solidFill>
                <a:latin typeface="Courier New" panose="02070309020205020404" pitchFamily="49" charset="0"/>
                <a:cs typeface="Courier New" panose="02070309020205020404" pitchFamily="49" charset="0"/>
              </a:rPr>
              <a:t>HEAD</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52994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 – Demo (code along!)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Add text to </a:t>
            </a:r>
            <a:r>
              <a:rPr lang="en-US" sz="1600" dirty="0">
                <a:solidFill>
                  <a:srgbClr val="1B202F"/>
                </a:solidFill>
                <a:latin typeface="Courier New" panose="02070309020205020404" pitchFamily="49" charset="0"/>
                <a:cs typeface="Courier New" panose="02070309020205020404" pitchFamily="49" charset="0"/>
              </a:rPr>
              <a:t>myfile.txt </a:t>
            </a:r>
            <a:r>
              <a:rPr lang="en-US" sz="1600" dirty="0">
                <a:solidFill>
                  <a:srgbClr val="1B202F"/>
                </a:solidFill>
              </a:rPr>
              <a:t>and commit to </a:t>
            </a:r>
            <a:r>
              <a:rPr lang="en-US" sz="1600" dirty="0">
                <a:solidFill>
                  <a:srgbClr val="1B202F"/>
                </a:solidFill>
                <a:latin typeface="Courier New" panose="02070309020205020404" pitchFamily="49" charset="0"/>
                <a:cs typeface="Courier New" panose="02070309020205020404" pitchFamily="49" charset="0"/>
              </a:rPr>
              <a:t>main</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96007" y="2240994"/>
            <a:ext cx="5084232" cy="1077218"/>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some text”</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3341088"/>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Add different text to myfile.txt in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and commit</a:t>
            </a:r>
          </a:p>
        </p:txBody>
      </p:sp>
      <p:sp>
        <p:nvSpPr>
          <p:cNvPr id="3" name="TextBox 2">
            <a:extLst>
              <a:ext uri="{FF2B5EF4-FFF2-40B4-BE49-F238E27FC236}">
                <a16:creationId xmlns:a16="http://schemas.microsoft.com/office/drawing/2014/main" id="{E57E2708-34EA-8DDA-14D3-A2BF18ED57DD}"/>
              </a:ext>
            </a:extLst>
          </p:cNvPr>
          <p:cNvSpPr txBox="1"/>
          <p:nvPr/>
        </p:nvSpPr>
        <p:spPr>
          <a:xfrm>
            <a:off x="2029884" y="3632560"/>
            <a:ext cx="5084232" cy="1077218"/>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a:t>
            </a:r>
            <a:r>
              <a:rPr lang="en-US" sz="1600" dirty="0" err="1">
                <a:solidFill>
                  <a:srgbClr val="1B202F"/>
                </a:solidFill>
                <a:latin typeface="Courier New" panose="02070309020205020404" pitchFamily="49" charset="0"/>
                <a:cs typeface="Courier New" panose="02070309020205020404" pitchFamily="49" charset="0"/>
              </a:rPr>
              <a:t>new_feature</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different text”</a:t>
            </a:r>
          </a:p>
        </p:txBody>
      </p:sp>
      <p:sp>
        <p:nvSpPr>
          <p:cNvPr id="4" name="TextBox 3">
            <a:extLst>
              <a:ext uri="{FF2B5EF4-FFF2-40B4-BE49-F238E27FC236}">
                <a16:creationId xmlns:a16="http://schemas.microsoft.com/office/drawing/2014/main" id="{5445F272-7AF2-BE89-475D-459F6C5147FC}"/>
              </a:ext>
            </a:extLst>
          </p:cNvPr>
          <p:cNvSpPr txBox="1"/>
          <p:nvPr/>
        </p:nvSpPr>
        <p:spPr>
          <a:xfrm>
            <a:off x="451360" y="991839"/>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Add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in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commit. Navigate to the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rPr>
              <a:t> branch, add different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attempt to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a:t>
            </a:r>
          </a:p>
        </p:txBody>
      </p:sp>
    </p:spTree>
    <p:extLst>
      <p:ext uri="{BB962C8B-B14F-4D97-AF65-F5344CB8AC3E}">
        <p14:creationId xmlns:p14="http://schemas.microsoft.com/office/powerpoint/2010/main" val="10424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 – Demo (code along!)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Navigate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and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branch</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1839"/>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Add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in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commit. Navigate to the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rPr>
              <a:t> branch, add different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attempt to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99945" y="2282771"/>
            <a:ext cx="5084232"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2993519"/>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4.   Resolve merge conflict</a:t>
            </a:r>
          </a:p>
        </p:txBody>
      </p:sp>
      <p:sp>
        <p:nvSpPr>
          <p:cNvPr id="4" name="TextBox 3">
            <a:extLst>
              <a:ext uri="{FF2B5EF4-FFF2-40B4-BE49-F238E27FC236}">
                <a16:creationId xmlns:a16="http://schemas.microsoft.com/office/drawing/2014/main" id="{03087423-446C-6211-9ABC-81431E9840F4}"/>
              </a:ext>
            </a:extLst>
          </p:cNvPr>
          <p:cNvSpPr txBox="1"/>
          <p:nvPr/>
        </p:nvSpPr>
        <p:spPr>
          <a:xfrm>
            <a:off x="1139752" y="3756463"/>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5.   Commit changes to </a:t>
            </a:r>
            <a:r>
              <a:rPr lang="en-US" sz="1600" dirty="0">
                <a:solidFill>
                  <a:srgbClr val="1B202F"/>
                </a:solidFill>
                <a:latin typeface="Courier New" panose="02070309020205020404" pitchFamily="49" charset="0"/>
                <a:cs typeface="Courier New" panose="02070309020205020404" pitchFamily="49" charset="0"/>
              </a:rPr>
              <a:t>main</a:t>
            </a:r>
          </a:p>
        </p:txBody>
      </p:sp>
      <p:sp>
        <p:nvSpPr>
          <p:cNvPr id="6" name="TextBox 5">
            <a:extLst>
              <a:ext uri="{FF2B5EF4-FFF2-40B4-BE49-F238E27FC236}">
                <a16:creationId xmlns:a16="http://schemas.microsoft.com/office/drawing/2014/main" id="{56C6DBDA-A33D-627C-56FE-3E8ECDD2C0AF}"/>
              </a:ext>
            </a:extLst>
          </p:cNvPr>
          <p:cNvSpPr txBox="1"/>
          <p:nvPr/>
        </p:nvSpPr>
        <p:spPr>
          <a:xfrm>
            <a:off x="1999945" y="3345335"/>
            <a:ext cx="5084232"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nano myfile.txt</a:t>
            </a:r>
          </a:p>
        </p:txBody>
      </p:sp>
      <p:sp>
        <p:nvSpPr>
          <p:cNvPr id="7" name="TextBox 6">
            <a:extLst>
              <a:ext uri="{FF2B5EF4-FFF2-40B4-BE49-F238E27FC236}">
                <a16:creationId xmlns:a16="http://schemas.microsoft.com/office/drawing/2014/main" id="{43BB16CD-820D-FC23-91CF-8EB1CBFCE647}"/>
              </a:ext>
            </a:extLst>
          </p:cNvPr>
          <p:cNvSpPr txBox="1"/>
          <p:nvPr/>
        </p:nvSpPr>
        <p:spPr>
          <a:xfrm>
            <a:off x="1999945" y="4126649"/>
            <a:ext cx="5084232"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“Resolve </a:t>
            </a:r>
            <a:r>
              <a:rPr lang="en-US" sz="1600" dirty="0" err="1">
                <a:solidFill>
                  <a:srgbClr val="1B202F"/>
                </a:solidFill>
                <a:latin typeface="Courier New" panose="02070309020205020404" pitchFamily="49" charset="0"/>
                <a:cs typeface="Courier New" panose="02070309020205020404" pitchFamily="49" charset="0"/>
              </a:rPr>
              <a:t>myfile</a:t>
            </a:r>
            <a:r>
              <a:rPr lang="en-US" sz="1600" dirty="0">
                <a:solidFill>
                  <a:srgbClr val="1B202F"/>
                </a:solidFill>
                <a:latin typeface="Courier New" panose="02070309020205020404" pitchFamily="49" charset="0"/>
                <a:cs typeface="Courier New" panose="02070309020205020404" pitchFamily="49" charset="0"/>
              </a:rPr>
              <a:t> conflict”</a:t>
            </a:r>
          </a:p>
        </p:txBody>
      </p:sp>
    </p:spTree>
    <p:extLst>
      <p:ext uri="{BB962C8B-B14F-4D97-AF65-F5344CB8AC3E}">
        <p14:creationId xmlns:p14="http://schemas.microsoft.com/office/powerpoint/2010/main" val="3549180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2430282"/>
            <a:ext cx="682088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Both files exist in</a:t>
            </a:r>
            <a:r>
              <a:rPr lang="en-US" dirty="0">
                <a:solidFill>
                  <a:srgbClr val="000000"/>
                </a:solidFill>
                <a:latin typeface="Courier New" panose="02070309020205020404" pitchFamily="49" charset="0"/>
                <a:cs typeface="Courier New" panose="02070309020205020404" pitchFamily="49" charset="0"/>
              </a:rPr>
              <a:t> main</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8" y="3055024"/>
            <a:ext cx="6820889"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But</a:t>
            </a:r>
            <a:r>
              <a:rPr lang="en-US" dirty="0">
                <a:solidFill>
                  <a:srgbClr val="000000"/>
                </a:solidFill>
                <a:latin typeface="Courier New" panose="02070309020205020404" pitchFamily="49" charset="0"/>
                <a:cs typeface="Courier New" panose="02070309020205020404" pitchFamily="49" charset="0"/>
              </a:rPr>
              <a:t> main </a:t>
            </a:r>
            <a:r>
              <a:rPr lang="en-US" dirty="0">
                <a:solidFill>
                  <a:srgbClr val="000000"/>
                </a:solidFill>
                <a:latin typeface="Arial" panose="020B0604020202020204" pitchFamily="34" charset="0"/>
                <a:cs typeface="Arial" panose="020B0604020202020204" pitchFamily="34" charset="0"/>
              </a:rPr>
              <a:t>now holds only </a:t>
            </a:r>
            <a:r>
              <a:rPr lang="en-US" dirty="0">
                <a:solidFill>
                  <a:srgbClr val="000000"/>
                </a:solidFill>
                <a:latin typeface="Courier New" panose="02070309020205020404" pitchFamily="49" charset="0"/>
                <a:cs typeface="Courier New" panose="02070309020205020404" pitchFamily="49" charset="0"/>
              </a:rPr>
              <a:t>branchfile.txt </a:t>
            </a:r>
            <a:r>
              <a:rPr lang="en-US" dirty="0">
                <a:solidFill>
                  <a:srgbClr val="000000"/>
                </a:solidFill>
                <a:latin typeface="Arial" panose="020B0604020202020204" pitchFamily="34" charset="0"/>
                <a:cs typeface="Arial" panose="020B0604020202020204" pitchFamily="34" charset="0"/>
              </a:rPr>
              <a:t>but not</a:t>
            </a:r>
            <a:r>
              <a:rPr lang="en-US" dirty="0">
                <a:solidFill>
                  <a:srgbClr val="000000"/>
                </a:solidFill>
                <a:latin typeface="Courier New" panose="02070309020205020404" pitchFamily="49" charset="0"/>
                <a:cs typeface="Courier New" panose="02070309020205020404" pitchFamily="49" charset="0"/>
              </a:rPr>
              <a:t> mainfile.txt</a:t>
            </a:r>
          </a:p>
        </p:txBody>
      </p:sp>
      <p:sp>
        <p:nvSpPr>
          <p:cNvPr id="7" name="TextBox 6">
            <a:extLst>
              <a:ext uri="{FF2B5EF4-FFF2-40B4-BE49-F238E27FC236}">
                <a16:creationId xmlns:a16="http://schemas.microsoft.com/office/drawing/2014/main" id="{E8E5C41C-AA85-4263-8188-FEA93B74E0CF}"/>
              </a:ext>
            </a:extLst>
          </p:cNvPr>
          <p:cNvSpPr txBox="1"/>
          <p:nvPr/>
        </p:nvSpPr>
        <p:spPr>
          <a:xfrm>
            <a:off x="1521999" y="4056147"/>
            <a:ext cx="6820888" cy="39421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conflict, you must resolve</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41091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692042" y="31909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692041" y="404948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2" name="Rectangle 1">
            <a:extLst>
              <a:ext uri="{FF2B5EF4-FFF2-40B4-BE49-F238E27FC236}">
                <a16:creationId xmlns:a16="http://schemas.microsoft.com/office/drawing/2014/main" id="{76CD8CA3-988D-AD9D-0F3D-3B83F9F40F68}"/>
              </a:ext>
            </a:extLst>
          </p:cNvPr>
          <p:cNvSpPr/>
          <p:nvPr/>
        </p:nvSpPr>
        <p:spPr>
          <a:xfrm>
            <a:off x="634397" y="2332190"/>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1A3F301-2E93-19DA-2C25-E4CD2C66DEB6}"/>
              </a:ext>
            </a:extLst>
          </p:cNvPr>
          <p:cNvSpPr txBox="1"/>
          <p:nvPr/>
        </p:nvSpPr>
        <p:spPr>
          <a:xfrm>
            <a:off x="493296" y="997557"/>
            <a:ext cx="8016306" cy="1168653"/>
          </a:xfrm>
          <a:prstGeom prst="rect">
            <a:avLst/>
          </a:prstGeom>
          <a:noFill/>
          <a:ln>
            <a:noFill/>
          </a:ln>
        </p:spPr>
        <p:txBody>
          <a:bodyPr wrap="square" rtlCol="0">
            <a:spAutoFit/>
          </a:bodyPr>
          <a:lstStyle/>
          <a:p>
            <a:pPr>
              <a:lnSpc>
                <a:spcPct val="150000"/>
              </a:lnSpc>
            </a:pPr>
            <a:r>
              <a:rPr lang="en-US" sz="1600" dirty="0">
                <a:solidFill>
                  <a:srgbClr val="1B202F"/>
                </a:solidFill>
                <a:latin typeface="Arial" panose="020B0604020202020204" pitchFamily="34" charset="0"/>
                <a:cs typeface="Arial" panose="020B0604020202020204" pitchFamily="34" charset="0"/>
              </a:rPr>
              <a:t>Suppose you create a new branch and add a file, </a:t>
            </a:r>
            <a:r>
              <a:rPr lang="en-US" sz="1600" dirty="0">
                <a:solidFill>
                  <a:srgbClr val="1B202F"/>
                </a:solidFill>
                <a:latin typeface="Courier New" panose="02070309020205020404" pitchFamily="49" charset="0"/>
                <a:cs typeface="Courier New" panose="02070309020205020404" pitchFamily="49" charset="0"/>
              </a:rPr>
              <a:t>branchfile.txt</a:t>
            </a:r>
            <a:r>
              <a:rPr lang="en-US" sz="1600" dirty="0">
                <a:solidFill>
                  <a:srgbClr val="1B202F"/>
                </a:solidFill>
                <a:latin typeface="Arial" panose="020B0604020202020204" pitchFamily="34" charset="0"/>
                <a:cs typeface="Arial" panose="020B0604020202020204" pitchFamily="34" charset="0"/>
              </a:rPr>
              <a:t>, and commit. You then add a file, </a:t>
            </a:r>
            <a:r>
              <a:rPr lang="en-US" sz="1600" dirty="0">
                <a:solidFill>
                  <a:srgbClr val="1B202F"/>
                </a:solidFill>
                <a:latin typeface="Courier New" panose="02070309020205020404" pitchFamily="49" charset="0"/>
                <a:cs typeface="Courier New" panose="02070309020205020404" pitchFamily="49" charset="0"/>
              </a:rPr>
              <a:t>mainfile.txt</a:t>
            </a:r>
            <a:r>
              <a:rPr lang="en-US" sz="1600" dirty="0">
                <a:solidFill>
                  <a:srgbClr val="1B202F"/>
                </a:solidFill>
                <a:latin typeface="Arial" panose="020B0604020202020204" pitchFamily="34" charset="0"/>
                <a:cs typeface="Arial" panose="020B0604020202020204" pitchFamily="34" charset="0"/>
              </a:rPr>
              <a:t>,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branch and commit. When you try to merge, your branch 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what do you expect to happen?</a:t>
            </a:r>
            <a:endParaRPr lang="en-US"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583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2" name="Rectangle 1">
            <a:extLst>
              <a:ext uri="{FF2B5EF4-FFF2-40B4-BE49-F238E27FC236}">
                <a16:creationId xmlns:a16="http://schemas.microsoft.com/office/drawing/2014/main" id="{76CD8CA3-988D-AD9D-0F3D-3B83F9F40F68}"/>
              </a:ext>
            </a:extLst>
          </p:cNvPr>
          <p:cNvSpPr/>
          <p:nvPr/>
        </p:nvSpPr>
        <p:spPr>
          <a:xfrm>
            <a:off x="579743" y="4293894"/>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08209D-7C71-BCDA-C032-CE5F3B638688}"/>
              </a:ext>
            </a:extLst>
          </p:cNvPr>
          <p:cNvSpPr txBox="1"/>
          <p:nvPr/>
        </p:nvSpPr>
        <p:spPr>
          <a:xfrm>
            <a:off x="1521999" y="2755705"/>
            <a:ext cx="682088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And </a:t>
            </a:r>
            <a:r>
              <a:rPr lang="en-US" sz="1800" dirty="0">
                <a:solidFill>
                  <a:srgbClr val="1B202F"/>
                </a:solidFill>
                <a:latin typeface="Courier New" panose="02070309020205020404" pitchFamily="49" charset="0"/>
                <a:cs typeface="Courier New" panose="02070309020205020404" pitchFamily="49" charset="0"/>
              </a:rPr>
              <a:t>branchfile.txt </a:t>
            </a:r>
            <a:r>
              <a:rPr lang="en-US" dirty="0">
                <a:solidFill>
                  <a:srgbClr val="000000"/>
                </a:solidFill>
                <a:latin typeface="Arial" panose="020B0604020202020204" pitchFamily="34" charset="0"/>
                <a:cs typeface="Arial" panose="020B0604020202020204" pitchFamily="34" charset="0"/>
              </a:rPr>
              <a:t>exists in</a:t>
            </a:r>
            <a:r>
              <a:rPr lang="en-US" dirty="0">
                <a:solidFill>
                  <a:srgbClr val="000000"/>
                </a:solidFill>
                <a:latin typeface="Courier New" panose="02070309020205020404" pitchFamily="49" charset="0"/>
                <a:cs typeface="Courier New" panose="02070309020205020404" pitchFamily="49" charset="0"/>
              </a:rPr>
              <a:t> main</a:t>
            </a:r>
          </a:p>
        </p:txBody>
      </p:sp>
      <p:sp>
        <p:nvSpPr>
          <p:cNvPr id="8" name="TextBox 7">
            <a:extLst>
              <a:ext uri="{FF2B5EF4-FFF2-40B4-BE49-F238E27FC236}">
                <a16:creationId xmlns:a16="http://schemas.microsoft.com/office/drawing/2014/main" id="{D0F67E7F-522F-2D63-BBA8-1175B938623B}"/>
              </a:ext>
            </a:extLst>
          </p:cNvPr>
          <p:cNvSpPr txBox="1"/>
          <p:nvPr/>
        </p:nvSpPr>
        <p:spPr>
          <a:xfrm>
            <a:off x="1521998" y="3380447"/>
            <a:ext cx="6820889"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But </a:t>
            </a:r>
            <a:r>
              <a:rPr lang="en-US" sz="1800" dirty="0">
                <a:solidFill>
                  <a:srgbClr val="1B202F"/>
                </a:solidFill>
                <a:latin typeface="Courier New" panose="02070309020205020404" pitchFamily="49" charset="0"/>
                <a:cs typeface="Courier New" panose="02070309020205020404" pitchFamily="49" charset="0"/>
              </a:rPr>
              <a:t>branchfile.txt </a:t>
            </a:r>
            <a:r>
              <a:rPr lang="en-US" sz="1800" dirty="0">
                <a:solidFill>
                  <a:srgbClr val="1B202F"/>
                </a:solidFill>
                <a:latin typeface="Arial" panose="020B0604020202020204" pitchFamily="34" charset="0"/>
                <a:cs typeface="Arial" panose="020B0604020202020204" pitchFamily="34" charset="0"/>
              </a:rPr>
              <a:t>does not </a:t>
            </a:r>
            <a:r>
              <a:rPr lang="en-US" dirty="0">
                <a:solidFill>
                  <a:srgbClr val="000000"/>
                </a:solidFill>
                <a:latin typeface="Arial" panose="020B0604020202020204" pitchFamily="34" charset="0"/>
                <a:cs typeface="Arial" panose="020B0604020202020204" pitchFamily="34" charset="0"/>
              </a:rPr>
              <a:t>exist in</a:t>
            </a:r>
            <a:r>
              <a:rPr lang="en-US" dirty="0">
                <a:solidFill>
                  <a:srgbClr val="000000"/>
                </a:solidFill>
                <a:latin typeface="Courier New" panose="02070309020205020404" pitchFamily="49" charset="0"/>
                <a:cs typeface="Courier New" panose="02070309020205020404" pitchFamily="49" charset="0"/>
              </a:rPr>
              <a:t> main</a:t>
            </a:r>
          </a:p>
        </p:txBody>
      </p:sp>
      <p:sp>
        <p:nvSpPr>
          <p:cNvPr id="9" name="TextBox 8">
            <a:extLst>
              <a:ext uri="{FF2B5EF4-FFF2-40B4-BE49-F238E27FC236}">
                <a16:creationId xmlns:a16="http://schemas.microsoft.com/office/drawing/2014/main" id="{1FDC7549-2E2C-D27B-8594-7BD68E8F484C}"/>
              </a:ext>
            </a:extLst>
          </p:cNvPr>
          <p:cNvSpPr txBox="1"/>
          <p:nvPr/>
        </p:nvSpPr>
        <p:spPr>
          <a:xfrm>
            <a:off x="1521999" y="4381570"/>
            <a:ext cx="6820888" cy="39421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conflict, you must resolve</a:t>
            </a:r>
          </a:p>
        </p:txBody>
      </p:sp>
      <p:sp>
        <p:nvSpPr>
          <p:cNvPr id="13" name="TextBox 12">
            <a:extLst>
              <a:ext uri="{FF2B5EF4-FFF2-40B4-BE49-F238E27FC236}">
                <a16:creationId xmlns:a16="http://schemas.microsoft.com/office/drawing/2014/main" id="{8995D3D2-1EBA-0706-A38F-28FD1338D323}"/>
              </a:ext>
            </a:extLst>
          </p:cNvPr>
          <p:cNvSpPr txBox="1"/>
          <p:nvPr/>
        </p:nvSpPr>
        <p:spPr>
          <a:xfrm>
            <a:off x="692042" y="273633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5" name="TextBox 14">
            <a:extLst>
              <a:ext uri="{FF2B5EF4-FFF2-40B4-BE49-F238E27FC236}">
                <a16:creationId xmlns:a16="http://schemas.microsoft.com/office/drawing/2014/main" id="{6C4AD13F-422D-0DFE-B367-34948448F534}"/>
              </a:ext>
            </a:extLst>
          </p:cNvPr>
          <p:cNvSpPr txBox="1"/>
          <p:nvPr/>
        </p:nvSpPr>
        <p:spPr>
          <a:xfrm>
            <a:off x="692042" y="351636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6" name="TextBox 15">
            <a:extLst>
              <a:ext uri="{FF2B5EF4-FFF2-40B4-BE49-F238E27FC236}">
                <a16:creationId xmlns:a16="http://schemas.microsoft.com/office/drawing/2014/main" id="{D8B8182A-CD27-4312-3F89-57499A787C6F}"/>
              </a:ext>
            </a:extLst>
          </p:cNvPr>
          <p:cNvSpPr txBox="1"/>
          <p:nvPr/>
        </p:nvSpPr>
        <p:spPr>
          <a:xfrm>
            <a:off x="692041" y="437490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7" name="TextBox 16">
            <a:extLst>
              <a:ext uri="{FF2B5EF4-FFF2-40B4-BE49-F238E27FC236}">
                <a16:creationId xmlns:a16="http://schemas.microsoft.com/office/drawing/2014/main" id="{8E88B881-1A13-4511-6FBF-059EA0FCFCA6}"/>
              </a:ext>
            </a:extLst>
          </p:cNvPr>
          <p:cNvSpPr txBox="1"/>
          <p:nvPr/>
        </p:nvSpPr>
        <p:spPr>
          <a:xfrm>
            <a:off x="493296" y="1039761"/>
            <a:ext cx="7961652" cy="1492845"/>
          </a:xfrm>
          <a:prstGeom prst="rect">
            <a:avLst/>
          </a:prstGeom>
          <a:noFill/>
          <a:ln>
            <a:noFill/>
          </a:ln>
        </p:spPr>
        <p:txBody>
          <a:bodyPr wrap="square" rtlCol="0">
            <a:spAutoFit/>
          </a:bodyPr>
          <a:lstStyle/>
          <a:p>
            <a:pPr>
              <a:lnSpc>
                <a:spcPct val="150000"/>
              </a:lnSpc>
            </a:pPr>
            <a:r>
              <a:rPr lang="en-US" sz="1550" dirty="0">
                <a:solidFill>
                  <a:srgbClr val="1B202F"/>
                </a:solidFill>
                <a:latin typeface="Arial" panose="020B0604020202020204" pitchFamily="34" charset="0"/>
                <a:cs typeface="Arial" panose="020B0604020202020204" pitchFamily="34" charset="0"/>
              </a:rPr>
              <a:t>You add a file, </a:t>
            </a:r>
            <a:r>
              <a:rPr lang="en-US" sz="1550" dirty="0">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to the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branch and commit. You then create a new branch and add a file, </a:t>
            </a:r>
            <a:r>
              <a:rPr lang="en-US" sz="1550" dirty="0">
                <a:solidFill>
                  <a:srgbClr val="1B202F"/>
                </a:solidFill>
                <a:latin typeface="Courier New" panose="02070309020205020404" pitchFamily="49" charset="0"/>
                <a:cs typeface="Courier New" panose="02070309020205020404" pitchFamily="49" charset="0"/>
              </a:rPr>
              <a:t>branchfile.txt</a:t>
            </a:r>
            <a:r>
              <a:rPr lang="en-US" sz="1550" dirty="0">
                <a:solidFill>
                  <a:srgbClr val="1B202F"/>
                </a:solidFill>
                <a:latin typeface="Arial" panose="020B0604020202020204" pitchFamily="34" charset="0"/>
                <a:cs typeface="Arial" panose="020B0604020202020204" pitchFamily="34" charset="0"/>
              </a:rPr>
              <a:t>, and commit. You then delete </a:t>
            </a:r>
            <a:r>
              <a:rPr lang="en-US" sz="1550" dirty="0">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from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and commit. Someone else makes changes to </a:t>
            </a:r>
            <a:r>
              <a:rPr lang="en-US" sz="1550" dirty="0" err="1">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on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When you try to merge your branch to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what do you expect to happen?</a:t>
            </a:r>
            <a:endParaRPr lang="en-US" sz="155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7867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Git Wrap-Up</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7776765" cy="263200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Commit often, write descriptive messages, and keep each commit to one “atomic” task </a:t>
            </a:r>
          </a:p>
          <a:p>
            <a:pPr lvl="1">
              <a:lnSpc>
                <a:spcPct val="150000"/>
              </a:lnSpc>
            </a:pPr>
            <a:r>
              <a:rPr lang="en-US" sz="1600" dirty="0">
                <a:solidFill>
                  <a:srgbClr val="1B202F"/>
                </a:solidFill>
                <a:latin typeface="Arial" panose="020B0604020202020204" pitchFamily="34" charset="0"/>
                <a:cs typeface="Arial" panose="020B0604020202020204" pitchFamily="34" charset="0"/>
                <a:sym typeface="Wingdings" panose="05000000000000000000" pitchFamily="2" charset="2"/>
              </a:rPr>
              <a:t> </a:t>
            </a:r>
            <a:r>
              <a:rPr lang="en-US" sz="1600" dirty="0">
                <a:solidFill>
                  <a:srgbClr val="1B202F"/>
                </a:solidFill>
                <a:latin typeface="Arial" panose="020B0604020202020204" pitchFamily="34" charset="0"/>
                <a:cs typeface="Arial" panose="020B0604020202020204" pitchFamily="34" charset="0"/>
              </a:rPr>
              <a:t>Almost anything can be undone, as long as it’s committed</a:t>
            </a:r>
          </a:p>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Take advantage of branching when you have new lines of development and don’t want to disrupt the functionality of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branch</a:t>
            </a:r>
          </a:p>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Google is your friend (e.g. “How to undo commit in Git”.)</a:t>
            </a:r>
          </a:p>
          <a:p>
            <a:pPr marL="285750" indent="-285750">
              <a:lnSpc>
                <a:spcPct val="150000"/>
              </a:lnSpc>
              <a:buFont typeface="Arial" panose="020B0604020202020204" pitchFamily="34" charset="0"/>
              <a:buChar char="•"/>
            </a:pPr>
            <a:endParaRPr lang="en-US" sz="1600" dirty="0">
              <a:solidFill>
                <a:srgbClr val="1B202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6146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reproducibility good for?</a:t>
            </a:r>
          </a:p>
        </p:txBody>
      </p:sp>
      <p:pic>
        <p:nvPicPr>
          <p:cNvPr id="3" name="Picture 2">
            <a:extLst>
              <a:ext uri="{FF2B5EF4-FFF2-40B4-BE49-F238E27FC236}">
                <a16:creationId xmlns:a16="http://schemas.microsoft.com/office/drawing/2014/main" id="{17F4553E-13DE-F4F9-C702-B6FE0CF5F24E}"/>
              </a:ext>
            </a:extLst>
          </p:cNvPr>
          <p:cNvPicPr>
            <a:picLocks noChangeAspect="1"/>
          </p:cNvPicPr>
          <p:nvPr/>
        </p:nvPicPr>
        <p:blipFill>
          <a:blip r:embed="rId3"/>
          <a:stretch>
            <a:fillRect/>
          </a:stretch>
        </p:blipFill>
        <p:spPr>
          <a:xfrm>
            <a:off x="1372236" y="1242854"/>
            <a:ext cx="6226766" cy="3423146"/>
          </a:xfrm>
          <a:prstGeom prst="rect">
            <a:avLst/>
          </a:prstGeom>
        </p:spPr>
      </p:pic>
    </p:spTree>
    <p:extLst>
      <p:ext uri="{BB962C8B-B14F-4D97-AF65-F5344CB8AC3E}">
        <p14:creationId xmlns:p14="http://schemas.microsoft.com/office/powerpoint/2010/main" val="736287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49E70-F37E-4C81-B4B2-A4AFA76DF3EE}"/>
              </a:ext>
            </a:extLst>
          </p:cNvPr>
          <p:cNvSpPr/>
          <p:nvPr/>
        </p:nvSpPr>
        <p:spPr>
          <a:xfrm>
            <a:off x="0" y="0"/>
            <a:ext cx="9172575" cy="5364956"/>
          </a:xfrm>
          <a:prstGeom prst="rect">
            <a:avLst/>
          </a:prstGeom>
          <a:solidFill>
            <a:srgbClr val="7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798919"/>
            <a:ext cx="5309419" cy="1293019"/>
          </a:xfrm>
        </p:spPr>
        <p:txBody>
          <a:bodyPr anchor="b">
            <a:normAutofit/>
          </a:bodyPr>
          <a:lstStyle/>
          <a:p>
            <a:r>
              <a:rPr lang="en-US" sz="6600" dirty="0"/>
              <a:t>Break</a:t>
            </a:r>
          </a:p>
        </p:txBody>
      </p:sp>
      <p:sp>
        <p:nvSpPr>
          <p:cNvPr id="4" name="TextBox 3">
            <a:extLst>
              <a:ext uri="{FF2B5EF4-FFF2-40B4-BE49-F238E27FC236}">
                <a16:creationId xmlns:a16="http://schemas.microsoft.com/office/drawing/2014/main" id="{BA494835-D3EF-4DC7-9163-9D252D514EEA}"/>
              </a:ext>
            </a:extLst>
          </p:cNvPr>
          <p:cNvSpPr txBox="1"/>
          <p:nvPr/>
        </p:nvSpPr>
        <p:spPr>
          <a:xfrm>
            <a:off x="986399" y="2045178"/>
            <a:ext cx="7366963" cy="2139047"/>
          </a:xfrm>
          <a:prstGeom prst="rect">
            <a:avLst/>
          </a:prstGeom>
          <a:solidFill>
            <a:srgbClr val="7A0000"/>
          </a:solidFill>
          <a:ln>
            <a:noFill/>
          </a:ln>
        </p:spPr>
        <p:txBody>
          <a:bodyPr wrap="square" rtlCol="0">
            <a:spAutoFit/>
          </a:bodyPr>
          <a:lstStyle/>
          <a:p>
            <a:pPr algn="ctr"/>
            <a:r>
              <a:rPr lang="en-US" sz="2800" dirty="0">
                <a:solidFill>
                  <a:schemeClr val="bg1"/>
                </a:solidFill>
                <a:latin typeface="Arial Black" panose="020B0A04020102020204" pitchFamily="34" charset="0"/>
                <a:cs typeface="Arial" panose="020B0604020202020204" pitchFamily="34" charset="0"/>
              </a:rPr>
              <a:t>Resume at 10:25</a:t>
            </a: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Black" panose="020B0A04020102020204" pitchFamily="34" charset="0"/>
              <a:cs typeface="Arial" panose="020B0604020202020204" pitchFamily="34" charset="0"/>
            </a:endParaRPr>
          </a:p>
          <a:p>
            <a:pPr algn="ctr"/>
            <a:r>
              <a:rPr lang="en-US" sz="20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400" dirty="0">
                <a:solidFill>
                  <a:schemeClr val="bg1"/>
                </a:solidFill>
                <a:latin typeface="Times New Roman" panose="02020603050405020304" pitchFamily="18" charset="0"/>
                <a:cs typeface="Times New Roman" panose="02020603050405020304" pitchFamily="18" charset="0"/>
              </a:rPr>
              <a:t>https://</a:t>
            </a:r>
            <a:r>
              <a:rPr lang="en-US" sz="2400" dirty="0" err="1">
                <a:solidFill>
                  <a:schemeClr val="bg1"/>
                </a:solidFill>
                <a:latin typeface="Times New Roman" panose="02020603050405020304" pitchFamily="18" charset="0"/>
                <a:cs typeface="Times New Roman" panose="02020603050405020304" pitchFamily="18" charset="0"/>
              </a:rPr>
              <a:t>bit.ly</a:t>
            </a:r>
            <a:r>
              <a:rPr lang="en-US" sz="2400" dirty="0">
                <a:solidFill>
                  <a:schemeClr val="bg1"/>
                </a:solidFill>
                <a:latin typeface="Times New Roman" panose="02020603050405020304" pitchFamily="18" charset="0"/>
                <a:cs typeface="Times New Roman" panose="02020603050405020304" pitchFamily="18" charset="0"/>
              </a:rPr>
              <a:t>/15s60_s7</a:t>
            </a:r>
          </a:p>
        </p:txBody>
      </p:sp>
      <p:pic>
        <p:nvPicPr>
          <p:cNvPr id="5" name="Picture 4" descr="A qr code with a white background&#10;&#10;Description automatically generated">
            <a:extLst>
              <a:ext uri="{FF2B5EF4-FFF2-40B4-BE49-F238E27FC236}">
                <a16:creationId xmlns:a16="http://schemas.microsoft.com/office/drawing/2014/main" id="{4EB8B7F3-D548-83C6-2CD2-7166C2ECBBF3}"/>
              </a:ext>
            </a:extLst>
          </p:cNvPr>
          <p:cNvPicPr>
            <a:picLocks noChangeAspect="1"/>
          </p:cNvPicPr>
          <p:nvPr/>
        </p:nvPicPr>
        <p:blipFill>
          <a:blip r:embed="rId2"/>
          <a:stretch>
            <a:fillRect/>
          </a:stretch>
        </p:blipFill>
        <p:spPr>
          <a:xfrm>
            <a:off x="410061" y="3320014"/>
            <a:ext cx="1716087" cy="1716087"/>
          </a:xfrm>
          <a:prstGeom prst="rect">
            <a:avLst/>
          </a:prstGeom>
        </p:spPr>
      </p:pic>
    </p:spTree>
    <p:extLst>
      <p:ext uri="{BB962C8B-B14F-4D97-AF65-F5344CB8AC3E}">
        <p14:creationId xmlns:p14="http://schemas.microsoft.com/office/powerpoint/2010/main" val="1976246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581063" y="1864519"/>
            <a:ext cx="5997028" cy="1293019"/>
          </a:xfrm>
        </p:spPr>
        <p:txBody>
          <a:bodyPr anchor="b">
            <a:normAutofit/>
          </a:bodyPr>
          <a:lstStyle/>
          <a:p>
            <a:r>
              <a:rPr lang="en-US" sz="6000" dirty="0" err="1"/>
              <a:t>Github</a:t>
            </a:r>
            <a:endParaRPr lang="en-US" sz="6000" dirty="0"/>
          </a:p>
        </p:txBody>
      </p:sp>
      <p:sp>
        <p:nvSpPr>
          <p:cNvPr id="5" name="TextBox 4">
            <a:extLst>
              <a:ext uri="{FF2B5EF4-FFF2-40B4-BE49-F238E27FC236}">
                <a16:creationId xmlns:a16="http://schemas.microsoft.com/office/drawing/2014/main" id="{2CE94490-8B9E-405F-9FDE-F9B095F01DAA}"/>
              </a:ext>
            </a:extLst>
          </p:cNvPr>
          <p:cNvSpPr txBox="1"/>
          <p:nvPr/>
        </p:nvSpPr>
        <p:spPr>
          <a:xfrm>
            <a:off x="1513065" y="3793061"/>
            <a:ext cx="6185574" cy="646331"/>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and Jackie </a:t>
            </a:r>
            <a:r>
              <a:rPr lang="en-US" b="1" dirty="0" err="1">
                <a:solidFill>
                  <a:schemeClr val="bg1"/>
                </a:solidFill>
              </a:rPr>
              <a:t>Baek</a:t>
            </a:r>
            <a:endParaRPr lang="en-US" b="1" dirty="0">
              <a:solidFill>
                <a:schemeClr val="bg1"/>
              </a:solidFill>
            </a:endParaRPr>
          </a:p>
          <a:p>
            <a:pPr algn="ctr"/>
            <a:r>
              <a:rPr lang="en-US" b="1" dirty="0">
                <a:solidFill>
                  <a:schemeClr val="bg1"/>
                </a:solidFill>
              </a:rPr>
              <a:t>with activities from Turing Way and Software Carpentry </a:t>
            </a:r>
          </a:p>
        </p:txBody>
      </p:sp>
    </p:spTree>
    <p:extLst>
      <p:ext uri="{BB962C8B-B14F-4D97-AF65-F5344CB8AC3E}">
        <p14:creationId xmlns:p14="http://schemas.microsoft.com/office/powerpoint/2010/main" val="2621225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646331"/>
          </a:xfrm>
          <a:prstGeom prst="rect">
            <a:avLst/>
          </a:prstGeom>
          <a:noFill/>
          <a:ln>
            <a:noFill/>
          </a:ln>
        </p:spPr>
        <p:txBody>
          <a:bodyPr wrap="square" rtlCol="0">
            <a:spAutoFit/>
          </a:bodyPr>
          <a:lstStyle/>
          <a:p>
            <a:r>
              <a:rPr lang="en-US" altLang="zh-CN" dirty="0"/>
              <a:t>You’re working on a research project with another graduate student and both have access to the code in a shared space, e.g. Dropbox. </a:t>
            </a:r>
          </a:p>
        </p:txBody>
      </p:sp>
      <p:pic>
        <p:nvPicPr>
          <p:cNvPr id="3076" name="Picture 4" descr="People Icons - 300,368 free icons">
            <a:extLst>
              <a:ext uri="{FF2B5EF4-FFF2-40B4-BE49-F238E27FC236}">
                <a16:creationId xmlns:a16="http://schemas.microsoft.com/office/drawing/2014/main" id="{63577827-92A3-4B27-B31C-5ABC34FF6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5" y="2187360"/>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23A138-76CA-43CC-A287-A78D611BB8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654458" y="2514222"/>
            <a:ext cx="1308822" cy="1199753"/>
          </a:xfrm>
          <a:prstGeom prst="rect">
            <a:avLst/>
          </a:prstGeom>
        </p:spPr>
      </p:pic>
      <p:pic>
        <p:nvPicPr>
          <p:cNvPr id="9" name="Picture 4" descr="People Icons - 300,368 free icons">
            <a:extLst>
              <a:ext uri="{FF2B5EF4-FFF2-40B4-BE49-F238E27FC236}">
                <a16:creationId xmlns:a16="http://schemas.microsoft.com/office/drawing/2014/main" id="{64FE1727-274B-41ED-B12E-56238BDC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4" y="3021083"/>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dit validated icon">
            <a:extLst>
              <a:ext uri="{FF2B5EF4-FFF2-40B4-BE49-F238E27FC236}">
                <a16:creationId xmlns:a16="http://schemas.microsoft.com/office/drawing/2014/main" id="{0B019FEC-0A09-48EE-A48B-153DC51F6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2294443"/>
            <a:ext cx="461173" cy="46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Edit validated icon">
            <a:extLst>
              <a:ext uri="{FF2B5EF4-FFF2-40B4-BE49-F238E27FC236}">
                <a16:creationId xmlns:a16="http://schemas.microsoft.com/office/drawing/2014/main" id="{A1A8C377-2DB8-410E-90C1-6EC479F9F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3191824"/>
            <a:ext cx="461173" cy="461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F551ECAD-DDE5-48AD-9CB9-330C46EFCC73}"/>
              </a:ext>
            </a:extLst>
          </p:cNvPr>
          <p:cNvCxnSpPr>
            <a:cxnSpLocks/>
          </p:cNvCxnSpPr>
          <p:nvPr/>
        </p:nvCxnSpPr>
        <p:spPr>
          <a:xfrm flipV="1">
            <a:off x="5274005" y="2994514"/>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4EE0D81-DA97-4729-906B-49396658243E}"/>
              </a:ext>
            </a:extLst>
          </p:cNvPr>
          <p:cNvSpPr txBox="1"/>
          <p:nvPr/>
        </p:nvSpPr>
        <p:spPr>
          <a:xfrm>
            <a:off x="480359" y="4399932"/>
            <a:ext cx="8118022" cy="369332"/>
          </a:xfrm>
          <a:prstGeom prst="rect">
            <a:avLst/>
          </a:prstGeom>
          <a:noFill/>
        </p:spPr>
        <p:txBody>
          <a:bodyPr wrap="square">
            <a:spAutoFit/>
          </a:bodyPr>
          <a:lstStyle/>
          <a:p>
            <a:pPr algn="ctr"/>
            <a:r>
              <a:rPr lang="en-US" altLang="zh-CN" b="1" dirty="0">
                <a:solidFill>
                  <a:schemeClr val="tx2"/>
                </a:solidFill>
              </a:rPr>
              <a:t>What are some potential problems that could arise using this process?</a:t>
            </a:r>
          </a:p>
        </p:txBody>
      </p:sp>
      <p:cxnSp>
        <p:nvCxnSpPr>
          <p:cNvPr id="32" name="Connector: Curved 31">
            <a:extLst>
              <a:ext uri="{FF2B5EF4-FFF2-40B4-BE49-F238E27FC236}">
                <a16:creationId xmlns:a16="http://schemas.microsoft.com/office/drawing/2014/main" id="{D97A07F1-7B78-4BC5-BD38-D312501CF5FA}"/>
              </a:ext>
            </a:extLst>
          </p:cNvPr>
          <p:cNvCxnSpPr>
            <a:cxnSpLocks/>
          </p:cNvCxnSpPr>
          <p:nvPr/>
        </p:nvCxnSpPr>
        <p:spPr>
          <a:xfrm flipV="1">
            <a:off x="2395281" y="2387420"/>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833463B1-44BD-49D5-AB0C-6691756A63BD}"/>
              </a:ext>
            </a:extLst>
          </p:cNvPr>
          <p:cNvCxnSpPr>
            <a:cxnSpLocks/>
          </p:cNvCxnSpPr>
          <p:nvPr/>
        </p:nvCxnSpPr>
        <p:spPr>
          <a:xfrm>
            <a:off x="2395281" y="2980538"/>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BDF3B751-6269-49EE-BD7A-83C9D5A40E20}"/>
              </a:ext>
            </a:extLst>
          </p:cNvPr>
          <p:cNvCxnSpPr>
            <a:cxnSpLocks/>
          </p:cNvCxnSpPr>
          <p:nvPr/>
        </p:nvCxnSpPr>
        <p:spPr>
          <a:xfrm>
            <a:off x="5274005" y="2367827"/>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238777BB-BE24-4256-A7A1-C9D0CF5B06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881146"/>
            <a:ext cx="461174" cy="422743"/>
          </a:xfrm>
          <a:prstGeom prst="rect">
            <a:avLst/>
          </a:prstGeom>
        </p:spPr>
      </p:pic>
      <p:pic>
        <p:nvPicPr>
          <p:cNvPr id="36" name="Picture 35">
            <a:extLst>
              <a:ext uri="{FF2B5EF4-FFF2-40B4-BE49-F238E27FC236}">
                <a16:creationId xmlns:a16="http://schemas.microsoft.com/office/drawing/2014/main" id="{E89E952C-A656-479B-A729-1B4D8E77C3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3" y="3476201"/>
            <a:ext cx="461174" cy="422743"/>
          </a:xfrm>
          <a:prstGeom prst="rect">
            <a:avLst/>
          </a:prstGeom>
        </p:spPr>
      </p:pic>
      <p:pic>
        <p:nvPicPr>
          <p:cNvPr id="37" name="Picture 36">
            <a:extLst>
              <a:ext uri="{FF2B5EF4-FFF2-40B4-BE49-F238E27FC236}">
                <a16:creationId xmlns:a16="http://schemas.microsoft.com/office/drawing/2014/main" id="{14318E5E-A936-470D-B85B-C600707FAC8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265696"/>
            <a:ext cx="461174" cy="422743"/>
          </a:xfrm>
          <a:prstGeom prst="rect">
            <a:avLst/>
          </a:prstGeom>
        </p:spPr>
      </p:pic>
      <p:sp>
        <p:nvSpPr>
          <p:cNvPr id="39" name="TextBox 38">
            <a:extLst>
              <a:ext uri="{FF2B5EF4-FFF2-40B4-BE49-F238E27FC236}">
                <a16:creationId xmlns:a16="http://schemas.microsoft.com/office/drawing/2014/main" id="{4D1431FE-A0DF-49D3-A979-69314573DC17}"/>
              </a:ext>
            </a:extLst>
          </p:cNvPr>
          <p:cNvSpPr txBox="1"/>
          <p:nvPr/>
        </p:nvSpPr>
        <p:spPr>
          <a:xfrm>
            <a:off x="7646901" y="2221354"/>
            <a:ext cx="1132542" cy="369332"/>
          </a:xfrm>
          <a:prstGeom prst="rect">
            <a:avLst/>
          </a:prstGeom>
          <a:noFill/>
        </p:spPr>
        <p:txBody>
          <a:bodyPr wrap="square">
            <a:spAutoFit/>
          </a:bodyPr>
          <a:lstStyle/>
          <a:p>
            <a:r>
              <a:rPr lang="en-US" altLang="zh-CN" dirty="0"/>
              <a:t>Original</a:t>
            </a:r>
            <a:endParaRPr lang="en-US" dirty="0"/>
          </a:p>
        </p:txBody>
      </p:sp>
      <p:sp>
        <p:nvSpPr>
          <p:cNvPr id="40" name="TextBox 39">
            <a:extLst>
              <a:ext uri="{FF2B5EF4-FFF2-40B4-BE49-F238E27FC236}">
                <a16:creationId xmlns:a16="http://schemas.microsoft.com/office/drawing/2014/main" id="{2AEEFC40-DA67-41AA-A63F-787C893C9C68}"/>
              </a:ext>
            </a:extLst>
          </p:cNvPr>
          <p:cNvSpPr txBox="1"/>
          <p:nvPr/>
        </p:nvSpPr>
        <p:spPr>
          <a:xfrm>
            <a:off x="7646901" y="2834414"/>
            <a:ext cx="1431365" cy="369332"/>
          </a:xfrm>
          <a:prstGeom prst="rect">
            <a:avLst/>
          </a:prstGeom>
          <a:noFill/>
        </p:spPr>
        <p:txBody>
          <a:bodyPr wrap="square">
            <a:spAutoFit/>
          </a:bodyPr>
          <a:lstStyle/>
          <a:p>
            <a:r>
              <a:rPr lang="en-US" altLang="zh-CN" dirty="0"/>
              <a:t>Version A</a:t>
            </a:r>
            <a:endParaRPr lang="en-US" dirty="0"/>
          </a:p>
        </p:txBody>
      </p:sp>
      <p:sp>
        <p:nvSpPr>
          <p:cNvPr id="41" name="TextBox 40">
            <a:extLst>
              <a:ext uri="{FF2B5EF4-FFF2-40B4-BE49-F238E27FC236}">
                <a16:creationId xmlns:a16="http://schemas.microsoft.com/office/drawing/2014/main" id="{7CE3AF2E-EB28-49C2-8493-46CA2700D32A}"/>
              </a:ext>
            </a:extLst>
          </p:cNvPr>
          <p:cNvSpPr txBox="1"/>
          <p:nvPr/>
        </p:nvSpPr>
        <p:spPr>
          <a:xfrm>
            <a:off x="7646901" y="3441851"/>
            <a:ext cx="1336970" cy="369332"/>
          </a:xfrm>
          <a:prstGeom prst="rect">
            <a:avLst/>
          </a:prstGeom>
          <a:noFill/>
        </p:spPr>
        <p:txBody>
          <a:bodyPr wrap="square">
            <a:spAutoFit/>
          </a:bodyPr>
          <a:lstStyle/>
          <a:p>
            <a:r>
              <a:rPr lang="en-US" altLang="zh-CN" dirty="0"/>
              <a:t>Version B</a:t>
            </a:r>
            <a:endParaRPr lang="en-US" dirty="0"/>
          </a:p>
        </p:txBody>
      </p:sp>
      <p:sp>
        <p:nvSpPr>
          <p:cNvPr id="42" name="TextBox 41">
            <a:extLst>
              <a:ext uri="{FF2B5EF4-FFF2-40B4-BE49-F238E27FC236}">
                <a16:creationId xmlns:a16="http://schemas.microsoft.com/office/drawing/2014/main" id="{3D7A8E9C-DA05-448F-89A4-4CAEA35C6E0E}"/>
              </a:ext>
            </a:extLst>
          </p:cNvPr>
          <p:cNvSpPr txBox="1"/>
          <p:nvPr/>
        </p:nvSpPr>
        <p:spPr>
          <a:xfrm rot="19896818">
            <a:off x="2324830" y="2153725"/>
            <a:ext cx="1362951" cy="369332"/>
          </a:xfrm>
          <a:prstGeom prst="rect">
            <a:avLst/>
          </a:prstGeom>
          <a:noFill/>
        </p:spPr>
        <p:txBody>
          <a:bodyPr wrap="square">
            <a:spAutoFit/>
          </a:bodyPr>
          <a:lstStyle/>
          <a:p>
            <a:r>
              <a:rPr lang="en-US" altLang="zh-CN" dirty="0"/>
              <a:t>Download</a:t>
            </a:r>
            <a:endParaRPr lang="en-US" dirty="0"/>
          </a:p>
        </p:txBody>
      </p:sp>
      <p:sp>
        <p:nvSpPr>
          <p:cNvPr id="43" name="TextBox 42">
            <a:extLst>
              <a:ext uri="{FF2B5EF4-FFF2-40B4-BE49-F238E27FC236}">
                <a16:creationId xmlns:a16="http://schemas.microsoft.com/office/drawing/2014/main" id="{87C21F0A-3D26-49B1-80B8-1D47F8697E76}"/>
              </a:ext>
            </a:extLst>
          </p:cNvPr>
          <p:cNvSpPr txBox="1"/>
          <p:nvPr/>
        </p:nvSpPr>
        <p:spPr>
          <a:xfrm rot="1633967">
            <a:off x="5471175" y="2220652"/>
            <a:ext cx="1362951" cy="369332"/>
          </a:xfrm>
          <a:prstGeom prst="rect">
            <a:avLst/>
          </a:prstGeom>
          <a:noFill/>
        </p:spPr>
        <p:txBody>
          <a:bodyPr wrap="square">
            <a:spAutoFit/>
          </a:bodyPr>
          <a:lstStyle/>
          <a:p>
            <a:r>
              <a:rPr lang="en-US" altLang="zh-CN" dirty="0"/>
              <a:t>Re-upload</a:t>
            </a:r>
            <a:endParaRPr lang="en-US" dirty="0"/>
          </a:p>
        </p:txBody>
      </p:sp>
      <p:sp>
        <p:nvSpPr>
          <p:cNvPr id="44" name="TextBox 43">
            <a:extLst>
              <a:ext uri="{FF2B5EF4-FFF2-40B4-BE49-F238E27FC236}">
                <a16:creationId xmlns:a16="http://schemas.microsoft.com/office/drawing/2014/main" id="{AB63294B-FBB1-4F03-AB13-5A813991F483}"/>
              </a:ext>
            </a:extLst>
          </p:cNvPr>
          <p:cNvSpPr txBox="1"/>
          <p:nvPr/>
        </p:nvSpPr>
        <p:spPr>
          <a:xfrm>
            <a:off x="452796" y="2132362"/>
            <a:ext cx="1746716" cy="369332"/>
          </a:xfrm>
          <a:prstGeom prst="rect">
            <a:avLst/>
          </a:prstGeom>
          <a:noFill/>
        </p:spPr>
        <p:txBody>
          <a:bodyPr wrap="square">
            <a:spAutoFit/>
          </a:bodyPr>
          <a:lstStyle/>
          <a:p>
            <a:pPr algn="ctr"/>
            <a:r>
              <a:rPr lang="en-US" altLang="zh-CN" b="1" dirty="0"/>
              <a:t>Shared Code</a:t>
            </a:r>
            <a:endParaRPr lang="en-US" b="1" dirty="0"/>
          </a:p>
        </p:txBody>
      </p:sp>
      <p:sp>
        <p:nvSpPr>
          <p:cNvPr id="45" name="TextBox 44">
            <a:extLst>
              <a:ext uri="{FF2B5EF4-FFF2-40B4-BE49-F238E27FC236}">
                <a16:creationId xmlns:a16="http://schemas.microsoft.com/office/drawing/2014/main" id="{427B51F0-7315-44B3-B467-42DC21EAA9D0}"/>
              </a:ext>
            </a:extLst>
          </p:cNvPr>
          <p:cNvSpPr txBox="1"/>
          <p:nvPr/>
        </p:nvSpPr>
        <p:spPr>
          <a:xfrm>
            <a:off x="6964231" y="1805680"/>
            <a:ext cx="1746716" cy="369332"/>
          </a:xfrm>
          <a:prstGeom prst="rect">
            <a:avLst/>
          </a:prstGeom>
          <a:noFill/>
        </p:spPr>
        <p:txBody>
          <a:bodyPr wrap="square">
            <a:spAutoFit/>
          </a:bodyPr>
          <a:lstStyle/>
          <a:p>
            <a:pPr algn="ctr"/>
            <a:r>
              <a:rPr lang="en-US" altLang="zh-CN" b="1" dirty="0"/>
              <a:t>Shared Code</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72171" y="2085365"/>
            <a:ext cx="1696014" cy="174991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5551CCA-BECC-4273-84A2-3036E0A0F47F}"/>
              </a:ext>
            </a:extLst>
          </p:cNvPr>
          <p:cNvSpPr/>
          <p:nvPr/>
        </p:nvSpPr>
        <p:spPr>
          <a:xfrm>
            <a:off x="6831436" y="1715729"/>
            <a:ext cx="2085458" cy="23222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E5B7F1D-A449-465B-8DC8-D3B8E3FE6C47}"/>
              </a:ext>
            </a:extLst>
          </p:cNvPr>
          <p:cNvSpPr txBox="1"/>
          <p:nvPr/>
        </p:nvSpPr>
        <p:spPr>
          <a:xfrm>
            <a:off x="4080472" y="2483013"/>
            <a:ext cx="349798" cy="400110"/>
          </a:xfrm>
          <a:prstGeom prst="rect">
            <a:avLst/>
          </a:prstGeom>
          <a:noFill/>
        </p:spPr>
        <p:txBody>
          <a:bodyPr wrap="square">
            <a:spAutoFit/>
          </a:bodyPr>
          <a:lstStyle/>
          <a:p>
            <a:r>
              <a:rPr lang="en-US" altLang="zh-CN" sz="2000" b="1" dirty="0">
                <a:solidFill>
                  <a:schemeClr val="bg1"/>
                </a:solidFill>
              </a:rPr>
              <a:t>A</a:t>
            </a:r>
            <a:endParaRPr lang="en-US" sz="2000" b="1" dirty="0">
              <a:solidFill>
                <a:schemeClr val="bg1"/>
              </a:solidFill>
            </a:endParaRPr>
          </a:p>
        </p:txBody>
      </p:sp>
      <p:sp>
        <p:nvSpPr>
          <p:cNvPr id="50" name="TextBox 49">
            <a:extLst>
              <a:ext uri="{FF2B5EF4-FFF2-40B4-BE49-F238E27FC236}">
                <a16:creationId xmlns:a16="http://schemas.microsoft.com/office/drawing/2014/main" id="{3B169073-1B91-407A-99E5-A29FDB22B1A6}"/>
              </a:ext>
            </a:extLst>
          </p:cNvPr>
          <p:cNvSpPr txBox="1"/>
          <p:nvPr/>
        </p:nvSpPr>
        <p:spPr>
          <a:xfrm>
            <a:off x="4092292" y="3309705"/>
            <a:ext cx="349798" cy="400110"/>
          </a:xfrm>
          <a:prstGeom prst="rect">
            <a:avLst/>
          </a:prstGeom>
          <a:noFill/>
        </p:spPr>
        <p:txBody>
          <a:bodyPr wrap="square">
            <a:spAutoFit/>
          </a:bodyPr>
          <a:lstStyle/>
          <a:p>
            <a:r>
              <a:rPr lang="en-US" altLang="zh-CN" sz="2000" b="1" dirty="0">
                <a:solidFill>
                  <a:schemeClr val="bg1"/>
                </a:solidFill>
              </a:rPr>
              <a:t>B</a:t>
            </a:r>
            <a:endParaRPr lang="en-US" sz="2000" b="1" dirty="0">
              <a:solidFill>
                <a:schemeClr val="bg1"/>
              </a:solidFill>
            </a:endParaRPr>
          </a:p>
        </p:txBody>
      </p:sp>
    </p:spTree>
    <p:extLst>
      <p:ext uri="{BB962C8B-B14F-4D97-AF65-F5344CB8AC3E}">
        <p14:creationId xmlns:p14="http://schemas.microsoft.com/office/powerpoint/2010/main" val="367596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P spid="39" grpId="0"/>
      <p:bldP spid="40" grpId="0"/>
      <p:bldP spid="41" grpId="0"/>
      <p:bldP spid="42" grpId="0"/>
      <p:bldP spid="43" grpId="0"/>
      <p:bldP spid="45" grpId="0"/>
      <p:bldP spid="47" grpId="0" animBg="1"/>
      <p:bldP spid="49" grpId="0"/>
      <p:bldP spid="5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646331"/>
          </a:xfrm>
          <a:prstGeom prst="rect">
            <a:avLst/>
          </a:prstGeom>
          <a:noFill/>
          <a:ln>
            <a:noFill/>
          </a:ln>
        </p:spPr>
        <p:txBody>
          <a:bodyPr wrap="square" rtlCol="0">
            <a:spAutoFit/>
          </a:bodyPr>
          <a:lstStyle/>
          <a:p>
            <a:r>
              <a:rPr lang="en-US" altLang="zh-CN" dirty="0"/>
              <a:t>You’re working on a research project with another graduate student and both have access to the code in a shared space, e.g. Dropbox. </a:t>
            </a:r>
          </a:p>
        </p:txBody>
      </p:sp>
      <p:pic>
        <p:nvPicPr>
          <p:cNvPr id="3076" name="Picture 4" descr="People Icons - 300,368 free icons">
            <a:extLst>
              <a:ext uri="{FF2B5EF4-FFF2-40B4-BE49-F238E27FC236}">
                <a16:creationId xmlns:a16="http://schemas.microsoft.com/office/drawing/2014/main" id="{63577827-92A3-4B27-B31C-5ABC34FF6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5" y="2187360"/>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23A138-76CA-43CC-A287-A78D611BB8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654458" y="2514222"/>
            <a:ext cx="1308822" cy="1199753"/>
          </a:xfrm>
          <a:prstGeom prst="rect">
            <a:avLst/>
          </a:prstGeom>
        </p:spPr>
      </p:pic>
      <p:pic>
        <p:nvPicPr>
          <p:cNvPr id="9" name="Picture 4" descr="People Icons - 300,368 free icons">
            <a:extLst>
              <a:ext uri="{FF2B5EF4-FFF2-40B4-BE49-F238E27FC236}">
                <a16:creationId xmlns:a16="http://schemas.microsoft.com/office/drawing/2014/main" id="{64FE1727-274B-41ED-B12E-56238BDC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4" y="3021083"/>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dit validated icon">
            <a:extLst>
              <a:ext uri="{FF2B5EF4-FFF2-40B4-BE49-F238E27FC236}">
                <a16:creationId xmlns:a16="http://schemas.microsoft.com/office/drawing/2014/main" id="{0B019FEC-0A09-48EE-A48B-153DC51F6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2294443"/>
            <a:ext cx="461173" cy="46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Edit validated icon">
            <a:extLst>
              <a:ext uri="{FF2B5EF4-FFF2-40B4-BE49-F238E27FC236}">
                <a16:creationId xmlns:a16="http://schemas.microsoft.com/office/drawing/2014/main" id="{A1A8C377-2DB8-410E-90C1-6EC479F9F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3191824"/>
            <a:ext cx="461173" cy="461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F551ECAD-DDE5-48AD-9CB9-330C46EFCC73}"/>
              </a:ext>
            </a:extLst>
          </p:cNvPr>
          <p:cNvCxnSpPr>
            <a:cxnSpLocks/>
          </p:cNvCxnSpPr>
          <p:nvPr/>
        </p:nvCxnSpPr>
        <p:spPr>
          <a:xfrm flipV="1">
            <a:off x="5274005" y="2994514"/>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D97A07F1-7B78-4BC5-BD38-D312501CF5FA}"/>
              </a:ext>
            </a:extLst>
          </p:cNvPr>
          <p:cNvCxnSpPr>
            <a:cxnSpLocks/>
          </p:cNvCxnSpPr>
          <p:nvPr/>
        </p:nvCxnSpPr>
        <p:spPr>
          <a:xfrm flipV="1">
            <a:off x="2395281" y="2387420"/>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833463B1-44BD-49D5-AB0C-6691756A63BD}"/>
              </a:ext>
            </a:extLst>
          </p:cNvPr>
          <p:cNvCxnSpPr>
            <a:cxnSpLocks/>
          </p:cNvCxnSpPr>
          <p:nvPr/>
        </p:nvCxnSpPr>
        <p:spPr>
          <a:xfrm>
            <a:off x="2395281" y="2980538"/>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BDF3B751-6269-49EE-BD7A-83C9D5A40E20}"/>
              </a:ext>
            </a:extLst>
          </p:cNvPr>
          <p:cNvCxnSpPr>
            <a:cxnSpLocks/>
          </p:cNvCxnSpPr>
          <p:nvPr/>
        </p:nvCxnSpPr>
        <p:spPr>
          <a:xfrm>
            <a:off x="5274005" y="2367827"/>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238777BB-BE24-4256-A7A1-C9D0CF5B06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881146"/>
            <a:ext cx="461174" cy="422743"/>
          </a:xfrm>
          <a:prstGeom prst="rect">
            <a:avLst/>
          </a:prstGeom>
        </p:spPr>
      </p:pic>
      <p:pic>
        <p:nvPicPr>
          <p:cNvPr id="36" name="Picture 35">
            <a:extLst>
              <a:ext uri="{FF2B5EF4-FFF2-40B4-BE49-F238E27FC236}">
                <a16:creationId xmlns:a16="http://schemas.microsoft.com/office/drawing/2014/main" id="{E89E952C-A656-479B-A729-1B4D8E77C3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3" y="3476201"/>
            <a:ext cx="461174" cy="422743"/>
          </a:xfrm>
          <a:prstGeom prst="rect">
            <a:avLst/>
          </a:prstGeom>
        </p:spPr>
      </p:pic>
      <p:pic>
        <p:nvPicPr>
          <p:cNvPr id="37" name="Picture 36">
            <a:extLst>
              <a:ext uri="{FF2B5EF4-FFF2-40B4-BE49-F238E27FC236}">
                <a16:creationId xmlns:a16="http://schemas.microsoft.com/office/drawing/2014/main" id="{14318E5E-A936-470D-B85B-C600707FAC8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265696"/>
            <a:ext cx="461174" cy="422743"/>
          </a:xfrm>
          <a:prstGeom prst="rect">
            <a:avLst/>
          </a:prstGeom>
        </p:spPr>
      </p:pic>
      <p:sp>
        <p:nvSpPr>
          <p:cNvPr id="39" name="TextBox 38">
            <a:extLst>
              <a:ext uri="{FF2B5EF4-FFF2-40B4-BE49-F238E27FC236}">
                <a16:creationId xmlns:a16="http://schemas.microsoft.com/office/drawing/2014/main" id="{4D1431FE-A0DF-49D3-A979-69314573DC17}"/>
              </a:ext>
            </a:extLst>
          </p:cNvPr>
          <p:cNvSpPr txBox="1"/>
          <p:nvPr/>
        </p:nvSpPr>
        <p:spPr>
          <a:xfrm>
            <a:off x="7646901" y="2221354"/>
            <a:ext cx="1132542" cy="369332"/>
          </a:xfrm>
          <a:prstGeom prst="rect">
            <a:avLst/>
          </a:prstGeom>
          <a:noFill/>
        </p:spPr>
        <p:txBody>
          <a:bodyPr wrap="square">
            <a:spAutoFit/>
          </a:bodyPr>
          <a:lstStyle/>
          <a:p>
            <a:r>
              <a:rPr lang="en-US" altLang="zh-CN" dirty="0"/>
              <a:t>Original</a:t>
            </a:r>
            <a:endParaRPr lang="en-US" dirty="0"/>
          </a:p>
        </p:txBody>
      </p:sp>
      <p:sp>
        <p:nvSpPr>
          <p:cNvPr id="40" name="TextBox 39">
            <a:extLst>
              <a:ext uri="{FF2B5EF4-FFF2-40B4-BE49-F238E27FC236}">
                <a16:creationId xmlns:a16="http://schemas.microsoft.com/office/drawing/2014/main" id="{2AEEFC40-DA67-41AA-A63F-787C893C9C68}"/>
              </a:ext>
            </a:extLst>
          </p:cNvPr>
          <p:cNvSpPr txBox="1"/>
          <p:nvPr/>
        </p:nvSpPr>
        <p:spPr>
          <a:xfrm>
            <a:off x="7646901" y="2834414"/>
            <a:ext cx="1431365" cy="369332"/>
          </a:xfrm>
          <a:prstGeom prst="rect">
            <a:avLst/>
          </a:prstGeom>
          <a:noFill/>
        </p:spPr>
        <p:txBody>
          <a:bodyPr wrap="square">
            <a:spAutoFit/>
          </a:bodyPr>
          <a:lstStyle/>
          <a:p>
            <a:r>
              <a:rPr lang="en-US" altLang="zh-CN" dirty="0"/>
              <a:t>Version A</a:t>
            </a:r>
            <a:endParaRPr lang="en-US" dirty="0"/>
          </a:p>
        </p:txBody>
      </p:sp>
      <p:sp>
        <p:nvSpPr>
          <p:cNvPr id="41" name="TextBox 40">
            <a:extLst>
              <a:ext uri="{FF2B5EF4-FFF2-40B4-BE49-F238E27FC236}">
                <a16:creationId xmlns:a16="http://schemas.microsoft.com/office/drawing/2014/main" id="{7CE3AF2E-EB28-49C2-8493-46CA2700D32A}"/>
              </a:ext>
            </a:extLst>
          </p:cNvPr>
          <p:cNvSpPr txBox="1"/>
          <p:nvPr/>
        </p:nvSpPr>
        <p:spPr>
          <a:xfrm>
            <a:off x="7646901" y="3441851"/>
            <a:ext cx="1336970" cy="369332"/>
          </a:xfrm>
          <a:prstGeom prst="rect">
            <a:avLst/>
          </a:prstGeom>
          <a:noFill/>
        </p:spPr>
        <p:txBody>
          <a:bodyPr wrap="square">
            <a:spAutoFit/>
          </a:bodyPr>
          <a:lstStyle/>
          <a:p>
            <a:r>
              <a:rPr lang="en-US" altLang="zh-CN" dirty="0"/>
              <a:t>Version B</a:t>
            </a:r>
            <a:endParaRPr lang="en-US" dirty="0"/>
          </a:p>
        </p:txBody>
      </p:sp>
      <p:sp>
        <p:nvSpPr>
          <p:cNvPr id="42" name="TextBox 41">
            <a:extLst>
              <a:ext uri="{FF2B5EF4-FFF2-40B4-BE49-F238E27FC236}">
                <a16:creationId xmlns:a16="http://schemas.microsoft.com/office/drawing/2014/main" id="{3D7A8E9C-DA05-448F-89A4-4CAEA35C6E0E}"/>
              </a:ext>
            </a:extLst>
          </p:cNvPr>
          <p:cNvSpPr txBox="1"/>
          <p:nvPr/>
        </p:nvSpPr>
        <p:spPr>
          <a:xfrm rot="19896818">
            <a:off x="2324830" y="2153725"/>
            <a:ext cx="1362951" cy="369332"/>
          </a:xfrm>
          <a:prstGeom prst="rect">
            <a:avLst/>
          </a:prstGeom>
          <a:noFill/>
        </p:spPr>
        <p:txBody>
          <a:bodyPr wrap="square">
            <a:spAutoFit/>
          </a:bodyPr>
          <a:lstStyle/>
          <a:p>
            <a:r>
              <a:rPr lang="en-US" altLang="zh-CN" dirty="0"/>
              <a:t>Download</a:t>
            </a:r>
            <a:endParaRPr lang="en-US" dirty="0"/>
          </a:p>
        </p:txBody>
      </p:sp>
      <p:sp>
        <p:nvSpPr>
          <p:cNvPr id="43" name="TextBox 42">
            <a:extLst>
              <a:ext uri="{FF2B5EF4-FFF2-40B4-BE49-F238E27FC236}">
                <a16:creationId xmlns:a16="http://schemas.microsoft.com/office/drawing/2014/main" id="{87C21F0A-3D26-49B1-80B8-1D47F8697E76}"/>
              </a:ext>
            </a:extLst>
          </p:cNvPr>
          <p:cNvSpPr txBox="1"/>
          <p:nvPr/>
        </p:nvSpPr>
        <p:spPr>
          <a:xfrm rot="1633967">
            <a:off x="5471175" y="2220652"/>
            <a:ext cx="1362951" cy="369332"/>
          </a:xfrm>
          <a:prstGeom prst="rect">
            <a:avLst/>
          </a:prstGeom>
          <a:noFill/>
        </p:spPr>
        <p:txBody>
          <a:bodyPr wrap="square">
            <a:spAutoFit/>
          </a:bodyPr>
          <a:lstStyle/>
          <a:p>
            <a:r>
              <a:rPr lang="en-US" altLang="zh-CN" dirty="0"/>
              <a:t>Re-upload</a:t>
            </a:r>
            <a:endParaRPr lang="en-US" dirty="0"/>
          </a:p>
        </p:txBody>
      </p:sp>
      <p:sp>
        <p:nvSpPr>
          <p:cNvPr id="44" name="TextBox 43">
            <a:extLst>
              <a:ext uri="{FF2B5EF4-FFF2-40B4-BE49-F238E27FC236}">
                <a16:creationId xmlns:a16="http://schemas.microsoft.com/office/drawing/2014/main" id="{AB63294B-FBB1-4F03-AB13-5A813991F483}"/>
              </a:ext>
            </a:extLst>
          </p:cNvPr>
          <p:cNvSpPr txBox="1"/>
          <p:nvPr/>
        </p:nvSpPr>
        <p:spPr>
          <a:xfrm>
            <a:off x="452796" y="2132362"/>
            <a:ext cx="1746716" cy="369332"/>
          </a:xfrm>
          <a:prstGeom prst="rect">
            <a:avLst/>
          </a:prstGeom>
          <a:noFill/>
        </p:spPr>
        <p:txBody>
          <a:bodyPr wrap="square">
            <a:spAutoFit/>
          </a:bodyPr>
          <a:lstStyle/>
          <a:p>
            <a:pPr algn="ctr"/>
            <a:r>
              <a:rPr lang="en-US" altLang="zh-CN" b="1" dirty="0"/>
              <a:t>Shared Code</a:t>
            </a:r>
            <a:endParaRPr lang="en-US" b="1" dirty="0"/>
          </a:p>
        </p:txBody>
      </p:sp>
      <p:sp>
        <p:nvSpPr>
          <p:cNvPr id="45" name="TextBox 44">
            <a:extLst>
              <a:ext uri="{FF2B5EF4-FFF2-40B4-BE49-F238E27FC236}">
                <a16:creationId xmlns:a16="http://schemas.microsoft.com/office/drawing/2014/main" id="{427B51F0-7315-44B3-B467-42DC21EAA9D0}"/>
              </a:ext>
            </a:extLst>
          </p:cNvPr>
          <p:cNvSpPr txBox="1"/>
          <p:nvPr/>
        </p:nvSpPr>
        <p:spPr>
          <a:xfrm>
            <a:off x="6964231" y="1805680"/>
            <a:ext cx="1746716" cy="369332"/>
          </a:xfrm>
          <a:prstGeom prst="rect">
            <a:avLst/>
          </a:prstGeom>
          <a:noFill/>
        </p:spPr>
        <p:txBody>
          <a:bodyPr wrap="square">
            <a:spAutoFit/>
          </a:bodyPr>
          <a:lstStyle/>
          <a:p>
            <a:pPr algn="ctr"/>
            <a:r>
              <a:rPr lang="en-US" altLang="zh-CN" b="1" dirty="0"/>
              <a:t>Shared Code</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72171" y="2085365"/>
            <a:ext cx="1696014" cy="174991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5551CCA-BECC-4273-84A2-3036E0A0F47F}"/>
              </a:ext>
            </a:extLst>
          </p:cNvPr>
          <p:cNvSpPr/>
          <p:nvPr/>
        </p:nvSpPr>
        <p:spPr>
          <a:xfrm>
            <a:off x="6831436" y="1715729"/>
            <a:ext cx="2085458" cy="23222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E5B7F1D-A449-465B-8DC8-D3B8E3FE6C47}"/>
              </a:ext>
            </a:extLst>
          </p:cNvPr>
          <p:cNvSpPr txBox="1"/>
          <p:nvPr/>
        </p:nvSpPr>
        <p:spPr>
          <a:xfrm>
            <a:off x="4080472" y="2483013"/>
            <a:ext cx="349798" cy="400110"/>
          </a:xfrm>
          <a:prstGeom prst="rect">
            <a:avLst/>
          </a:prstGeom>
          <a:noFill/>
        </p:spPr>
        <p:txBody>
          <a:bodyPr wrap="square">
            <a:spAutoFit/>
          </a:bodyPr>
          <a:lstStyle/>
          <a:p>
            <a:r>
              <a:rPr lang="en-US" altLang="zh-CN" sz="2000" b="1" dirty="0">
                <a:solidFill>
                  <a:schemeClr val="bg1"/>
                </a:solidFill>
              </a:rPr>
              <a:t>A</a:t>
            </a:r>
            <a:endParaRPr lang="en-US" sz="2000" b="1" dirty="0">
              <a:solidFill>
                <a:schemeClr val="bg1"/>
              </a:solidFill>
            </a:endParaRPr>
          </a:p>
        </p:txBody>
      </p:sp>
      <p:sp>
        <p:nvSpPr>
          <p:cNvPr id="50" name="TextBox 49">
            <a:extLst>
              <a:ext uri="{FF2B5EF4-FFF2-40B4-BE49-F238E27FC236}">
                <a16:creationId xmlns:a16="http://schemas.microsoft.com/office/drawing/2014/main" id="{3B169073-1B91-407A-99E5-A29FDB22B1A6}"/>
              </a:ext>
            </a:extLst>
          </p:cNvPr>
          <p:cNvSpPr txBox="1"/>
          <p:nvPr/>
        </p:nvSpPr>
        <p:spPr>
          <a:xfrm>
            <a:off x="4092292" y="3309705"/>
            <a:ext cx="349798" cy="400110"/>
          </a:xfrm>
          <a:prstGeom prst="rect">
            <a:avLst/>
          </a:prstGeom>
          <a:noFill/>
        </p:spPr>
        <p:txBody>
          <a:bodyPr wrap="square">
            <a:spAutoFit/>
          </a:bodyPr>
          <a:lstStyle/>
          <a:p>
            <a:r>
              <a:rPr lang="en-US" altLang="zh-CN" sz="2000" b="1" dirty="0">
                <a:solidFill>
                  <a:schemeClr val="bg1"/>
                </a:solidFill>
              </a:rPr>
              <a:t>B</a:t>
            </a:r>
            <a:endParaRPr lang="en-US" sz="2000" b="1" dirty="0">
              <a:solidFill>
                <a:schemeClr val="bg1"/>
              </a:solidFill>
            </a:endParaRPr>
          </a:p>
        </p:txBody>
      </p:sp>
      <p:sp>
        <p:nvSpPr>
          <p:cNvPr id="46" name="Rectangle 45">
            <a:extLst>
              <a:ext uri="{FF2B5EF4-FFF2-40B4-BE49-F238E27FC236}">
                <a16:creationId xmlns:a16="http://schemas.microsoft.com/office/drawing/2014/main" id="{B2BFB8EC-8B39-4B20-B4D8-DD8E27BC7347}"/>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DAFCC38-F60E-45C9-9417-ECEDD059FEA8}"/>
              </a:ext>
            </a:extLst>
          </p:cNvPr>
          <p:cNvSpPr txBox="1"/>
          <p:nvPr/>
        </p:nvSpPr>
        <p:spPr>
          <a:xfrm>
            <a:off x="512989" y="4268794"/>
            <a:ext cx="8118022" cy="646331"/>
          </a:xfrm>
          <a:prstGeom prst="rect">
            <a:avLst/>
          </a:prstGeom>
          <a:noFill/>
        </p:spPr>
        <p:txBody>
          <a:bodyPr wrap="square">
            <a:spAutoFit/>
          </a:bodyPr>
          <a:lstStyle/>
          <a:p>
            <a:pPr algn="ctr"/>
            <a:r>
              <a:rPr lang="en-US" altLang="zh-CN" b="1" dirty="0">
                <a:solidFill>
                  <a:schemeClr val="tx2"/>
                </a:solidFill>
              </a:rPr>
              <a:t>Potential issues: </a:t>
            </a:r>
            <a:r>
              <a:rPr lang="en-US" altLang="zh-CN" dirty="0">
                <a:solidFill>
                  <a:schemeClr val="tx2"/>
                </a:solidFill>
              </a:rPr>
              <a:t>Documenting all changes, staying up to date with changes, overwriting others’ work, conflicts between versions, etc.</a:t>
            </a:r>
          </a:p>
        </p:txBody>
      </p:sp>
    </p:spTree>
    <p:extLst>
      <p:ext uri="{BB962C8B-B14F-4D97-AF65-F5344CB8AC3E}">
        <p14:creationId xmlns:p14="http://schemas.microsoft.com/office/powerpoint/2010/main" val="3317735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98875A13-AD12-4CEC-BD28-04DC46F854F0}"/>
              </a:ext>
            </a:extLst>
          </p:cNvPr>
          <p:cNvCxnSpPr>
            <a:cxnSpLocks/>
          </p:cNvCxnSpPr>
          <p:nvPr/>
        </p:nvCxnSpPr>
        <p:spPr>
          <a:xfrm>
            <a:off x="1852035" y="3622538"/>
            <a:ext cx="7096258"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D75017F6-5968-4814-BC67-CED6E9F9EE29}"/>
              </a:ext>
            </a:extLst>
          </p:cNvPr>
          <p:cNvGrpSpPr/>
          <p:nvPr/>
        </p:nvGrpSpPr>
        <p:grpSpPr>
          <a:xfrm>
            <a:off x="1629864" y="3401631"/>
            <a:ext cx="444342" cy="444342"/>
            <a:chOff x="1841124" y="2145543"/>
            <a:chExt cx="444342" cy="444342"/>
          </a:xfrm>
        </p:grpSpPr>
        <p:sp>
          <p:nvSpPr>
            <p:cNvPr id="69" name="Oval 68">
              <a:extLst>
                <a:ext uri="{FF2B5EF4-FFF2-40B4-BE49-F238E27FC236}">
                  <a16:creationId xmlns:a16="http://schemas.microsoft.com/office/drawing/2014/main" id="{4C891F59-5DE9-4C89-9DD5-9983B0830C7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42B49551-E4CA-45D2-93AE-28E467768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A4031E96-150E-463F-9B89-E8A67E3E3FB6}"/>
              </a:ext>
            </a:extLst>
          </p:cNvPr>
          <p:cNvSpPr txBox="1"/>
          <p:nvPr/>
        </p:nvSpPr>
        <p:spPr>
          <a:xfrm>
            <a:off x="1582275" y="2488474"/>
            <a:ext cx="164167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633371"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High-Level Idea</a:t>
            </a:r>
          </a:p>
        </p:txBody>
      </p:sp>
      <p:grpSp>
        <p:nvGrpSpPr>
          <p:cNvPr id="2" name="Group 1">
            <a:extLst>
              <a:ext uri="{FF2B5EF4-FFF2-40B4-BE49-F238E27FC236}">
                <a16:creationId xmlns:a16="http://schemas.microsoft.com/office/drawing/2014/main" id="{6FA79050-021F-4F11-A419-3DD2B4F21843}"/>
              </a:ext>
            </a:extLst>
          </p:cNvPr>
          <p:cNvGrpSpPr/>
          <p:nvPr/>
        </p:nvGrpSpPr>
        <p:grpSpPr>
          <a:xfrm>
            <a:off x="311783" y="1159835"/>
            <a:ext cx="966750" cy="1210912"/>
            <a:chOff x="206230" y="1282592"/>
            <a:chExt cx="1696014" cy="2119548"/>
          </a:xfrm>
        </p:grpSpPr>
        <p:pic>
          <p:nvPicPr>
            <p:cNvPr id="6" name="Picture 5">
              <a:extLst>
                <a:ext uri="{FF2B5EF4-FFF2-40B4-BE49-F238E27FC236}">
                  <a16:creationId xmlns:a16="http://schemas.microsoft.com/office/drawing/2014/main" id="{4A132654-47E7-4575-B198-E7735DCC93A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6" name="Rectangle 25">
              <a:extLst>
                <a:ext uri="{FF2B5EF4-FFF2-40B4-BE49-F238E27FC236}">
                  <a16:creationId xmlns:a16="http://schemas.microsoft.com/office/drawing/2014/main" id="{6B951404-6545-4A58-AEA3-1B0DD59CB766}"/>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87EF2C97-58B3-4C7F-BBF6-F3479A8933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a:off x="1855151" y="1777662"/>
            <a:ext cx="7096258"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EF9A4791-17F5-4EC6-BE82-C57F0CFEE2AE}"/>
              </a:ext>
            </a:extLst>
          </p:cNvPr>
          <p:cNvSpPr txBox="1"/>
          <p:nvPr/>
        </p:nvSpPr>
        <p:spPr>
          <a:xfrm>
            <a:off x="2176648" y="1388509"/>
            <a:ext cx="1325983"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81" idx="2"/>
            <a:endCxn id="70" idx="0"/>
          </p:cNvCxnSpPr>
          <p:nvPr/>
        </p:nvCxnSpPr>
        <p:spPr>
          <a:xfrm rot="5400000">
            <a:off x="1148884" y="2695364"/>
            <a:ext cx="140941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0ABC5C0F-D7FE-4F83-80DB-0B8D82484750}"/>
              </a:ext>
            </a:extLst>
          </p:cNvPr>
          <p:cNvSpPr txBox="1"/>
          <p:nvPr/>
        </p:nvSpPr>
        <p:spPr>
          <a:xfrm>
            <a:off x="6501012" y="2668780"/>
            <a:ext cx="1539981" cy="338554"/>
          </a:xfrm>
          <a:prstGeom prst="rect">
            <a:avLst/>
          </a:prstGeom>
          <a:noFill/>
        </p:spPr>
        <p:txBody>
          <a:bodyPr wrap="square" rtlCol="0" anchor="ctr">
            <a:spAutoFit/>
          </a:bodyPr>
          <a:lstStyle/>
          <a:p>
            <a:pPr algn="ctr"/>
            <a:r>
              <a:rPr lang="en-US" sz="1600" b="1" dirty="0">
                <a:solidFill>
                  <a:srgbClr val="C00000"/>
                </a:solidFill>
                <a:latin typeface="Arial" charset="0"/>
              </a:rPr>
              <a:t>git push</a:t>
            </a:r>
          </a:p>
        </p:txBody>
      </p:sp>
      <p:cxnSp>
        <p:nvCxnSpPr>
          <p:cNvPr id="72" name="Connector: Curved 71">
            <a:extLst>
              <a:ext uri="{FF2B5EF4-FFF2-40B4-BE49-F238E27FC236}">
                <a16:creationId xmlns:a16="http://schemas.microsoft.com/office/drawing/2014/main" id="{9D423C24-E554-4394-9A64-1F56E3F1D9A2}"/>
              </a:ext>
            </a:extLst>
          </p:cNvPr>
          <p:cNvCxnSpPr>
            <a:cxnSpLocks/>
          </p:cNvCxnSpPr>
          <p:nvPr/>
        </p:nvCxnSpPr>
        <p:spPr>
          <a:xfrm flipV="1">
            <a:off x="6238714" y="1975752"/>
            <a:ext cx="524596" cy="164592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BD15A943-BB1E-2A9A-95D9-1395AFC9BEEF}"/>
              </a:ext>
            </a:extLst>
          </p:cNvPr>
          <p:cNvGrpSpPr/>
          <p:nvPr/>
        </p:nvGrpSpPr>
        <p:grpSpPr>
          <a:xfrm>
            <a:off x="3023381" y="3403104"/>
            <a:ext cx="444342" cy="444342"/>
            <a:chOff x="6638677" y="1400718"/>
            <a:chExt cx="444342" cy="444342"/>
          </a:xfrm>
        </p:grpSpPr>
        <p:sp>
          <p:nvSpPr>
            <p:cNvPr id="92" name="Oval 91">
              <a:extLst>
                <a:ext uri="{FF2B5EF4-FFF2-40B4-BE49-F238E27FC236}">
                  <a16:creationId xmlns:a16="http://schemas.microsoft.com/office/drawing/2014/main" id="{E0E61D87-B150-45DC-ABF8-95742AC3EF95}"/>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6E7C29CE-634B-4935-817C-7F5ABCAF0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84E596D-CCCE-C474-DBE1-0956EDF31B3D}"/>
              </a:ext>
            </a:extLst>
          </p:cNvPr>
          <p:cNvGrpSpPr/>
          <p:nvPr/>
        </p:nvGrpSpPr>
        <p:grpSpPr>
          <a:xfrm>
            <a:off x="5810414" y="3406817"/>
            <a:ext cx="444342" cy="444342"/>
            <a:chOff x="6638677" y="1400718"/>
            <a:chExt cx="444342" cy="444342"/>
          </a:xfrm>
        </p:grpSpPr>
        <p:sp>
          <p:nvSpPr>
            <p:cNvPr id="10" name="Oval 9">
              <a:extLst>
                <a:ext uri="{FF2B5EF4-FFF2-40B4-BE49-F238E27FC236}">
                  <a16:creationId xmlns:a16="http://schemas.microsoft.com/office/drawing/2014/main" id="{1E32760D-E2CC-5BCF-7BF2-30CBDCD53666}"/>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2" descr="take snapshot Icon - Download take snapshot Icon 2676982 | Noun Project">
              <a:extLst>
                <a:ext uri="{FF2B5EF4-FFF2-40B4-BE49-F238E27FC236}">
                  <a16:creationId xmlns:a16="http://schemas.microsoft.com/office/drawing/2014/main" id="{42121D62-21B4-C84C-32F8-BFF22ECBA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42EE189-1EE5-9E26-13B8-734D21E5B316}"/>
              </a:ext>
            </a:extLst>
          </p:cNvPr>
          <p:cNvGrpSpPr/>
          <p:nvPr/>
        </p:nvGrpSpPr>
        <p:grpSpPr>
          <a:xfrm>
            <a:off x="4416898" y="3406817"/>
            <a:ext cx="444342" cy="444342"/>
            <a:chOff x="6638677" y="1400718"/>
            <a:chExt cx="444342" cy="444342"/>
          </a:xfrm>
        </p:grpSpPr>
        <p:sp>
          <p:nvSpPr>
            <p:cNvPr id="13" name="Oval 12">
              <a:extLst>
                <a:ext uri="{FF2B5EF4-FFF2-40B4-BE49-F238E27FC236}">
                  <a16:creationId xmlns:a16="http://schemas.microsoft.com/office/drawing/2014/main" id="{B65A99C9-C91A-A5DF-9F6F-26F1131D367F}"/>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2" descr="take snapshot Icon - Download take snapshot Icon 2676982 | Noun Project">
              <a:extLst>
                <a:ext uri="{FF2B5EF4-FFF2-40B4-BE49-F238E27FC236}">
                  <a16:creationId xmlns:a16="http://schemas.microsoft.com/office/drawing/2014/main" id="{DAE0E85E-E9BE-C5CF-A725-9A196B69E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D5DCCE44-E8AA-F9AB-54DB-D6B5F9FD6624}"/>
              </a:ext>
            </a:extLst>
          </p:cNvPr>
          <p:cNvGrpSpPr/>
          <p:nvPr/>
        </p:nvGrpSpPr>
        <p:grpSpPr>
          <a:xfrm>
            <a:off x="6544061" y="1547871"/>
            <a:ext cx="444342" cy="444342"/>
            <a:chOff x="6638677" y="1400718"/>
            <a:chExt cx="444342" cy="444342"/>
          </a:xfrm>
        </p:grpSpPr>
        <p:sp>
          <p:nvSpPr>
            <p:cNvPr id="19" name="Oval 18">
              <a:extLst>
                <a:ext uri="{FF2B5EF4-FFF2-40B4-BE49-F238E27FC236}">
                  <a16:creationId xmlns:a16="http://schemas.microsoft.com/office/drawing/2014/main" id="{AD82A375-2AD5-1589-6C75-485D37647C8E}"/>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2" descr="take snapshot Icon - Download take snapshot Icon 2676982 | Noun Project">
              <a:extLst>
                <a:ext uri="{FF2B5EF4-FFF2-40B4-BE49-F238E27FC236}">
                  <a16:creationId xmlns:a16="http://schemas.microsoft.com/office/drawing/2014/main" id="{911167A5-6706-F823-EBEB-F37D0D960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B01A5359-4B51-1D5F-D23C-D0D50E99D8CE}"/>
              </a:ext>
            </a:extLst>
          </p:cNvPr>
          <p:cNvSpPr txBox="1"/>
          <p:nvPr/>
        </p:nvSpPr>
        <p:spPr>
          <a:xfrm>
            <a:off x="105774" y="4020877"/>
            <a:ext cx="1413039"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27" name="Group 26">
            <a:extLst>
              <a:ext uri="{FF2B5EF4-FFF2-40B4-BE49-F238E27FC236}">
                <a16:creationId xmlns:a16="http://schemas.microsoft.com/office/drawing/2014/main" id="{65599EE2-F8DB-94F0-B91F-2D7F87DFD1BB}"/>
              </a:ext>
            </a:extLst>
          </p:cNvPr>
          <p:cNvGrpSpPr/>
          <p:nvPr/>
        </p:nvGrpSpPr>
        <p:grpSpPr>
          <a:xfrm>
            <a:off x="311783" y="3215454"/>
            <a:ext cx="1010178" cy="837063"/>
            <a:chOff x="3797456" y="733321"/>
            <a:chExt cx="2178743" cy="1997180"/>
          </a:xfrm>
        </p:grpSpPr>
        <p:pic>
          <p:nvPicPr>
            <p:cNvPr id="22" name="Picture 21">
              <a:extLst>
                <a:ext uri="{FF2B5EF4-FFF2-40B4-BE49-F238E27FC236}">
                  <a16:creationId xmlns:a16="http://schemas.microsoft.com/office/drawing/2014/main" id="{0C94C035-D58E-753F-1D6F-9ECBC2D0661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797456" y="733321"/>
              <a:ext cx="2178743" cy="1997180"/>
            </a:xfrm>
            <a:prstGeom prst="rect">
              <a:avLst/>
            </a:prstGeom>
          </p:spPr>
        </p:pic>
        <p:sp>
          <p:nvSpPr>
            <p:cNvPr id="23" name="Rectangle 22">
              <a:extLst>
                <a:ext uri="{FF2B5EF4-FFF2-40B4-BE49-F238E27FC236}">
                  <a16:creationId xmlns:a16="http://schemas.microsoft.com/office/drawing/2014/main" id="{D376D8F3-0F44-1B86-2EEC-4A767A080A1E}"/>
                </a:ext>
              </a:extLst>
            </p:cNvPr>
            <p:cNvSpPr/>
            <p:nvPr/>
          </p:nvSpPr>
          <p:spPr>
            <a:xfrm>
              <a:off x="3961349" y="906711"/>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B2271ABA-B264-52C1-3065-8FDD00932DE0}"/>
              </a:ext>
            </a:extLst>
          </p:cNvPr>
          <p:cNvSpPr txBox="1"/>
          <p:nvPr/>
        </p:nvSpPr>
        <p:spPr>
          <a:xfrm>
            <a:off x="73730" y="2351024"/>
            <a:ext cx="1397459"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spTree>
    <p:extLst>
      <p:ext uri="{BB962C8B-B14F-4D97-AF65-F5344CB8AC3E}">
        <p14:creationId xmlns:p14="http://schemas.microsoft.com/office/powerpoint/2010/main" val="250705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1" grpId="0"/>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sp>
        <p:nvSpPr>
          <p:cNvPr id="7" name="TextBox 6">
            <a:extLst>
              <a:ext uri="{FF2B5EF4-FFF2-40B4-BE49-F238E27FC236}">
                <a16:creationId xmlns:a16="http://schemas.microsoft.com/office/drawing/2014/main" id="{14185030-7A58-4FD2-B720-9A9F2D0EA3D2}"/>
              </a:ext>
            </a:extLst>
          </p:cNvPr>
          <p:cNvSpPr txBox="1"/>
          <p:nvPr/>
        </p:nvSpPr>
        <p:spPr>
          <a:xfrm>
            <a:off x="1034564" y="1680633"/>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4" name="TextBox 33">
            <a:extLst>
              <a:ext uri="{FF2B5EF4-FFF2-40B4-BE49-F238E27FC236}">
                <a16:creationId xmlns:a16="http://schemas.microsoft.com/office/drawing/2014/main" id="{BEDE3E20-81D2-4B8D-B2C4-6785D6F83E00}"/>
              </a:ext>
            </a:extLst>
          </p:cNvPr>
          <p:cNvSpPr txBox="1"/>
          <p:nvPr/>
        </p:nvSpPr>
        <p:spPr>
          <a:xfrm>
            <a:off x="3617596" y="2488810"/>
            <a:ext cx="1727200"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remote add</a:t>
            </a:r>
          </a:p>
        </p:txBody>
      </p:sp>
      <p:cxnSp>
        <p:nvCxnSpPr>
          <p:cNvPr id="36" name="Straight Arrow Connector 35">
            <a:extLst>
              <a:ext uri="{FF2B5EF4-FFF2-40B4-BE49-F238E27FC236}">
                <a16:creationId xmlns:a16="http://schemas.microsoft.com/office/drawing/2014/main" id="{0932DFF5-9CC5-40D2-9CD8-67DCF29946A3}"/>
              </a:ext>
            </a:extLst>
          </p:cNvPr>
          <p:cNvCxnSpPr>
            <a:cxnSpLocks/>
          </p:cNvCxnSpPr>
          <p:nvPr/>
        </p:nvCxnSpPr>
        <p:spPr>
          <a:xfrm>
            <a:off x="3664570" y="2964914"/>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88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3" name="TextBox 32">
            <a:extLst>
              <a:ext uri="{FF2B5EF4-FFF2-40B4-BE49-F238E27FC236}">
                <a16:creationId xmlns:a16="http://schemas.microsoft.com/office/drawing/2014/main" id="{F203596B-FA93-4BBA-B4C1-0F25952595F0}"/>
              </a:ext>
            </a:extLst>
          </p:cNvPr>
          <p:cNvSpPr txBox="1"/>
          <p:nvPr/>
        </p:nvSpPr>
        <p:spPr>
          <a:xfrm>
            <a:off x="3824213"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cxnSp>
        <p:nvCxnSpPr>
          <p:cNvPr id="35" name="Straight Arrow Connector 34">
            <a:extLst>
              <a:ext uri="{FF2B5EF4-FFF2-40B4-BE49-F238E27FC236}">
                <a16:creationId xmlns:a16="http://schemas.microsoft.com/office/drawing/2014/main" id="{0C764C88-9485-4F2C-A124-450C93D0D573}"/>
              </a:ext>
            </a:extLst>
          </p:cNvPr>
          <p:cNvCxnSpPr>
            <a:cxnSpLocks/>
          </p:cNvCxnSpPr>
          <p:nvPr/>
        </p:nvCxnSpPr>
        <p:spPr>
          <a:xfrm flipH="1">
            <a:off x="3604683"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2AA9286-D524-4743-A768-E3710198AE0B}"/>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 collaborator’s</a:t>
            </a:r>
          </a:p>
          <a:p>
            <a:pPr algn="ctr">
              <a:lnSpc>
                <a:spcPct val="120000"/>
              </a:lnSpc>
            </a:pPr>
            <a:r>
              <a:rPr lang="en-US" sz="1600" b="1" dirty="0">
                <a:solidFill>
                  <a:srgbClr val="C00000"/>
                </a:solidFill>
                <a:latin typeface="Arial" charset="0"/>
              </a:rPr>
              <a:t>local repository</a:t>
            </a:r>
          </a:p>
        </p:txBody>
      </p:sp>
      <p:pic>
        <p:nvPicPr>
          <p:cNvPr id="37" name="Picture 4" descr="People Icons - 300,368 free icons">
            <a:extLst>
              <a:ext uri="{FF2B5EF4-FFF2-40B4-BE49-F238E27FC236}">
                <a16:creationId xmlns:a16="http://schemas.microsoft.com/office/drawing/2014/main" id="{BFE8FF98-0BD0-42FD-848B-E8DCF97F9F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63447"/>
            <a:ext cx="1308150" cy="13081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D217DA9-2F97-487C-B9AA-E258AC3A09DE}"/>
              </a:ext>
            </a:extLst>
          </p:cNvPr>
          <p:cNvSpPr txBox="1"/>
          <p:nvPr/>
        </p:nvSpPr>
        <p:spPr>
          <a:xfrm>
            <a:off x="427861" y="3886822"/>
            <a:ext cx="452428" cy="584775"/>
          </a:xfrm>
          <a:prstGeom prst="rect">
            <a:avLst/>
          </a:prstGeom>
          <a:noFill/>
        </p:spPr>
        <p:txBody>
          <a:bodyPr wrap="square">
            <a:spAutoFit/>
          </a:bodyPr>
          <a:lstStyle/>
          <a:p>
            <a:r>
              <a:rPr lang="en-US" altLang="zh-CN" sz="3200" b="1" dirty="0">
                <a:solidFill>
                  <a:schemeClr val="bg1"/>
                </a:solidFill>
              </a:rPr>
              <a:t>B</a:t>
            </a:r>
            <a:endParaRPr lang="en-US" sz="3200" b="1" dirty="0">
              <a:solidFill>
                <a:schemeClr val="bg1"/>
              </a:solidFill>
            </a:endParaRPr>
          </a:p>
        </p:txBody>
      </p:sp>
    </p:spTree>
    <p:extLst>
      <p:ext uri="{BB962C8B-B14F-4D97-AF65-F5344CB8AC3E}">
        <p14:creationId xmlns:p14="http://schemas.microsoft.com/office/powerpoint/2010/main" val="64678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3" name="TextBox 32">
            <a:extLst>
              <a:ext uri="{FF2B5EF4-FFF2-40B4-BE49-F238E27FC236}">
                <a16:creationId xmlns:a16="http://schemas.microsoft.com/office/drawing/2014/main" id="{F203596B-FA93-4BBA-B4C1-0F25952595F0}"/>
              </a:ext>
            </a:extLst>
          </p:cNvPr>
          <p:cNvSpPr txBox="1"/>
          <p:nvPr/>
        </p:nvSpPr>
        <p:spPr>
          <a:xfrm>
            <a:off x="3824213"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sp>
        <p:nvSpPr>
          <p:cNvPr id="34" name="TextBox 33">
            <a:extLst>
              <a:ext uri="{FF2B5EF4-FFF2-40B4-BE49-F238E27FC236}">
                <a16:creationId xmlns:a16="http://schemas.microsoft.com/office/drawing/2014/main" id="{BEDE3E20-81D2-4B8D-B2C4-6785D6F83E00}"/>
              </a:ext>
            </a:extLst>
          </p:cNvPr>
          <p:cNvSpPr txBox="1"/>
          <p:nvPr/>
        </p:nvSpPr>
        <p:spPr>
          <a:xfrm>
            <a:off x="3824213" y="30451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push</a:t>
            </a:r>
          </a:p>
        </p:txBody>
      </p:sp>
      <p:cxnSp>
        <p:nvCxnSpPr>
          <p:cNvPr id="35" name="Straight Arrow Connector 34">
            <a:extLst>
              <a:ext uri="{FF2B5EF4-FFF2-40B4-BE49-F238E27FC236}">
                <a16:creationId xmlns:a16="http://schemas.microsoft.com/office/drawing/2014/main" id="{0C764C88-9485-4F2C-A124-450C93D0D573}"/>
              </a:ext>
            </a:extLst>
          </p:cNvPr>
          <p:cNvCxnSpPr>
            <a:cxnSpLocks/>
          </p:cNvCxnSpPr>
          <p:nvPr/>
        </p:nvCxnSpPr>
        <p:spPr>
          <a:xfrm flipH="1">
            <a:off x="3604683"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32DFF5-9CC5-40D2-9CD8-67DCF29946A3}"/>
              </a:ext>
            </a:extLst>
          </p:cNvPr>
          <p:cNvCxnSpPr>
            <a:cxnSpLocks/>
          </p:cNvCxnSpPr>
          <p:nvPr/>
        </p:nvCxnSpPr>
        <p:spPr>
          <a:xfrm>
            <a:off x="3604683" y="3452646"/>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2AA9286-D524-4743-A768-E3710198AE0B}"/>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 collaborator’s</a:t>
            </a:r>
          </a:p>
          <a:p>
            <a:pPr algn="ctr">
              <a:lnSpc>
                <a:spcPct val="120000"/>
              </a:lnSpc>
            </a:pPr>
            <a:r>
              <a:rPr lang="en-US" sz="1600" b="1" dirty="0">
                <a:solidFill>
                  <a:srgbClr val="C00000"/>
                </a:solidFill>
                <a:latin typeface="Arial" charset="0"/>
              </a:rPr>
              <a:t>local repository</a:t>
            </a:r>
          </a:p>
        </p:txBody>
      </p:sp>
      <p:pic>
        <p:nvPicPr>
          <p:cNvPr id="37" name="Picture 4" descr="People Icons - 300,368 free icons">
            <a:extLst>
              <a:ext uri="{FF2B5EF4-FFF2-40B4-BE49-F238E27FC236}">
                <a16:creationId xmlns:a16="http://schemas.microsoft.com/office/drawing/2014/main" id="{BFE8FF98-0BD0-42FD-848B-E8DCF97F9F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63447"/>
            <a:ext cx="1308150" cy="13081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D217DA9-2F97-487C-B9AA-E258AC3A09DE}"/>
              </a:ext>
            </a:extLst>
          </p:cNvPr>
          <p:cNvSpPr txBox="1"/>
          <p:nvPr/>
        </p:nvSpPr>
        <p:spPr>
          <a:xfrm>
            <a:off x="427861" y="3886822"/>
            <a:ext cx="452428" cy="584775"/>
          </a:xfrm>
          <a:prstGeom prst="rect">
            <a:avLst/>
          </a:prstGeom>
          <a:noFill/>
        </p:spPr>
        <p:txBody>
          <a:bodyPr wrap="square">
            <a:spAutoFit/>
          </a:bodyPr>
          <a:lstStyle/>
          <a:p>
            <a:r>
              <a:rPr lang="en-US" altLang="zh-CN" sz="3200" b="1" dirty="0">
                <a:solidFill>
                  <a:schemeClr val="bg1"/>
                </a:solidFill>
              </a:rPr>
              <a:t>B</a:t>
            </a:r>
            <a:endParaRPr lang="en-US" sz="3200" b="1" dirty="0">
              <a:solidFill>
                <a:schemeClr val="bg1"/>
              </a:solidFill>
            </a:endParaRPr>
          </a:p>
        </p:txBody>
      </p:sp>
      <p:pic>
        <p:nvPicPr>
          <p:cNvPr id="5" name="Picture 2">
            <a:extLst>
              <a:ext uri="{FF2B5EF4-FFF2-40B4-BE49-F238E27FC236}">
                <a16:creationId xmlns:a16="http://schemas.microsoft.com/office/drawing/2014/main" id="{5D8791BC-780B-C399-FB27-DACA6150C0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3984" y="3139186"/>
            <a:ext cx="627871" cy="6278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D0F1E41-3A53-56A3-B1AC-BB0E6532F6D4}"/>
              </a:ext>
            </a:extLst>
          </p:cNvPr>
          <p:cNvSpPr/>
          <p:nvPr/>
        </p:nvSpPr>
        <p:spPr>
          <a:xfrm>
            <a:off x="7005517" y="3092258"/>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2987C96-4AAA-A484-080A-CE2BDCEC6B73}"/>
              </a:ext>
            </a:extLst>
          </p:cNvPr>
          <p:cNvPicPr>
            <a:picLocks noChangeAspect="1"/>
          </p:cNvPicPr>
          <p:nvPr/>
        </p:nvPicPr>
        <p:blipFill>
          <a:blip r:embed="rId11"/>
          <a:stretch>
            <a:fillRect/>
          </a:stretch>
        </p:blipFill>
        <p:spPr>
          <a:xfrm>
            <a:off x="1587117" y="2439190"/>
            <a:ext cx="975993" cy="911115"/>
          </a:xfrm>
          <a:prstGeom prst="rect">
            <a:avLst/>
          </a:prstGeom>
        </p:spPr>
      </p:pic>
      <p:sp>
        <p:nvSpPr>
          <p:cNvPr id="21" name="Rectangle 20">
            <a:extLst>
              <a:ext uri="{FF2B5EF4-FFF2-40B4-BE49-F238E27FC236}">
                <a16:creationId xmlns:a16="http://schemas.microsoft.com/office/drawing/2014/main" id="{8D8BA019-C1D2-47DF-AB02-9ED8CB6DCEA5}"/>
              </a:ext>
            </a:extLst>
          </p:cNvPr>
          <p:cNvSpPr/>
          <p:nvPr/>
        </p:nvSpPr>
        <p:spPr>
          <a:xfrm>
            <a:off x="2120573" y="2908300"/>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8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animBg="1"/>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sp>
        <p:nvSpPr>
          <p:cNvPr id="7" name="TextBox 6">
            <a:extLst>
              <a:ext uri="{FF2B5EF4-FFF2-40B4-BE49-F238E27FC236}">
                <a16:creationId xmlns:a16="http://schemas.microsoft.com/office/drawing/2014/main" id="{14185030-7A58-4FD2-B720-9A9F2D0EA3D2}"/>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a:t>
            </a:r>
          </a:p>
          <a:p>
            <a:pPr algn="ctr">
              <a:lnSpc>
                <a:spcPct val="120000"/>
              </a:lnSpc>
            </a:pPr>
            <a:r>
              <a:rPr lang="en-US" sz="1600" b="1" dirty="0">
                <a:solidFill>
                  <a:srgbClr val="C00000"/>
                </a:solidFill>
                <a:latin typeface="Arial" charset="0"/>
              </a:rPr>
              <a:t>local repository</a:t>
            </a:r>
          </a:p>
        </p:txBody>
      </p:sp>
      <p:sp>
        <p:nvSpPr>
          <p:cNvPr id="8" name="TextBox 7">
            <a:extLst>
              <a:ext uri="{FF2B5EF4-FFF2-40B4-BE49-F238E27FC236}">
                <a16:creationId xmlns:a16="http://schemas.microsoft.com/office/drawing/2014/main" id="{E295E863-C937-4D3F-9081-D11BE3F6AFD6}"/>
              </a:ext>
            </a:extLst>
          </p:cNvPr>
          <p:cNvSpPr txBox="1"/>
          <p:nvPr/>
        </p:nvSpPr>
        <p:spPr>
          <a:xfrm>
            <a:off x="3819981"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pull</a:t>
            </a:r>
          </a:p>
        </p:txBody>
      </p:sp>
      <p:sp>
        <p:nvSpPr>
          <p:cNvPr id="9" name="TextBox 8">
            <a:extLst>
              <a:ext uri="{FF2B5EF4-FFF2-40B4-BE49-F238E27FC236}">
                <a16:creationId xmlns:a16="http://schemas.microsoft.com/office/drawing/2014/main" id="{BEE0DF80-9F3A-48AF-AD15-095A481BF468}"/>
              </a:ext>
            </a:extLst>
          </p:cNvPr>
          <p:cNvSpPr txBox="1"/>
          <p:nvPr/>
        </p:nvSpPr>
        <p:spPr>
          <a:xfrm>
            <a:off x="3819981" y="30451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push</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3655"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57548"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DF4942C-C546-4C1B-A4B8-827122FD1424}"/>
              </a:ext>
            </a:extLst>
          </p:cNvPr>
          <p:cNvCxnSpPr>
            <a:cxnSpLocks/>
          </p:cNvCxnSpPr>
          <p:nvPr/>
        </p:nvCxnSpPr>
        <p:spPr>
          <a:xfrm flipH="1">
            <a:off x="3600451"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82B48401-5D6D-440D-A01D-C05B59613AAB}"/>
              </a:ext>
            </a:extLst>
          </p:cNvPr>
          <p:cNvCxnSpPr>
            <a:cxnSpLocks/>
          </p:cNvCxnSpPr>
          <p:nvPr/>
        </p:nvCxnSpPr>
        <p:spPr>
          <a:xfrm>
            <a:off x="3600451" y="3452646"/>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2885" y="2439190"/>
            <a:ext cx="975993" cy="911115"/>
          </a:xfrm>
          <a:prstGeom prst="rect">
            <a:avLst/>
          </a:prstGeom>
        </p:spPr>
      </p:pic>
      <p:pic>
        <p:nvPicPr>
          <p:cNvPr id="30" name="Picture 29">
            <a:extLst>
              <a:ext uri="{FF2B5EF4-FFF2-40B4-BE49-F238E27FC236}">
                <a16:creationId xmlns:a16="http://schemas.microsoft.com/office/drawing/2014/main" id="{D40A960B-242A-4CE2-A84E-AD6A21C62868}"/>
              </a:ext>
            </a:extLst>
          </p:cNvPr>
          <p:cNvPicPr>
            <a:picLocks noChangeAspect="1"/>
          </p:cNvPicPr>
          <p:nvPr/>
        </p:nvPicPr>
        <p:blipFill>
          <a:blip r:embed="rId6"/>
          <a:stretch>
            <a:fillRect/>
          </a:stretch>
        </p:blipFill>
        <p:spPr>
          <a:xfrm>
            <a:off x="1582884" y="2439190"/>
            <a:ext cx="975993" cy="911115"/>
          </a:xfrm>
          <a:prstGeom prst="rect">
            <a:avLst/>
          </a:prstGeom>
        </p:spPr>
      </p:pic>
      <p:sp>
        <p:nvSpPr>
          <p:cNvPr id="21" name="Rectangle 20">
            <a:extLst>
              <a:ext uri="{FF2B5EF4-FFF2-40B4-BE49-F238E27FC236}">
                <a16:creationId xmlns:a16="http://schemas.microsoft.com/office/drawing/2014/main" id="{8D8BA019-C1D2-47DF-AB02-9ED8CB6DCEA5}"/>
              </a:ext>
            </a:extLst>
          </p:cNvPr>
          <p:cNvSpPr/>
          <p:nvPr/>
        </p:nvSpPr>
        <p:spPr>
          <a:xfrm>
            <a:off x="2114063" y="2898980"/>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32A27B6-4FF4-4AD6-8B09-18A9B19B97E5}"/>
              </a:ext>
            </a:extLst>
          </p:cNvPr>
          <p:cNvSpPr txBox="1"/>
          <p:nvPr/>
        </p:nvSpPr>
        <p:spPr>
          <a:xfrm>
            <a:off x="5768828" y="1553852"/>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6" name="Picture 6" descr="GitHub Logo, history, meaning, symbol, PNG">
            <a:extLst>
              <a:ext uri="{FF2B5EF4-FFF2-40B4-BE49-F238E27FC236}">
                <a16:creationId xmlns:a16="http://schemas.microsoft.com/office/drawing/2014/main" id="{BDB9E6A4-7A69-405F-A942-21A23F62B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8698" y="959448"/>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398E0D95-8CC9-4E54-BEFA-DEFB75AD23B4}"/>
              </a:ext>
            </a:extLst>
          </p:cNvPr>
          <p:cNvSpPr/>
          <p:nvPr/>
        </p:nvSpPr>
        <p:spPr>
          <a:xfrm>
            <a:off x="5785761" y="2026822"/>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
            <a:extLst>
              <a:ext uri="{FF2B5EF4-FFF2-40B4-BE49-F238E27FC236}">
                <a16:creationId xmlns:a16="http://schemas.microsoft.com/office/drawing/2014/main" id="{B2F4D12B-501B-4117-BF37-4DE9B6BA42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3984" y="3139597"/>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6A7EB8AF-2684-4235-817B-0337A58D05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5226" y="2214252"/>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6F5E4575-24ED-4979-952D-EE58AA0925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1803" y="3114043"/>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Txt document, txt file extension, txt file icon, txt format, txt icon, txt,  plain text file">
            <a:extLst>
              <a:ext uri="{FF2B5EF4-FFF2-40B4-BE49-F238E27FC236}">
                <a16:creationId xmlns:a16="http://schemas.microsoft.com/office/drawing/2014/main" id="{BFFA097A-411D-4C70-9778-F5F6E06815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9009" y="2170888"/>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3F17E06-9794-4459-83F8-6ACF74BB3A8B}"/>
              </a:ext>
            </a:extLst>
          </p:cNvPr>
          <p:cNvSpPr/>
          <p:nvPr/>
        </p:nvSpPr>
        <p:spPr>
          <a:xfrm>
            <a:off x="7005517" y="309266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210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Local and Remote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1165916"/>
            <a:ext cx="3573531"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Add a remote connection to a </a:t>
            </a:r>
            <a:r>
              <a:rPr lang="en-US" sz="1600" dirty="0" err="1">
                <a:solidFill>
                  <a:srgbClr val="000000"/>
                </a:solidFill>
                <a:latin typeface="Arial" charset="0"/>
              </a:rPr>
              <a:t>Github</a:t>
            </a:r>
            <a:r>
              <a:rPr lang="en-US" sz="1600" dirty="0">
                <a:solidFill>
                  <a:srgbClr val="000000"/>
                </a:solidFill>
                <a:latin typeface="Arial" charset="0"/>
              </a:rPr>
              <a:t> repo for an existing local repo </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4216402" y="1306627"/>
            <a:ext cx="4453467"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remote add origin &lt;</a:t>
            </a:r>
            <a:r>
              <a:rPr lang="en-US" sz="1600" dirty="0" err="1">
                <a:solidFill>
                  <a:srgbClr val="000000"/>
                </a:solidFill>
                <a:latin typeface="Courier New" panose="02070309020205020404" pitchFamily="49" charset="0"/>
                <a:cs typeface="Courier New" panose="02070309020205020404" pitchFamily="49" charset="0"/>
              </a:rPr>
              <a:t>Github</a:t>
            </a:r>
            <a:r>
              <a:rPr lang="en-US" sz="1600" dirty="0">
                <a:solidFill>
                  <a:srgbClr val="000000"/>
                </a:solidFill>
                <a:latin typeface="Courier New" panose="02070309020205020404" pitchFamily="49" charset="0"/>
                <a:cs typeface="Courier New" panose="02070309020205020404" pitchFamily="49" charset="0"/>
              </a:rPr>
              <a:t> SSH&gt;</a:t>
            </a:r>
            <a:endParaRPr lang="en-US" sz="1600" dirty="0">
              <a:solidFill>
                <a:srgbClr val="000000"/>
              </a:solidFill>
              <a:cs typeface="Courier New" panose="02070309020205020404" pitchFamily="49" charset="0"/>
            </a:endParaRPr>
          </a:p>
        </p:txBody>
      </p:sp>
      <p:sp>
        <p:nvSpPr>
          <p:cNvPr id="19" name="TextBox 18">
            <a:extLst>
              <a:ext uri="{FF2B5EF4-FFF2-40B4-BE49-F238E27FC236}">
                <a16:creationId xmlns:a16="http://schemas.microsoft.com/office/drawing/2014/main" id="{9526A538-50A2-45D7-B036-2CDEF956566F}"/>
              </a:ext>
            </a:extLst>
          </p:cNvPr>
          <p:cNvSpPr txBox="1"/>
          <p:nvPr/>
        </p:nvSpPr>
        <p:spPr>
          <a:xfrm>
            <a:off x="520102" y="368829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Push from local repo to </a:t>
            </a:r>
            <a:r>
              <a:rPr lang="en-US" sz="1600" dirty="0" err="1">
                <a:solidFill>
                  <a:srgbClr val="000000"/>
                </a:solidFill>
                <a:latin typeface="Arial" charset="0"/>
              </a:rPr>
              <a:t>Github</a:t>
            </a:r>
            <a:r>
              <a:rPr lang="en-US" sz="1600" dirty="0">
                <a:solidFill>
                  <a:srgbClr val="000000"/>
                </a:solidFill>
                <a:latin typeface="Arial" charset="0"/>
              </a:rPr>
              <a:t> repo </a:t>
            </a:r>
            <a:endParaRPr lang="en-US" sz="1600" dirty="0">
              <a:solidFill>
                <a:srgbClr val="C00000"/>
              </a:solidFill>
              <a:latin typeface="Arial" charset="0"/>
            </a:endParaRPr>
          </a:p>
        </p:txBody>
      </p: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521077"/>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C01EC14-6078-4891-9909-9C9F0585FD02}"/>
              </a:ext>
            </a:extLst>
          </p:cNvPr>
          <p:cNvSpPr txBox="1"/>
          <p:nvPr/>
        </p:nvSpPr>
        <p:spPr>
          <a:xfrm>
            <a:off x="4973512" y="2151367"/>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clone &lt;</a:t>
            </a:r>
            <a:r>
              <a:rPr lang="en-US" sz="1600" dirty="0" err="1">
                <a:solidFill>
                  <a:srgbClr val="000000"/>
                </a:solidFill>
                <a:latin typeface="Courier New" panose="02070309020205020404" pitchFamily="49" charset="0"/>
                <a:cs typeface="Courier New" panose="02070309020205020404" pitchFamily="49" charset="0"/>
              </a:rPr>
              <a:t>Github</a:t>
            </a:r>
            <a:r>
              <a:rPr lang="en-US" sz="1600" dirty="0">
                <a:solidFill>
                  <a:srgbClr val="000000"/>
                </a:solidFill>
                <a:latin typeface="Courier New" panose="02070309020205020404" pitchFamily="49" charset="0"/>
                <a:cs typeface="Courier New" panose="02070309020205020404" pitchFamily="49" charset="0"/>
              </a:rPr>
              <a:t> URL&gt;</a:t>
            </a:r>
            <a:endParaRPr lang="en-US" sz="1600" dirty="0">
              <a:solidFill>
                <a:srgbClr val="000000"/>
              </a:solidFill>
              <a:cs typeface="Courier New" panose="02070309020205020404" pitchFamily="49" charset="0"/>
            </a:endParaRPr>
          </a:p>
        </p:txBody>
      </p:sp>
      <p:sp>
        <p:nvSpPr>
          <p:cNvPr id="26" name="TextBox 25">
            <a:extLst>
              <a:ext uri="{FF2B5EF4-FFF2-40B4-BE49-F238E27FC236}">
                <a16:creationId xmlns:a16="http://schemas.microsoft.com/office/drawing/2014/main" id="{B4935F54-468C-4692-8488-3BD7161849E6}"/>
              </a:ext>
            </a:extLst>
          </p:cNvPr>
          <p:cNvSpPr txBox="1"/>
          <p:nvPr/>
        </p:nvSpPr>
        <p:spPr>
          <a:xfrm>
            <a:off x="520102" y="2138342"/>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Clone existing </a:t>
            </a:r>
            <a:r>
              <a:rPr lang="en-US" sz="1600" dirty="0" err="1">
                <a:solidFill>
                  <a:srgbClr val="000000"/>
                </a:solidFill>
                <a:latin typeface="Arial" charset="0"/>
              </a:rPr>
              <a:t>Github</a:t>
            </a:r>
            <a:r>
              <a:rPr lang="en-US" sz="1600" dirty="0">
                <a:solidFill>
                  <a:srgbClr val="000000"/>
                </a:solidFill>
                <a:latin typeface="Arial" charset="0"/>
              </a:rPr>
              <a:t> repo</a:t>
            </a:r>
            <a:endParaRPr lang="en-US" sz="1600" b="1" dirty="0">
              <a:solidFill>
                <a:srgbClr val="C00000"/>
              </a:solidFill>
              <a:latin typeface="Arial" charset="0"/>
            </a:endParaRPr>
          </a:p>
        </p:txBody>
      </p:sp>
      <p:cxnSp>
        <p:nvCxnSpPr>
          <p:cNvPr id="27" name="Straight Connector 26">
            <a:extLst>
              <a:ext uri="{FF2B5EF4-FFF2-40B4-BE49-F238E27FC236}">
                <a16:creationId xmlns:a16="http://schemas.microsoft.com/office/drawing/2014/main" id="{24F8E20C-DC31-45A1-8B77-98971C670FA8}"/>
              </a:ext>
            </a:extLst>
          </p:cNvPr>
          <p:cNvCxnSpPr>
            <a:cxnSpLocks/>
          </p:cNvCxnSpPr>
          <p:nvPr/>
        </p:nvCxnSpPr>
        <p:spPr>
          <a:xfrm flipV="1">
            <a:off x="378281" y="193929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26AD8D05-9477-46CD-8A9F-09C8ADA9A9B4}"/>
              </a:ext>
            </a:extLst>
          </p:cNvPr>
          <p:cNvSpPr txBox="1"/>
          <p:nvPr/>
        </p:nvSpPr>
        <p:spPr>
          <a:xfrm>
            <a:off x="5773281" y="2945995"/>
            <a:ext cx="151007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pull</a:t>
            </a:r>
          </a:p>
        </p:txBody>
      </p:sp>
      <p:sp>
        <p:nvSpPr>
          <p:cNvPr id="30" name="TextBox 29">
            <a:extLst>
              <a:ext uri="{FF2B5EF4-FFF2-40B4-BE49-F238E27FC236}">
                <a16:creationId xmlns:a16="http://schemas.microsoft.com/office/drawing/2014/main" id="{9103AAC9-9636-4DD2-9092-9154235453EC}"/>
              </a:ext>
            </a:extLst>
          </p:cNvPr>
          <p:cNvSpPr txBox="1"/>
          <p:nvPr/>
        </p:nvSpPr>
        <p:spPr>
          <a:xfrm>
            <a:off x="520101" y="2953219"/>
            <a:ext cx="440004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Pull from </a:t>
            </a:r>
            <a:r>
              <a:rPr lang="en-US" sz="1600" dirty="0" err="1">
                <a:solidFill>
                  <a:srgbClr val="000000"/>
                </a:solidFill>
                <a:latin typeface="Arial" charset="0"/>
              </a:rPr>
              <a:t>Github</a:t>
            </a:r>
            <a:r>
              <a:rPr lang="en-US" sz="1600" dirty="0">
                <a:solidFill>
                  <a:srgbClr val="000000"/>
                </a:solidFill>
                <a:latin typeface="Arial" charset="0"/>
              </a:rPr>
              <a:t> repo to local repo</a:t>
            </a:r>
            <a:endParaRPr lang="en-US" sz="1600" b="1" dirty="0">
              <a:solidFill>
                <a:srgbClr val="C00000"/>
              </a:solidFill>
              <a:latin typeface="Arial" charset="0"/>
            </a:endParaRPr>
          </a:p>
        </p:txBody>
      </p:sp>
      <p:cxnSp>
        <p:nvCxnSpPr>
          <p:cNvPr id="32" name="Straight Connector 31">
            <a:extLst>
              <a:ext uri="{FF2B5EF4-FFF2-40B4-BE49-F238E27FC236}">
                <a16:creationId xmlns:a16="http://schemas.microsoft.com/office/drawing/2014/main" id="{C446E4DD-FA94-42DF-9D53-85424E4A3D0B}"/>
              </a:ext>
            </a:extLst>
          </p:cNvPr>
          <p:cNvCxnSpPr>
            <a:cxnSpLocks/>
          </p:cNvCxnSpPr>
          <p:nvPr/>
        </p:nvCxnSpPr>
        <p:spPr>
          <a:xfrm flipV="1">
            <a:off x="378281" y="2730185"/>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CBAA5C1-E6F7-4876-87F2-710BD5E04758}"/>
              </a:ext>
            </a:extLst>
          </p:cNvPr>
          <p:cNvSpPr txBox="1"/>
          <p:nvPr/>
        </p:nvSpPr>
        <p:spPr>
          <a:xfrm>
            <a:off x="4582228" y="3690041"/>
            <a:ext cx="389218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push origin &lt;</a:t>
            </a:r>
            <a:r>
              <a:rPr lang="en-US" sz="1600" dirty="0" err="1">
                <a:solidFill>
                  <a:srgbClr val="000000"/>
                </a:solidFill>
                <a:latin typeface="Courier New" panose="02070309020205020404" pitchFamily="49" charset="0"/>
                <a:cs typeface="Courier New" panose="02070309020205020404" pitchFamily="49" charset="0"/>
              </a:rPr>
              <a:t>branch_name</a:t>
            </a:r>
            <a:r>
              <a:rPr lang="en-US" sz="1600" dirty="0">
                <a:solidFill>
                  <a:srgbClr val="000000"/>
                </a:solidFill>
                <a:latin typeface="Courier New" panose="02070309020205020404" pitchFamily="49" charset="0"/>
                <a:cs typeface="Courier New" panose="02070309020205020404" pitchFamily="49" charset="0"/>
              </a:rPr>
              <a:t>&gt;</a:t>
            </a:r>
            <a:endParaRPr lang="en-US" sz="1600" dirty="0">
              <a:solidFill>
                <a:srgbClr val="000000"/>
              </a:solidFill>
              <a:cs typeface="Courier New" panose="02070309020205020404" pitchFamily="49" charset="0"/>
            </a:endParaRPr>
          </a:p>
        </p:txBody>
      </p:sp>
      <p:sp>
        <p:nvSpPr>
          <p:cNvPr id="18" name="TextBox 17">
            <a:extLst>
              <a:ext uri="{FF2B5EF4-FFF2-40B4-BE49-F238E27FC236}">
                <a16:creationId xmlns:a16="http://schemas.microsoft.com/office/drawing/2014/main" id="{05E3A9FB-9E0A-4698-8511-3E54456BE730}"/>
              </a:ext>
            </a:extLst>
          </p:cNvPr>
          <p:cNvSpPr txBox="1"/>
          <p:nvPr/>
        </p:nvSpPr>
        <p:spPr>
          <a:xfrm>
            <a:off x="4790662" y="4383101"/>
            <a:ext cx="3512575" cy="597856"/>
          </a:xfrm>
          <a:prstGeom prst="rect">
            <a:avLst/>
          </a:prstGeom>
          <a:noFill/>
        </p:spPr>
        <p:txBody>
          <a:bodyPr wrap="square" rtlCol="0" anchor="ctr">
            <a:spAutoFit/>
          </a:bodyPr>
          <a:lstStyle/>
          <a:p>
            <a:pPr algn="ctr">
              <a:lnSpc>
                <a:spcPct val="120000"/>
              </a:lnSpc>
            </a:pPr>
            <a:r>
              <a:rPr lang="en-US" sz="1400" dirty="0">
                <a:solidFill>
                  <a:srgbClr val="000000"/>
                </a:solidFill>
                <a:latin typeface="Arial" charset="0"/>
              </a:rPr>
              <a:t>Local machine’s name for the remote repo (</a:t>
            </a:r>
            <a:r>
              <a:rPr lang="en-US" sz="1400" dirty="0">
                <a:solidFill>
                  <a:srgbClr val="000000"/>
                </a:solidFill>
                <a:latin typeface="Courier New" panose="02070309020205020404" pitchFamily="49" charset="0"/>
                <a:cs typeface="Courier New" panose="02070309020205020404" pitchFamily="49" charset="0"/>
              </a:rPr>
              <a:t>origin</a:t>
            </a:r>
            <a:r>
              <a:rPr lang="en-US" sz="1400" dirty="0">
                <a:solidFill>
                  <a:srgbClr val="000000"/>
                </a:solidFill>
                <a:latin typeface="Arial" charset="0"/>
              </a:rPr>
              <a:t> is usual convention)</a:t>
            </a:r>
            <a:endParaRPr lang="en-US" sz="1400" dirty="0">
              <a:solidFill>
                <a:srgbClr val="C00000"/>
              </a:solidFill>
              <a:latin typeface="Arial" charset="0"/>
            </a:endParaRPr>
          </a:p>
        </p:txBody>
      </p:sp>
      <p:cxnSp>
        <p:nvCxnSpPr>
          <p:cNvPr id="5" name="Straight Arrow Connector 4">
            <a:extLst>
              <a:ext uri="{FF2B5EF4-FFF2-40B4-BE49-F238E27FC236}">
                <a16:creationId xmlns:a16="http://schemas.microsoft.com/office/drawing/2014/main" id="{3E7FB485-D703-4A33-93B5-BE0B79703808}"/>
              </a:ext>
            </a:extLst>
          </p:cNvPr>
          <p:cNvCxnSpPr>
            <a:cxnSpLocks/>
            <a:stCxn id="18" idx="0"/>
          </p:cNvCxnSpPr>
          <p:nvPr/>
        </p:nvCxnSpPr>
        <p:spPr>
          <a:xfrm flipH="1" flipV="1">
            <a:off x="6201833" y="4048905"/>
            <a:ext cx="345117" cy="334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1455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Birthday Party Emoji Celebrate Emoticon Happy Birthday Face Hat Emoji Stock  Illustration - Download Image Now - iStock">
            <a:extLst>
              <a:ext uri="{FF2B5EF4-FFF2-40B4-BE49-F238E27FC236}">
                <a16:creationId xmlns:a16="http://schemas.microsoft.com/office/drawing/2014/main" id="{706F267C-2ABF-9C3F-A4FD-FADBBC9F5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11" y="1950165"/>
            <a:ext cx="1932211" cy="193221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Failure Case</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120905"/>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Clinical trials for 110 cancer patients hoping to identify personalized treatments based on gene signatures</a:t>
            </a:r>
          </a:p>
        </p:txBody>
      </p:sp>
      <p:sp>
        <p:nvSpPr>
          <p:cNvPr id="2" name="TextBox 1">
            <a:extLst>
              <a:ext uri="{FF2B5EF4-FFF2-40B4-BE49-F238E27FC236}">
                <a16:creationId xmlns:a16="http://schemas.microsoft.com/office/drawing/2014/main" id="{A24069D1-98EE-D6BA-4577-D052A3FB12D0}"/>
              </a:ext>
            </a:extLst>
          </p:cNvPr>
          <p:cNvSpPr txBox="1"/>
          <p:nvPr/>
        </p:nvSpPr>
        <p:spPr>
          <a:xfrm>
            <a:off x="493295" y="3688680"/>
            <a:ext cx="2127355" cy="785343"/>
          </a:xfrm>
          <a:prstGeom prst="rect">
            <a:avLst/>
          </a:prstGeom>
          <a:noFill/>
          <a:ln>
            <a:noFill/>
          </a:ln>
        </p:spPr>
        <p:txBody>
          <a:bodyPr wrap="square" rtlCol="0">
            <a:spAutoFit/>
          </a:bodyPr>
          <a:lstStyle/>
          <a:p>
            <a:pPr algn="ctr">
              <a:lnSpc>
                <a:spcPct val="150000"/>
              </a:lnSpc>
            </a:pPr>
            <a:r>
              <a:rPr lang="en-US" sz="1600" dirty="0">
                <a:solidFill>
                  <a:srgbClr val="1B202F"/>
                </a:solidFill>
              </a:rPr>
              <a:t>Strong results, high-impact publications</a:t>
            </a:r>
          </a:p>
        </p:txBody>
      </p:sp>
      <p:sp>
        <p:nvSpPr>
          <p:cNvPr id="4" name="TextBox 3">
            <a:extLst>
              <a:ext uri="{FF2B5EF4-FFF2-40B4-BE49-F238E27FC236}">
                <a16:creationId xmlns:a16="http://schemas.microsoft.com/office/drawing/2014/main" id="{BD17C03B-37E6-1CA5-1F4D-E8D50781080F}"/>
              </a:ext>
            </a:extLst>
          </p:cNvPr>
          <p:cNvSpPr txBox="1"/>
          <p:nvPr/>
        </p:nvSpPr>
        <p:spPr>
          <a:xfrm>
            <a:off x="2971013" y="3688680"/>
            <a:ext cx="3052714" cy="1154675"/>
          </a:xfrm>
          <a:prstGeom prst="rect">
            <a:avLst/>
          </a:prstGeom>
          <a:noFill/>
          <a:ln>
            <a:noFill/>
          </a:ln>
        </p:spPr>
        <p:txBody>
          <a:bodyPr wrap="square" rtlCol="0">
            <a:spAutoFit/>
          </a:bodyPr>
          <a:lstStyle/>
          <a:p>
            <a:pPr algn="ctr">
              <a:lnSpc>
                <a:spcPct val="150000"/>
              </a:lnSpc>
            </a:pPr>
            <a:r>
              <a:rPr lang="en-US" sz="1600" dirty="0">
                <a:solidFill>
                  <a:srgbClr val="1B202F"/>
                </a:solidFill>
              </a:rPr>
              <a:t>Experts find errors in analysis</a:t>
            </a:r>
          </a:p>
          <a:p>
            <a:pPr marL="285750" indent="-285750">
              <a:lnSpc>
                <a:spcPct val="150000"/>
              </a:lnSpc>
              <a:buFont typeface="Arial" panose="020B0604020202020204" pitchFamily="34" charset="0"/>
              <a:buChar char="•"/>
            </a:pPr>
            <a:r>
              <a:rPr lang="en-US" sz="1600" dirty="0">
                <a:solidFill>
                  <a:srgbClr val="1B202F"/>
                </a:solidFill>
              </a:rPr>
              <a:t>Excel formula errors</a:t>
            </a:r>
          </a:p>
          <a:p>
            <a:pPr marL="285750" indent="-285750">
              <a:lnSpc>
                <a:spcPct val="150000"/>
              </a:lnSpc>
              <a:buFont typeface="Arial" panose="020B0604020202020204" pitchFamily="34" charset="0"/>
              <a:buChar char="•"/>
            </a:pPr>
            <a:r>
              <a:rPr lang="en-US" sz="1600" dirty="0">
                <a:solidFill>
                  <a:srgbClr val="1B202F"/>
                </a:solidFill>
              </a:rPr>
              <a:t>Poor documentation</a:t>
            </a:r>
          </a:p>
        </p:txBody>
      </p:sp>
      <p:sp>
        <p:nvSpPr>
          <p:cNvPr id="5" name="TextBox 4">
            <a:extLst>
              <a:ext uri="{FF2B5EF4-FFF2-40B4-BE49-F238E27FC236}">
                <a16:creationId xmlns:a16="http://schemas.microsoft.com/office/drawing/2014/main" id="{DA2AF602-8610-4D45-000B-DE4B7ADE7DEF}"/>
              </a:ext>
            </a:extLst>
          </p:cNvPr>
          <p:cNvSpPr txBox="1"/>
          <p:nvPr/>
        </p:nvSpPr>
        <p:spPr>
          <a:xfrm>
            <a:off x="6374090" y="3688680"/>
            <a:ext cx="2127355" cy="785343"/>
          </a:xfrm>
          <a:prstGeom prst="rect">
            <a:avLst/>
          </a:prstGeom>
          <a:noFill/>
          <a:ln>
            <a:noFill/>
          </a:ln>
        </p:spPr>
        <p:txBody>
          <a:bodyPr wrap="square" rtlCol="0">
            <a:spAutoFit/>
          </a:bodyPr>
          <a:lstStyle/>
          <a:p>
            <a:pPr algn="ctr">
              <a:lnSpc>
                <a:spcPct val="150000"/>
              </a:lnSpc>
            </a:pPr>
            <a:r>
              <a:rPr lang="en-US" sz="1600" dirty="0">
                <a:solidFill>
                  <a:srgbClr val="1B202F"/>
                </a:solidFill>
              </a:rPr>
              <a:t>Trials terminated,</a:t>
            </a:r>
          </a:p>
          <a:p>
            <a:pPr algn="ctr">
              <a:lnSpc>
                <a:spcPct val="150000"/>
              </a:lnSpc>
            </a:pPr>
            <a:r>
              <a:rPr lang="en-US" sz="1600" dirty="0">
                <a:solidFill>
                  <a:srgbClr val="1B202F"/>
                </a:solidFill>
              </a:rPr>
              <a:t>25 papers retracted</a:t>
            </a:r>
          </a:p>
        </p:txBody>
      </p:sp>
      <p:pic>
        <p:nvPicPr>
          <p:cNvPr id="5126" name="Picture 6" descr="Loudly Crying Face Emoji (U+1F62D)">
            <a:extLst>
              <a:ext uri="{FF2B5EF4-FFF2-40B4-BE49-F238E27FC236}">
                <a16:creationId xmlns:a16="http://schemas.microsoft.com/office/drawing/2014/main" id="{BEDEDC86-7550-D9B7-D1C9-A68523A83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305" y="2293809"/>
            <a:ext cx="1244924" cy="124492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moji transparent Ocean park hashtags png | Shocked emoji, Emoji, Emoji  clipart">
            <a:extLst>
              <a:ext uri="{FF2B5EF4-FFF2-40B4-BE49-F238E27FC236}">
                <a16:creationId xmlns:a16="http://schemas.microsoft.com/office/drawing/2014/main" id="{40C3D751-3C37-1885-DF0F-C5507A841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790" y="2384057"/>
            <a:ext cx="1095160" cy="115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50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671454"/>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Cloning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76989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wherever you cloned the repo (or already cloned the repo)</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66950"/>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Clone the class repo into the location of your choice. </a:t>
            </a:r>
          </a:p>
        </p:txBody>
      </p:sp>
      <p:sp>
        <p:nvSpPr>
          <p:cNvPr id="7" name="TextBox 6">
            <a:extLst>
              <a:ext uri="{FF2B5EF4-FFF2-40B4-BE49-F238E27FC236}">
                <a16:creationId xmlns:a16="http://schemas.microsoft.com/office/drawing/2014/main" id="{8EBE09FF-F094-4D5D-A26C-5978CD9AEFD2}"/>
              </a:ext>
            </a:extLst>
          </p:cNvPr>
          <p:cNvSpPr txBox="1"/>
          <p:nvPr/>
        </p:nvSpPr>
        <p:spPr>
          <a:xfrm>
            <a:off x="1208955" y="2986366"/>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a:t>
            </a:r>
            <a:r>
              <a:rPr lang="en-US" sz="1500" dirty="0" err="1">
                <a:solidFill>
                  <a:srgbClr val="1B202F"/>
                </a:solidFill>
                <a:latin typeface="Courier New" panose="02070309020205020404" pitchFamily="49" charset="0"/>
                <a:cs typeface="Courier New" panose="02070309020205020404" pitchFamily="49" charset="0"/>
              </a:rPr>
              <a:t>github.com</a:t>
            </a:r>
            <a:r>
              <a:rPr lang="en-US" sz="1500" dirty="0">
                <a:solidFill>
                  <a:srgbClr val="1B202F"/>
                </a:solidFill>
                <a:latin typeface="Courier New" panose="02070309020205020404" pitchFamily="49" charset="0"/>
                <a:cs typeface="Courier New" panose="02070309020205020404" pitchFamily="49" charset="0"/>
              </a:rPr>
              <a:t>/</a:t>
            </a:r>
            <a:r>
              <a:rPr lang="en-US" sz="1500" dirty="0" err="1">
                <a:solidFill>
                  <a:srgbClr val="1B202F"/>
                </a:solidFill>
                <a:latin typeface="Courier New" panose="02070309020205020404" pitchFamily="49" charset="0"/>
                <a:cs typeface="Courier New" panose="02070309020205020404" pitchFamily="49" charset="0"/>
              </a:rPr>
              <a:t>leverest</a:t>
            </a:r>
            <a:r>
              <a:rPr lang="en-US" sz="1500" dirty="0">
                <a:solidFill>
                  <a:srgbClr val="1B202F"/>
                </a:solidFill>
                <a:latin typeface="Courier New" panose="02070309020205020404" pitchFamily="49" charset="0"/>
                <a:cs typeface="Courier New" panose="02070309020205020404" pitchFamily="49" charset="0"/>
              </a:rPr>
              <a:t>/15.S60_2025.git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451125"/>
            <a:ext cx="6726089" cy="553998"/>
          </a:xfrm>
          <a:prstGeom prst="rect">
            <a:avLst/>
          </a:prstGeom>
          <a:noFill/>
          <a:ln>
            <a:noFill/>
          </a:ln>
        </p:spPr>
        <p:txBody>
          <a:bodyPr wrap="square" rtlCol="0">
            <a:spAutoFit/>
          </a:bodyPr>
          <a:lstStyle/>
          <a:p>
            <a:pPr>
              <a:spcAft>
                <a:spcPts val="3000"/>
              </a:spcAft>
            </a:pPr>
            <a:r>
              <a:rPr lang="en-US" sz="1500" dirty="0">
                <a:solidFill>
                  <a:srgbClr val="1B202F"/>
                </a:solidFill>
              </a:rPr>
              <a:t>2.   Clone the </a:t>
            </a:r>
            <a:r>
              <a:rPr lang="en-US" sz="1500" dirty="0" err="1">
                <a:solidFill>
                  <a:srgbClr val="1B202F"/>
                </a:solidFill>
              </a:rPr>
              <a:t>Github</a:t>
            </a:r>
            <a:r>
              <a:rPr lang="en-US" sz="1500" dirty="0">
                <a:solidFill>
                  <a:srgbClr val="1B202F"/>
                </a:solidFill>
              </a:rPr>
              <a:t> repository to your machine or pull changes if you already cloned it</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4" y="4126220"/>
            <a:ext cx="6726089" cy="553998"/>
          </a:xfrm>
          <a:prstGeom prst="rect">
            <a:avLst/>
          </a:prstGeom>
          <a:noFill/>
        </p:spPr>
        <p:txBody>
          <a:bodyPr wrap="square">
            <a:spAutoFit/>
          </a:bodyPr>
          <a:lstStyle/>
          <a:p>
            <a:pPr>
              <a:spcAft>
                <a:spcPts val="1200"/>
              </a:spcAft>
            </a:pPr>
            <a:r>
              <a:rPr lang="en-US" sz="1500" dirty="0">
                <a:solidFill>
                  <a:srgbClr val="1B202F"/>
                </a:solidFill>
              </a:rPr>
              <a:t>3.   Find it on your computer and check it out! You should see the module for this session (or change your directory and type </a:t>
            </a:r>
            <a:r>
              <a:rPr lang="en-US" sz="1500" dirty="0">
                <a:solidFill>
                  <a:srgbClr val="1B202F"/>
                </a:solidFill>
                <a:latin typeface="Courier New" panose="02070309020205020404" pitchFamily="49" charset="0"/>
                <a:cs typeface="Courier New" panose="02070309020205020404" pitchFamily="49" charset="0"/>
              </a:rPr>
              <a:t>ls</a:t>
            </a:r>
            <a:r>
              <a:rPr lang="en-US" sz="1500" dirty="0">
                <a:solidFill>
                  <a:srgbClr val="1B202F"/>
                </a:solidFill>
              </a:rPr>
              <a:t> )</a:t>
            </a:r>
          </a:p>
        </p:txBody>
      </p:sp>
      <p:sp>
        <p:nvSpPr>
          <p:cNvPr id="18" name="TextBox 17">
            <a:extLst>
              <a:ext uri="{FF2B5EF4-FFF2-40B4-BE49-F238E27FC236}">
                <a16:creationId xmlns:a16="http://schemas.microsoft.com/office/drawing/2014/main" id="{6BD84B5F-D08F-4C1C-A779-330BAC2319A4}"/>
              </a:ext>
            </a:extLst>
          </p:cNvPr>
          <p:cNvSpPr txBox="1"/>
          <p:nvPr/>
        </p:nvSpPr>
        <p:spPr>
          <a:xfrm>
            <a:off x="1208955" y="2123296"/>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~/courses/</a:t>
            </a:r>
          </a:p>
        </p:txBody>
      </p:sp>
      <p:sp>
        <p:nvSpPr>
          <p:cNvPr id="2" name="TextBox 1">
            <a:extLst>
              <a:ext uri="{FF2B5EF4-FFF2-40B4-BE49-F238E27FC236}">
                <a16:creationId xmlns:a16="http://schemas.microsoft.com/office/drawing/2014/main" id="{CD79984B-1564-65CB-D546-6D6A233FDF5A}"/>
              </a:ext>
            </a:extLst>
          </p:cNvPr>
          <p:cNvSpPr txBox="1"/>
          <p:nvPr/>
        </p:nvSpPr>
        <p:spPr>
          <a:xfrm>
            <a:off x="1208955" y="3603612"/>
            <a:ext cx="6672502"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15.S60_2025</a:t>
            </a:r>
          </a:p>
          <a:p>
            <a:pPr algn="ctr"/>
            <a:r>
              <a:rPr lang="en-US" sz="1500" dirty="0">
                <a:solidFill>
                  <a:srgbClr val="1B202F"/>
                </a:solidFill>
                <a:latin typeface="Courier New" panose="02070309020205020404" pitchFamily="49" charset="0"/>
                <a:cs typeface="Courier New" panose="02070309020205020404" pitchFamily="49" charset="0"/>
              </a:rPr>
              <a:t>git pull</a:t>
            </a:r>
          </a:p>
        </p:txBody>
      </p:sp>
      <p:sp>
        <p:nvSpPr>
          <p:cNvPr id="3" name="TextBox 2">
            <a:extLst>
              <a:ext uri="{FF2B5EF4-FFF2-40B4-BE49-F238E27FC236}">
                <a16:creationId xmlns:a16="http://schemas.microsoft.com/office/drawing/2014/main" id="{729CA713-8FCD-4CA9-4C36-A2F47F422222}"/>
              </a:ext>
            </a:extLst>
          </p:cNvPr>
          <p:cNvSpPr txBox="1"/>
          <p:nvPr/>
        </p:nvSpPr>
        <p:spPr>
          <a:xfrm>
            <a:off x="4225936" y="3309531"/>
            <a:ext cx="1907827" cy="323165"/>
          </a:xfrm>
          <a:prstGeom prst="rect">
            <a:avLst/>
          </a:prstGeom>
          <a:noFill/>
          <a:ln>
            <a:noFill/>
          </a:ln>
        </p:spPr>
        <p:txBody>
          <a:bodyPr wrap="square" rtlCol="0">
            <a:spAutoFit/>
          </a:bodyPr>
          <a:lstStyle/>
          <a:p>
            <a:pPr>
              <a:spcAft>
                <a:spcPts val="3000"/>
              </a:spcAft>
            </a:pPr>
            <a:r>
              <a:rPr lang="en-US" sz="1500" dirty="0">
                <a:solidFill>
                  <a:srgbClr val="1B202F"/>
                </a:solidFill>
              </a:rPr>
              <a:t>- or - </a:t>
            </a:r>
          </a:p>
        </p:txBody>
      </p:sp>
    </p:spTree>
    <p:extLst>
      <p:ext uri="{BB962C8B-B14F-4D97-AF65-F5344CB8AC3E}">
        <p14:creationId xmlns:p14="http://schemas.microsoft.com/office/powerpoint/2010/main" val="3385425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through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Go to github.com and login</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28850"/>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Create your own repository in </a:t>
            </a:r>
            <a:r>
              <a:rPr lang="en-US" sz="1600" dirty="0" err="1">
                <a:solidFill>
                  <a:srgbClr val="1B202F"/>
                </a:solidFill>
              </a:rPr>
              <a:t>Github</a:t>
            </a:r>
            <a:r>
              <a:rPr lang="en-US" sz="1600" dirty="0">
                <a:solidFill>
                  <a:srgbClr val="1B202F"/>
                </a:solidFill>
              </a:rPr>
              <a:t> called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cs typeface="Courier New" panose="02070309020205020404" pitchFamily="49" charset="0"/>
              </a:rPr>
              <a:t> (we’ll walk through this together)</a:t>
            </a:r>
            <a:r>
              <a:rPr lang="en-US" sz="1600" dirty="0">
                <a:solidFill>
                  <a:srgbClr val="1B202F"/>
                </a:solidFill>
              </a:rPr>
              <a:t>. </a:t>
            </a:r>
          </a:p>
        </p:txBody>
      </p:sp>
      <p:sp>
        <p:nvSpPr>
          <p:cNvPr id="7" name="TextBox 6">
            <a:extLst>
              <a:ext uri="{FF2B5EF4-FFF2-40B4-BE49-F238E27FC236}">
                <a16:creationId xmlns:a16="http://schemas.microsoft.com/office/drawing/2014/main" id="{8EBE09FF-F094-4D5D-A26C-5978CD9AEFD2}"/>
              </a:ext>
            </a:extLst>
          </p:cNvPr>
          <p:cNvSpPr txBox="1"/>
          <p:nvPr/>
        </p:nvSpPr>
        <p:spPr>
          <a:xfrm>
            <a:off x="1208954" y="4311075"/>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https://github.com/&lt;username&gt;/&lt;reponame&gt;.git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3" y="3919732"/>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Clone the </a:t>
            </a:r>
            <a:r>
              <a:rPr lang="en-US" sz="1500" dirty="0" err="1">
                <a:solidFill>
                  <a:srgbClr val="1B202F"/>
                </a:solidFill>
              </a:rPr>
              <a:t>Github</a:t>
            </a:r>
            <a:r>
              <a:rPr lang="en-US" sz="1500" dirty="0">
                <a:solidFill>
                  <a:srgbClr val="1B202F"/>
                </a:solidFill>
              </a:rPr>
              <a:t> repository to your machine </a:t>
            </a:r>
            <a:r>
              <a:rPr lang="en-US" sz="1500" b="1" dirty="0">
                <a:solidFill>
                  <a:srgbClr val="1B202F"/>
                </a:solidFill>
              </a:rPr>
              <a:t>[skip this step for now]</a:t>
            </a:r>
          </a:p>
        </p:txBody>
      </p:sp>
      <p:sp>
        <p:nvSpPr>
          <p:cNvPr id="2" name="TextBox 1">
            <a:extLst>
              <a:ext uri="{FF2B5EF4-FFF2-40B4-BE49-F238E27FC236}">
                <a16:creationId xmlns:a16="http://schemas.microsoft.com/office/drawing/2014/main" id="{6C84BB58-60E9-5E84-A235-216727713C6D}"/>
              </a:ext>
            </a:extLst>
          </p:cNvPr>
          <p:cNvSpPr txBox="1"/>
          <p:nvPr/>
        </p:nvSpPr>
        <p:spPr>
          <a:xfrm>
            <a:off x="1208956" y="2571750"/>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Click “New” in the top left by your list of repositories and fill in details</a:t>
            </a:r>
          </a:p>
        </p:txBody>
      </p:sp>
      <p:pic>
        <p:nvPicPr>
          <p:cNvPr id="4" name="Picture 3">
            <a:extLst>
              <a:ext uri="{FF2B5EF4-FFF2-40B4-BE49-F238E27FC236}">
                <a16:creationId xmlns:a16="http://schemas.microsoft.com/office/drawing/2014/main" id="{F6AC822F-A1C9-6170-1EB9-EB2D5E07C91E}"/>
              </a:ext>
            </a:extLst>
          </p:cNvPr>
          <p:cNvPicPr>
            <a:picLocks noChangeAspect="1"/>
          </p:cNvPicPr>
          <p:nvPr/>
        </p:nvPicPr>
        <p:blipFill>
          <a:blip r:embed="rId3"/>
          <a:stretch>
            <a:fillRect/>
          </a:stretch>
        </p:blipFill>
        <p:spPr>
          <a:xfrm>
            <a:off x="2655833" y="2967430"/>
            <a:ext cx="3210893" cy="858124"/>
          </a:xfrm>
          <a:prstGeom prst="rect">
            <a:avLst/>
          </a:prstGeom>
        </p:spPr>
      </p:pic>
    </p:spTree>
    <p:extLst>
      <p:ext uri="{BB962C8B-B14F-4D97-AF65-F5344CB8AC3E}">
        <p14:creationId xmlns:p14="http://schemas.microsoft.com/office/powerpoint/2010/main" val="96832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803415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for existing local repo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the existing repo (from the Git part of class)</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28850"/>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Create a remote connection for </a:t>
            </a:r>
            <a:r>
              <a:rPr lang="en-US" sz="1600" dirty="0" err="1">
                <a:solidFill>
                  <a:srgbClr val="1B202F"/>
                </a:solidFill>
                <a:latin typeface="Courier New" panose="02070309020205020404" pitchFamily="49" charset="0"/>
                <a:cs typeface="Courier New" panose="02070309020205020404" pitchFamily="49" charset="0"/>
              </a:rPr>
              <a:t>myrepo</a:t>
            </a:r>
            <a:endParaRPr lang="en-US" sz="1600" dirty="0">
              <a:solidFill>
                <a:srgbClr val="1B202F"/>
              </a:solidFill>
            </a:endParaRPr>
          </a:p>
        </p:txBody>
      </p:sp>
      <p:sp>
        <p:nvSpPr>
          <p:cNvPr id="7" name="TextBox 6">
            <a:extLst>
              <a:ext uri="{FF2B5EF4-FFF2-40B4-BE49-F238E27FC236}">
                <a16:creationId xmlns:a16="http://schemas.microsoft.com/office/drawing/2014/main" id="{8EBE09FF-F094-4D5D-A26C-5978CD9AEFD2}"/>
              </a:ext>
            </a:extLst>
          </p:cNvPr>
          <p:cNvSpPr txBox="1"/>
          <p:nvPr/>
        </p:nvSpPr>
        <p:spPr>
          <a:xfrm>
            <a:off x="1208956" y="3099307"/>
            <a:ext cx="6672502" cy="339324"/>
          </a:xfrm>
          <a:prstGeom prst="rect">
            <a:avLst/>
          </a:prstGeom>
          <a:noFill/>
          <a:ln>
            <a:noFill/>
          </a:ln>
        </p:spPr>
        <p:txBody>
          <a:bodyPr wrap="square" rtlCol="0">
            <a:spAutoFit/>
          </a:bodyPr>
          <a:lstStyle/>
          <a:p>
            <a:pPr algn="ctr">
              <a:lnSpc>
                <a:spcPct val="120000"/>
              </a:lnSpc>
            </a:pPr>
            <a:r>
              <a:rPr lang="en-US" sz="1400" dirty="0">
                <a:solidFill>
                  <a:srgbClr val="000000"/>
                </a:solidFill>
                <a:latin typeface="Courier New" panose="02070309020205020404" pitchFamily="49" charset="0"/>
                <a:cs typeface="Courier New" panose="02070309020205020404" pitchFamily="49" charset="0"/>
              </a:rPr>
              <a:t>git remote add origin &lt;</a:t>
            </a:r>
            <a:r>
              <a:rPr lang="en-US" sz="1400" dirty="0" err="1">
                <a:solidFill>
                  <a:srgbClr val="000000"/>
                </a:solidFill>
                <a:latin typeface="Courier New" panose="02070309020205020404" pitchFamily="49" charset="0"/>
                <a:cs typeface="Courier New" panose="02070309020205020404" pitchFamily="49" charset="0"/>
              </a:rPr>
              <a:t>Github</a:t>
            </a:r>
            <a:r>
              <a:rPr lang="en-US" sz="1400" dirty="0">
                <a:solidFill>
                  <a:srgbClr val="000000"/>
                </a:solidFill>
                <a:latin typeface="Courier New" panose="02070309020205020404" pitchFamily="49" charset="0"/>
                <a:cs typeface="Courier New" panose="02070309020205020404" pitchFamily="49" charset="0"/>
              </a:rPr>
              <a:t> HTTPS&gt;</a:t>
            </a:r>
            <a:endParaRPr lang="en-US" sz="1400" dirty="0">
              <a:solidFill>
                <a:srgbClr val="000000"/>
              </a:solidFill>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07964"/>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 remote connection</a:t>
            </a:r>
          </a:p>
        </p:txBody>
      </p:sp>
      <p:sp>
        <p:nvSpPr>
          <p:cNvPr id="18" name="TextBox 17">
            <a:extLst>
              <a:ext uri="{FF2B5EF4-FFF2-40B4-BE49-F238E27FC236}">
                <a16:creationId xmlns:a16="http://schemas.microsoft.com/office/drawing/2014/main" id="{6BD84B5F-D08F-4C1C-A779-330BAC2319A4}"/>
              </a:ext>
            </a:extLst>
          </p:cNvPr>
          <p:cNvSpPr txBox="1"/>
          <p:nvPr/>
        </p:nvSpPr>
        <p:spPr>
          <a:xfrm>
            <a:off x="1208955" y="2380135"/>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latin typeface="Courier New" panose="02070309020205020404" pitchFamily="49" charset="0"/>
                <a:cs typeface="Courier New" panose="02070309020205020404" pitchFamily="49" charset="0"/>
              </a:rPr>
              <a:t> </a:t>
            </a:r>
          </a:p>
        </p:txBody>
      </p:sp>
      <p:sp>
        <p:nvSpPr>
          <p:cNvPr id="2" name="TextBox 1">
            <a:extLst>
              <a:ext uri="{FF2B5EF4-FFF2-40B4-BE49-F238E27FC236}">
                <a16:creationId xmlns:a16="http://schemas.microsoft.com/office/drawing/2014/main" id="{D65DCA35-3F9A-0521-3248-93216007CFB7}"/>
              </a:ext>
            </a:extLst>
          </p:cNvPr>
          <p:cNvSpPr txBox="1"/>
          <p:nvPr/>
        </p:nvSpPr>
        <p:spPr>
          <a:xfrm>
            <a:off x="1208955" y="3907916"/>
            <a:ext cx="6672502" cy="340093"/>
          </a:xfrm>
          <a:prstGeom prst="rect">
            <a:avLst/>
          </a:prstGeom>
          <a:noFill/>
          <a:ln>
            <a:noFill/>
          </a:ln>
        </p:spPr>
        <p:txBody>
          <a:bodyPr wrap="square" rtlCol="0">
            <a:spAutoFit/>
          </a:bodyPr>
          <a:lstStyle/>
          <a:p>
            <a:pPr algn="ctr">
              <a:lnSpc>
                <a:spcPct val="120000"/>
              </a:lnSpc>
            </a:pPr>
            <a:r>
              <a:rPr lang="en-US" sz="1400" dirty="0">
                <a:solidFill>
                  <a:srgbClr val="000000"/>
                </a:solidFill>
                <a:latin typeface="Courier New" panose="02070309020205020404" pitchFamily="49" charset="0"/>
                <a:cs typeface="Courier New" panose="02070309020205020404" pitchFamily="49" charset="0"/>
              </a:rPr>
              <a:t>git push -u origin main </a:t>
            </a:r>
          </a:p>
        </p:txBody>
      </p:sp>
      <p:sp>
        <p:nvSpPr>
          <p:cNvPr id="3" name="TextBox 2">
            <a:extLst>
              <a:ext uri="{FF2B5EF4-FFF2-40B4-BE49-F238E27FC236}">
                <a16:creationId xmlns:a16="http://schemas.microsoft.com/office/drawing/2014/main" id="{19504269-F090-33CC-F5C4-125A72E85BB6}"/>
              </a:ext>
            </a:extLst>
          </p:cNvPr>
          <p:cNvSpPr txBox="1"/>
          <p:nvPr/>
        </p:nvSpPr>
        <p:spPr>
          <a:xfrm>
            <a:off x="1208956" y="351657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Push to upstream to </a:t>
            </a:r>
            <a:r>
              <a:rPr lang="en-US" sz="1500" dirty="0" err="1">
                <a:solidFill>
                  <a:srgbClr val="1B202F"/>
                </a:solidFill>
              </a:rPr>
              <a:t>Github</a:t>
            </a:r>
            <a:endParaRPr lang="en-US" sz="1500" dirty="0">
              <a:solidFill>
                <a:srgbClr val="1B202F"/>
              </a:solidFill>
            </a:endParaRPr>
          </a:p>
        </p:txBody>
      </p:sp>
    </p:spTree>
    <p:extLst>
      <p:ext uri="{BB962C8B-B14F-4D97-AF65-F5344CB8AC3E}">
        <p14:creationId xmlns:p14="http://schemas.microsoft.com/office/powerpoint/2010/main" val="2550111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Pushing to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 Demo</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Create a new file </a:t>
            </a:r>
            <a:r>
              <a:rPr lang="en-US" sz="1600" dirty="0" err="1">
                <a:solidFill>
                  <a:srgbClr val="1B202F"/>
                </a:solidFill>
                <a:latin typeface="Courier New" panose="02070309020205020404" pitchFamily="49" charset="0"/>
                <a:cs typeface="Courier New" panose="02070309020205020404" pitchFamily="49" charset="0"/>
              </a:rPr>
              <a:t>mynewfile.txt</a:t>
            </a:r>
            <a:r>
              <a:rPr lang="en-US" sz="1600" dirty="0">
                <a:solidFill>
                  <a:srgbClr val="1B202F"/>
                </a:solidFill>
              </a:rPr>
              <a:t>, add some text, commit locally and push changes to </a:t>
            </a:r>
            <a:r>
              <a:rPr lang="en-US" sz="1600" dirty="0" err="1">
                <a:solidFill>
                  <a:srgbClr val="1B202F"/>
                </a:solidFill>
              </a:rPr>
              <a:t>Github</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78459" y="2472185"/>
            <a:ext cx="5587081" cy="230832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touch localfile.txt</a:t>
            </a:r>
          </a:p>
          <a:p>
            <a:pPr algn="ctr"/>
            <a:r>
              <a:rPr lang="en-US" sz="1600" dirty="0">
                <a:solidFill>
                  <a:srgbClr val="1B202F"/>
                </a:solidFill>
                <a:latin typeface="Courier New" panose="02070309020205020404" pitchFamily="49" charset="0"/>
                <a:cs typeface="Courier New" panose="02070309020205020404" pitchFamily="49" charset="0"/>
              </a:rPr>
              <a:t>nano localfile.txt</a:t>
            </a:r>
          </a:p>
          <a:p>
            <a:pPr algn="ctr"/>
            <a:endParaRPr lang="en-US" sz="1600" dirty="0">
              <a:solidFill>
                <a:srgbClr val="1B202F"/>
              </a:solidFill>
              <a:cs typeface="Courier New" panose="02070309020205020404" pitchFamily="49" charset="0"/>
            </a:endParaRPr>
          </a:p>
          <a:p>
            <a:pPr algn="ct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add localfile.txt</a:t>
            </a:r>
          </a:p>
          <a:p>
            <a:pPr algn="ctr"/>
            <a:r>
              <a:rPr lang="en-US" sz="1600" dirty="0">
                <a:solidFill>
                  <a:srgbClr val="1B202F"/>
                </a:solidFill>
                <a:latin typeface="Courier New" panose="02070309020205020404" pitchFamily="49" charset="0"/>
                <a:cs typeface="Courier New" panose="02070309020205020404" pitchFamily="49" charset="0"/>
              </a:rPr>
              <a:t>git commit –m “Add file to local repo”</a:t>
            </a:r>
          </a:p>
          <a:p>
            <a:pPr algn="ctr"/>
            <a:endParaRPr lang="en-US" sz="1600" dirty="0">
              <a:solidFill>
                <a:srgbClr val="1B202F"/>
              </a:solidFill>
              <a:latin typeface="Courier New" panose="02070309020205020404" pitchFamily="49" charset="0"/>
              <a:cs typeface="Courier New" panose="02070309020205020404" pitchFamily="49" charset="0"/>
            </a:endParaRPr>
          </a:p>
          <a:p>
            <a:pPr algn="ct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6" name="TextBox 5">
            <a:extLst>
              <a:ext uri="{FF2B5EF4-FFF2-40B4-BE49-F238E27FC236}">
                <a16:creationId xmlns:a16="http://schemas.microsoft.com/office/drawing/2014/main" id="{85DAE752-2976-2BF6-1A1C-13F83981DDF0}"/>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a new file and add a line of text</a:t>
            </a:r>
          </a:p>
        </p:txBody>
      </p:sp>
      <p:sp>
        <p:nvSpPr>
          <p:cNvPr id="7" name="TextBox 6">
            <a:extLst>
              <a:ext uri="{FF2B5EF4-FFF2-40B4-BE49-F238E27FC236}">
                <a16:creationId xmlns:a16="http://schemas.microsoft.com/office/drawing/2014/main" id="{084B7939-F9F0-DAE0-9FE6-003094818B0A}"/>
              </a:ext>
            </a:extLst>
          </p:cNvPr>
          <p:cNvSpPr txBox="1"/>
          <p:nvPr/>
        </p:nvSpPr>
        <p:spPr>
          <a:xfrm>
            <a:off x="1208955" y="3088359"/>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Commit the changes locally</a:t>
            </a:r>
          </a:p>
        </p:txBody>
      </p:sp>
      <p:sp>
        <p:nvSpPr>
          <p:cNvPr id="9" name="TextBox 8">
            <a:extLst>
              <a:ext uri="{FF2B5EF4-FFF2-40B4-BE49-F238E27FC236}">
                <a16:creationId xmlns:a16="http://schemas.microsoft.com/office/drawing/2014/main" id="{BE099C4C-B358-DA55-AC12-AF7511275CB0}"/>
              </a:ext>
            </a:extLst>
          </p:cNvPr>
          <p:cNvSpPr txBox="1"/>
          <p:nvPr/>
        </p:nvSpPr>
        <p:spPr>
          <a:xfrm>
            <a:off x="1208955" y="4061253"/>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3.   Push the changes to </a:t>
            </a:r>
            <a:r>
              <a:rPr lang="en-US" sz="1500" dirty="0" err="1">
                <a:solidFill>
                  <a:srgbClr val="1B202F"/>
                </a:solidFill>
              </a:rPr>
              <a:t>Github</a:t>
            </a:r>
            <a:endParaRPr lang="en-US" sz="1500" dirty="0">
              <a:solidFill>
                <a:srgbClr val="1B202F"/>
              </a:solidFill>
            </a:endParaRPr>
          </a:p>
        </p:txBody>
      </p:sp>
    </p:spTree>
    <p:extLst>
      <p:ext uri="{BB962C8B-B14F-4D97-AF65-F5344CB8AC3E}">
        <p14:creationId xmlns:p14="http://schemas.microsoft.com/office/powerpoint/2010/main" val="2612691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 with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2516586"/>
          </a:xfrm>
          <a:prstGeom prst="rect">
            <a:avLst/>
          </a:prstGeom>
          <a:noFill/>
          <a:ln>
            <a:noFill/>
          </a:ln>
        </p:spPr>
        <p:txBody>
          <a:bodyPr wrap="square" rtlCol="0">
            <a:spAutoFit/>
          </a:bodyPr>
          <a:lstStyle/>
          <a:p>
            <a:pPr>
              <a:lnSpc>
                <a:spcPct val="150000"/>
              </a:lnSpc>
            </a:pPr>
            <a:r>
              <a:rPr lang="en-US" sz="1600" dirty="0">
                <a:solidFill>
                  <a:srgbClr val="1B202F"/>
                </a:solidFill>
              </a:rPr>
              <a:t>Your collaborators may have pushed new changes to </a:t>
            </a:r>
            <a:r>
              <a:rPr lang="en-US" sz="1600" dirty="0" err="1">
                <a:solidFill>
                  <a:srgbClr val="1B202F"/>
                </a:solidFill>
              </a:rPr>
              <a:t>Github</a:t>
            </a:r>
            <a:r>
              <a:rPr lang="en-US" sz="1600" dirty="0">
                <a:solidFill>
                  <a:srgbClr val="1B202F"/>
                </a:solidFill>
              </a:rPr>
              <a:t> while you’ve been working on your own changes locally. </a:t>
            </a:r>
          </a:p>
          <a:p>
            <a:pPr>
              <a:lnSpc>
                <a:spcPct val="150000"/>
              </a:lnSpc>
            </a:pPr>
            <a:endParaRPr lang="en-US" sz="1100" dirty="0">
              <a:solidFill>
                <a:srgbClr val="1B202F"/>
              </a:solidFill>
            </a:endParaRPr>
          </a:p>
          <a:p>
            <a:pPr>
              <a:lnSpc>
                <a:spcPct val="150000"/>
              </a:lnSpc>
            </a:pPr>
            <a:r>
              <a:rPr lang="en-US" sz="1600" b="1" dirty="0">
                <a:solidFill>
                  <a:srgbClr val="1B202F"/>
                </a:solidFill>
              </a:rPr>
              <a:t>Best practices:</a:t>
            </a:r>
          </a:p>
          <a:p>
            <a:pPr marL="285750" indent="-285750">
              <a:lnSpc>
                <a:spcPct val="150000"/>
              </a:lnSpc>
              <a:buFont typeface="Arial" panose="020B0604020202020204" pitchFamily="34" charset="0"/>
              <a:buChar char="•"/>
            </a:pPr>
            <a:r>
              <a:rPr lang="en-US" sz="1600" dirty="0">
                <a:solidFill>
                  <a:srgbClr val="1B202F"/>
                </a:solidFill>
              </a:rPr>
              <a:t>Pull from </a:t>
            </a:r>
            <a:r>
              <a:rPr lang="en-US" sz="1600" dirty="0" err="1">
                <a:solidFill>
                  <a:srgbClr val="1B202F"/>
                </a:solidFill>
              </a:rPr>
              <a:t>Github</a:t>
            </a:r>
            <a:r>
              <a:rPr lang="en-US" sz="1600" dirty="0">
                <a:solidFill>
                  <a:srgbClr val="1B202F"/>
                </a:solidFill>
              </a:rPr>
              <a:t> often, even when you aren’t making changes to the remote repo</a:t>
            </a:r>
          </a:p>
          <a:p>
            <a:pPr marL="285750" indent="-285750">
              <a:lnSpc>
                <a:spcPct val="150000"/>
              </a:lnSpc>
              <a:buFont typeface="Arial" panose="020B0604020202020204" pitchFamily="34" charset="0"/>
              <a:buChar char="•"/>
            </a:pPr>
            <a:r>
              <a:rPr lang="en-US" sz="1600" dirty="0">
                <a:solidFill>
                  <a:srgbClr val="1B202F"/>
                </a:solidFill>
              </a:rPr>
              <a:t>Pull right before you push your changes</a:t>
            </a:r>
          </a:p>
          <a:p>
            <a:pPr marL="285750" indent="-285750">
              <a:lnSpc>
                <a:spcPct val="150000"/>
              </a:lnSpc>
              <a:buFont typeface="Arial" panose="020B0604020202020204" pitchFamily="34" charset="0"/>
              <a:buChar char="•"/>
            </a:pPr>
            <a:r>
              <a:rPr lang="en-US" sz="1600" dirty="0">
                <a:solidFill>
                  <a:srgbClr val="1B202F"/>
                </a:solidFill>
              </a:rPr>
              <a:t>Resolve merge conflicts as they arise when you pull</a:t>
            </a:r>
          </a:p>
        </p:txBody>
      </p:sp>
      <p:sp>
        <p:nvSpPr>
          <p:cNvPr id="4" name="Rectangle 3">
            <a:extLst>
              <a:ext uri="{FF2B5EF4-FFF2-40B4-BE49-F238E27FC236}">
                <a16:creationId xmlns:a16="http://schemas.microsoft.com/office/drawing/2014/main" id="{272C4AFA-73D0-2354-2C7B-0FBF90468D73}"/>
              </a:ext>
            </a:extLst>
          </p:cNvPr>
          <p:cNvSpPr/>
          <p:nvPr/>
        </p:nvSpPr>
        <p:spPr>
          <a:xfrm>
            <a:off x="1031827" y="3614067"/>
            <a:ext cx="7012593" cy="1219289"/>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BA003F9-8475-49C3-6759-816079E44623}"/>
              </a:ext>
            </a:extLst>
          </p:cNvPr>
          <p:cNvSpPr txBox="1"/>
          <p:nvPr/>
        </p:nvSpPr>
        <p:spPr>
          <a:xfrm>
            <a:off x="1778459" y="3891427"/>
            <a:ext cx="5587081"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commit –m “Fix bug”</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7" name="TextBox 6">
            <a:extLst>
              <a:ext uri="{FF2B5EF4-FFF2-40B4-BE49-F238E27FC236}">
                <a16:creationId xmlns:a16="http://schemas.microsoft.com/office/drawing/2014/main" id="{52158E75-2477-034A-B9A8-81BA7CE88169}"/>
              </a:ext>
            </a:extLst>
          </p:cNvPr>
          <p:cNvSpPr txBox="1"/>
          <p:nvPr/>
        </p:nvSpPr>
        <p:spPr>
          <a:xfrm>
            <a:off x="1099579" y="3676518"/>
            <a:ext cx="1460122" cy="323165"/>
          </a:xfrm>
          <a:prstGeom prst="rect">
            <a:avLst/>
          </a:prstGeom>
          <a:noFill/>
          <a:ln>
            <a:noFill/>
          </a:ln>
        </p:spPr>
        <p:txBody>
          <a:bodyPr wrap="square" rtlCol="0">
            <a:spAutoFit/>
          </a:bodyPr>
          <a:lstStyle/>
          <a:p>
            <a:pPr>
              <a:spcAft>
                <a:spcPts val="4800"/>
              </a:spcAft>
            </a:pPr>
            <a:r>
              <a:rPr lang="en-US" sz="1500" dirty="0">
                <a:solidFill>
                  <a:srgbClr val="1B202F"/>
                </a:solidFill>
              </a:rPr>
              <a:t>For example,</a:t>
            </a:r>
          </a:p>
        </p:txBody>
      </p:sp>
    </p:spTree>
    <p:extLst>
      <p:ext uri="{BB962C8B-B14F-4D97-AF65-F5344CB8AC3E}">
        <p14:creationId xmlns:p14="http://schemas.microsoft.com/office/powerpoint/2010/main" val="1144855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2252155"/>
            <a:ext cx="7012593"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merge the changes 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pull any new changes from </a:t>
            </a:r>
            <a:r>
              <a:rPr lang="en-US" sz="1600" dirty="0" err="1">
                <a:solidFill>
                  <a:srgbClr val="1B202F"/>
                </a:solidFill>
              </a:rPr>
              <a:t>Github</a:t>
            </a:r>
            <a:r>
              <a:rPr lang="en-US" sz="1600" dirty="0">
                <a:solidFill>
                  <a:srgbClr val="1B202F"/>
                </a:solidFill>
              </a:rPr>
              <a:t>, and push to </a:t>
            </a:r>
            <a:r>
              <a:rPr lang="en-US" sz="1600" dirty="0" err="1">
                <a:solidFill>
                  <a:srgbClr val="1B202F"/>
                </a:solidFill>
              </a:rPr>
              <a:t>Github</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78459" y="2757866"/>
            <a:ext cx="5587081" cy="2062103"/>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mynewfile.txt</a:t>
            </a:r>
          </a:p>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“Adding a text file”</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3" name="TextBox 2">
            <a:extLst>
              <a:ext uri="{FF2B5EF4-FFF2-40B4-BE49-F238E27FC236}">
                <a16:creationId xmlns:a16="http://schemas.microsoft.com/office/drawing/2014/main" id="{09BF055C-B4F0-FE7F-7339-8C8FD7A488DA}"/>
              </a:ext>
            </a:extLst>
          </p:cNvPr>
          <p:cNvSpPr txBox="1"/>
          <p:nvPr/>
        </p:nvSpPr>
        <p:spPr>
          <a:xfrm>
            <a:off x="1208955" y="239087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Step-by-step:</a:t>
            </a:r>
          </a:p>
        </p:txBody>
      </p:sp>
    </p:spTree>
    <p:extLst>
      <p:ext uri="{BB962C8B-B14F-4D97-AF65-F5344CB8AC3E}">
        <p14:creationId xmlns:p14="http://schemas.microsoft.com/office/powerpoint/2010/main" val="3232425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853D956B-C752-5415-E97D-FBCE728A61B8}"/>
              </a:ext>
            </a:extLst>
          </p:cNvPr>
          <p:cNvSpPr/>
          <p:nvPr/>
        </p:nvSpPr>
        <p:spPr>
          <a:xfrm>
            <a:off x="2055374" y="4021157"/>
            <a:ext cx="1577950"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03143CD7-D13D-4B27-DCA3-079F5835DD07}"/>
              </a:ext>
            </a:extLst>
          </p:cNvPr>
          <p:cNvSpPr/>
          <p:nvPr/>
        </p:nvSpPr>
        <p:spPr>
          <a:xfrm>
            <a:off x="2055374" y="1064564"/>
            <a:ext cx="3358197"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28F23C1D-07A2-F848-82FB-2D1BE0204243}"/>
              </a:ext>
            </a:extLst>
          </p:cNvPr>
          <p:cNvSpPr/>
          <p:nvPr/>
        </p:nvSpPr>
        <p:spPr>
          <a:xfrm>
            <a:off x="2055375" y="2043174"/>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79F353F4-078E-8312-F9D4-9B5D0422279D}"/>
              </a:ext>
            </a:extLst>
          </p:cNvPr>
          <p:cNvSpPr/>
          <p:nvPr/>
        </p:nvSpPr>
        <p:spPr>
          <a:xfrm>
            <a:off x="2055376" y="3026421"/>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26" name="Rectangle 25">
            <a:extLst>
              <a:ext uri="{FF2B5EF4-FFF2-40B4-BE49-F238E27FC236}">
                <a16:creationId xmlns:a16="http://schemas.microsoft.com/office/drawing/2014/main" id="{6793148B-D356-0EE5-F4DE-60A2F6EE0249}"/>
              </a:ext>
            </a:extLst>
          </p:cNvPr>
          <p:cNvSpPr/>
          <p:nvPr/>
        </p:nvSpPr>
        <p:spPr>
          <a:xfrm>
            <a:off x="2182654"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CD795A-39F9-8A00-A248-F46869CCC068}"/>
              </a:ext>
            </a:extLst>
          </p:cNvPr>
          <p:cNvSpPr/>
          <p:nvPr/>
        </p:nvSpPr>
        <p:spPr>
          <a:xfrm>
            <a:off x="3993836"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5AA737-6ED9-6ED6-CCCC-F9E344F31E29}"/>
              </a:ext>
            </a:extLst>
          </p:cNvPr>
          <p:cNvSpPr/>
          <p:nvPr/>
        </p:nvSpPr>
        <p:spPr>
          <a:xfrm>
            <a:off x="2182654"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A2E6A76-146C-A133-FAA7-339B725C529B}"/>
              </a:ext>
            </a:extLst>
          </p:cNvPr>
          <p:cNvSpPr/>
          <p:nvPr/>
        </p:nvSpPr>
        <p:spPr>
          <a:xfrm>
            <a:off x="3988526"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433283-1BE6-201D-FF8D-86E522EDC087}"/>
              </a:ext>
            </a:extLst>
          </p:cNvPr>
          <p:cNvSpPr/>
          <p:nvPr/>
        </p:nvSpPr>
        <p:spPr>
          <a:xfrm>
            <a:off x="5794399"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2F348B-5C45-75A0-DE37-E8D0E6E44155}"/>
              </a:ext>
            </a:extLst>
          </p:cNvPr>
          <p:cNvSpPr/>
          <p:nvPr/>
        </p:nvSpPr>
        <p:spPr>
          <a:xfrm>
            <a:off x="2182654"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95C791-D618-D17C-6141-3A49A13E02D7}"/>
              </a:ext>
            </a:extLst>
          </p:cNvPr>
          <p:cNvSpPr/>
          <p:nvPr/>
        </p:nvSpPr>
        <p:spPr>
          <a:xfrm>
            <a:off x="3984480"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B3312-5D22-92EE-2059-17E18B37B25A}"/>
              </a:ext>
            </a:extLst>
          </p:cNvPr>
          <p:cNvSpPr/>
          <p:nvPr/>
        </p:nvSpPr>
        <p:spPr>
          <a:xfrm>
            <a:off x="5786306"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14120A-877A-8D22-BC58-3898CA8400FD}"/>
              </a:ext>
            </a:extLst>
          </p:cNvPr>
          <p:cNvSpPr/>
          <p:nvPr/>
        </p:nvSpPr>
        <p:spPr>
          <a:xfrm>
            <a:off x="2182654" y="4121186"/>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1FEAD7E-92DD-CC64-D0C4-9C1C39C3D692}"/>
              </a:ext>
            </a:extLst>
          </p:cNvPr>
          <p:cNvCxnSpPr>
            <a:cxnSpLocks/>
            <a:endCxn id="23" idx="1"/>
          </p:cNvCxnSpPr>
          <p:nvPr/>
        </p:nvCxnSpPr>
        <p:spPr>
          <a:xfrm>
            <a:off x="3500366" y="2449125"/>
            <a:ext cx="48816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48981CCD-FA60-2229-DAA1-5C72079642D7}"/>
              </a:ext>
            </a:extLst>
          </p:cNvPr>
          <p:cNvCxnSpPr>
            <a:cxnSpLocks/>
            <a:stCxn id="18" idx="3"/>
            <a:endCxn id="20" idx="1"/>
          </p:cNvCxnSpPr>
          <p:nvPr/>
        </p:nvCxnSpPr>
        <p:spPr>
          <a:xfrm>
            <a:off x="3487665"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ED8E2FE-F9C2-A36B-E6A0-375DD2213FE5}"/>
              </a:ext>
            </a:extLst>
          </p:cNvPr>
          <p:cNvCxnSpPr>
            <a:cxnSpLocks/>
            <a:stCxn id="20" idx="3"/>
            <a:endCxn id="21" idx="1"/>
          </p:cNvCxnSpPr>
          <p:nvPr/>
        </p:nvCxnSpPr>
        <p:spPr>
          <a:xfrm>
            <a:off x="5289491"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0A7E3CE-87CA-5366-5F98-906F01929C44}"/>
              </a:ext>
            </a:extLst>
          </p:cNvPr>
          <p:cNvCxnSpPr>
            <a:cxnSpLocks/>
            <a:stCxn id="23" idx="3"/>
            <a:endCxn id="22" idx="1"/>
          </p:cNvCxnSpPr>
          <p:nvPr/>
        </p:nvCxnSpPr>
        <p:spPr>
          <a:xfrm>
            <a:off x="5293537" y="2449125"/>
            <a:ext cx="500862"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32AA095-3538-ED6D-F503-5BD4C627CA38}"/>
              </a:ext>
            </a:extLst>
          </p:cNvPr>
          <p:cNvCxnSpPr>
            <a:cxnSpLocks/>
            <a:stCxn id="26" idx="3"/>
            <a:endCxn id="27" idx="1"/>
          </p:cNvCxnSpPr>
          <p:nvPr/>
        </p:nvCxnSpPr>
        <p:spPr>
          <a:xfrm>
            <a:off x="3487665" y="1463976"/>
            <a:ext cx="506171"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60AC6BB1-C33A-49E0-58BF-B0A2A609B1CC}"/>
              </a:ext>
            </a:extLst>
          </p:cNvPr>
          <p:cNvCxnSpPr>
            <a:cxnSpLocks/>
            <a:stCxn id="22" idx="0"/>
            <a:endCxn id="25" idx="0"/>
          </p:cNvCxnSpPr>
          <p:nvPr/>
        </p:nvCxnSpPr>
        <p:spPr>
          <a:xfrm rot="16200000" flipV="1">
            <a:off x="4641033" y="345016"/>
            <a:ext cx="12700" cy="3611745"/>
          </a:xfrm>
          <a:prstGeom prst="bentConnector3">
            <a:avLst>
              <a:gd name="adj1" fmla="val 180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293A8BB0-3984-2DD9-F35A-2A38979C4C45}"/>
              </a:ext>
            </a:extLst>
          </p:cNvPr>
          <p:cNvCxnSpPr>
            <a:cxnSpLocks/>
            <a:stCxn id="21" idx="2"/>
            <a:endCxn id="19" idx="3"/>
          </p:cNvCxnSpPr>
          <p:nvPr/>
        </p:nvCxnSpPr>
        <p:spPr>
          <a:xfrm rot="5400000">
            <a:off x="4619783" y="2600393"/>
            <a:ext cx="686912" cy="2951147"/>
          </a:xfrm>
          <a:prstGeom prst="bentConnector2">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47E91BAF-6891-72E1-032A-DD2BBE3F29E7}"/>
              </a:ext>
            </a:extLst>
          </p:cNvPr>
          <p:cNvCxnSpPr>
            <a:cxnSpLocks/>
            <a:stCxn id="19" idx="1"/>
            <a:endCxn id="25" idx="1"/>
          </p:cNvCxnSpPr>
          <p:nvPr/>
        </p:nvCxnSpPr>
        <p:spPr>
          <a:xfrm rot="10800000">
            <a:off x="2182654" y="2449126"/>
            <a:ext cx="12700" cy="1970297"/>
          </a:xfrm>
          <a:prstGeom prst="bentConnector3">
            <a:avLst>
              <a:gd name="adj1" fmla="val 199115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312D264-9782-D008-6747-F0F01DDD55F6}"/>
              </a:ext>
            </a:extLst>
          </p:cNvPr>
          <p:cNvCxnSpPr>
            <a:stCxn id="27" idx="2"/>
          </p:cNvCxnSpPr>
          <p:nvPr/>
        </p:nvCxnSpPr>
        <p:spPr>
          <a:xfrm flipH="1">
            <a:off x="3487665" y="1762212"/>
            <a:ext cx="1158677" cy="38232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4" name="Connector: Elbow 103">
            <a:extLst>
              <a:ext uri="{FF2B5EF4-FFF2-40B4-BE49-F238E27FC236}">
                <a16:creationId xmlns:a16="http://schemas.microsoft.com/office/drawing/2014/main" id="{888DCAF8-E28F-D40E-D419-22FE7C431DDB}"/>
              </a:ext>
            </a:extLst>
          </p:cNvPr>
          <p:cNvCxnSpPr>
            <a:cxnSpLocks/>
            <a:stCxn id="22" idx="2"/>
            <a:endCxn id="18" idx="0"/>
          </p:cNvCxnSpPr>
          <p:nvPr/>
        </p:nvCxnSpPr>
        <p:spPr>
          <a:xfrm rot="5400000">
            <a:off x="4446695" y="1135827"/>
            <a:ext cx="388677" cy="3611745"/>
          </a:xfrm>
          <a:prstGeom prst="bentConnector3">
            <a:avLst>
              <a:gd name="adj1" fmla="val 5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6047D3F-88E9-20FB-8E39-2F35696115F7}"/>
              </a:ext>
            </a:extLst>
          </p:cNvPr>
          <p:cNvCxnSpPr/>
          <p:nvPr/>
        </p:nvCxnSpPr>
        <p:spPr>
          <a:xfrm flipH="1">
            <a:off x="1942087" y="3924637"/>
            <a:ext cx="4498848" cy="0"/>
          </a:xfrm>
          <a:prstGeom prst="line">
            <a:avLst/>
          </a:prstGeom>
          <a:effectLst/>
        </p:spPr>
        <p:style>
          <a:lnRef idx="2">
            <a:schemeClr val="dk1"/>
          </a:lnRef>
          <a:fillRef idx="0">
            <a:schemeClr val="dk1"/>
          </a:fillRef>
          <a:effectRef idx="1">
            <a:schemeClr val="dk1"/>
          </a:effectRef>
          <a:fontRef idx="minor">
            <a:schemeClr val="tx1"/>
          </a:fontRef>
        </p:style>
      </p:cxnSp>
      <p:sp>
        <p:nvSpPr>
          <p:cNvPr id="113" name="TextBox 112">
            <a:extLst>
              <a:ext uri="{FF2B5EF4-FFF2-40B4-BE49-F238E27FC236}">
                <a16:creationId xmlns:a16="http://schemas.microsoft.com/office/drawing/2014/main" id="{B5E5AA34-7FC7-FA44-7F24-29BD49713907}"/>
              </a:ext>
            </a:extLst>
          </p:cNvPr>
          <p:cNvSpPr txBox="1"/>
          <p:nvPr/>
        </p:nvSpPr>
        <p:spPr>
          <a:xfrm>
            <a:off x="2083950"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Create       repo</a:t>
            </a:r>
          </a:p>
        </p:txBody>
      </p:sp>
      <p:sp>
        <p:nvSpPr>
          <p:cNvPr id="114" name="TextBox 113">
            <a:extLst>
              <a:ext uri="{FF2B5EF4-FFF2-40B4-BE49-F238E27FC236}">
                <a16:creationId xmlns:a16="http://schemas.microsoft.com/office/drawing/2014/main" id="{71B7ECAC-5957-9039-A8E2-590BD57EAEF3}"/>
              </a:ext>
            </a:extLst>
          </p:cNvPr>
          <p:cNvSpPr txBox="1"/>
          <p:nvPr/>
        </p:nvSpPr>
        <p:spPr>
          <a:xfrm>
            <a:off x="3895132"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Clone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5" name="TextBox 114">
            <a:extLst>
              <a:ext uri="{FF2B5EF4-FFF2-40B4-BE49-F238E27FC236}">
                <a16:creationId xmlns:a16="http://schemas.microsoft.com/office/drawing/2014/main" id="{EF9E08D4-EE02-9B3B-8E9E-BD95C34AE652}"/>
              </a:ext>
            </a:extLst>
          </p:cNvPr>
          <p:cNvSpPr txBox="1"/>
          <p:nvPr/>
        </p:nvSpPr>
        <p:spPr>
          <a:xfrm>
            <a:off x="2083950"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changes</a:t>
            </a:r>
          </a:p>
        </p:txBody>
      </p:sp>
      <p:sp>
        <p:nvSpPr>
          <p:cNvPr id="116" name="TextBox 115">
            <a:extLst>
              <a:ext uri="{FF2B5EF4-FFF2-40B4-BE49-F238E27FC236}">
                <a16:creationId xmlns:a16="http://schemas.microsoft.com/office/drawing/2014/main" id="{3FF82718-074A-742A-C574-D07FA5D224C5}"/>
              </a:ext>
            </a:extLst>
          </p:cNvPr>
          <p:cNvSpPr txBox="1"/>
          <p:nvPr/>
        </p:nvSpPr>
        <p:spPr>
          <a:xfrm>
            <a:off x="3889822"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Stage changes</a:t>
            </a:r>
          </a:p>
        </p:txBody>
      </p:sp>
      <p:sp>
        <p:nvSpPr>
          <p:cNvPr id="117" name="TextBox 116">
            <a:extLst>
              <a:ext uri="{FF2B5EF4-FFF2-40B4-BE49-F238E27FC236}">
                <a16:creationId xmlns:a16="http://schemas.microsoft.com/office/drawing/2014/main" id="{DD959C3F-C174-491C-2DCC-08754C67B3DF}"/>
              </a:ext>
            </a:extLst>
          </p:cNvPr>
          <p:cNvSpPr txBox="1"/>
          <p:nvPr/>
        </p:nvSpPr>
        <p:spPr>
          <a:xfrm>
            <a:off x="5695694"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18" name="TextBox 117">
            <a:extLst>
              <a:ext uri="{FF2B5EF4-FFF2-40B4-BE49-F238E27FC236}">
                <a16:creationId xmlns:a16="http://schemas.microsoft.com/office/drawing/2014/main" id="{1F435DD7-83AA-8715-9A6F-87C29D5D2599}"/>
              </a:ext>
            </a:extLst>
          </p:cNvPr>
          <p:cNvSpPr txBox="1"/>
          <p:nvPr/>
        </p:nvSpPr>
        <p:spPr>
          <a:xfrm>
            <a:off x="2083950"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Pull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9" name="TextBox 118">
            <a:extLst>
              <a:ext uri="{FF2B5EF4-FFF2-40B4-BE49-F238E27FC236}">
                <a16:creationId xmlns:a16="http://schemas.microsoft.com/office/drawing/2014/main" id="{0B1DC020-915A-9B71-C4D6-D3DA768B34B6}"/>
              </a:ext>
            </a:extLst>
          </p:cNvPr>
          <p:cNvSpPr txBox="1"/>
          <p:nvPr/>
        </p:nvSpPr>
        <p:spPr>
          <a:xfrm>
            <a:off x="3885776"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Resolve conflicts</a:t>
            </a:r>
          </a:p>
        </p:txBody>
      </p:sp>
      <p:sp>
        <p:nvSpPr>
          <p:cNvPr id="120" name="TextBox 119">
            <a:extLst>
              <a:ext uri="{FF2B5EF4-FFF2-40B4-BE49-F238E27FC236}">
                <a16:creationId xmlns:a16="http://schemas.microsoft.com/office/drawing/2014/main" id="{09F1F90D-D75D-72FB-7323-C1120164F12B}"/>
              </a:ext>
            </a:extLst>
          </p:cNvPr>
          <p:cNvSpPr txBox="1"/>
          <p:nvPr/>
        </p:nvSpPr>
        <p:spPr>
          <a:xfrm>
            <a:off x="5687602"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21" name="TextBox 120">
            <a:extLst>
              <a:ext uri="{FF2B5EF4-FFF2-40B4-BE49-F238E27FC236}">
                <a16:creationId xmlns:a16="http://schemas.microsoft.com/office/drawing/2014/main" id="{FA872E87-30EC-B7C7-586B-19C1CDD4455F}"/>
              </a:ext>
            </a:extLst>
          </p:cNvPr>
          <p:cNvSpPr txBox="1"/>
          <p:nvPr/>
        </p:nvSpPr>
        <p:spPr>
          <a:xfrm>
            <a:off x="2083950" y="4091383"/>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Push to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22" name="TextBox 121">
            <a:extLst>
              <a:ext uri="{FF2B5EF4-FFF2-40B4-BE49-F238E27FC236}">
                <a16:creationId xmlns:a16="http://schemas.microsoft.com/office/drawing/2014/main" id="{3719903A-829C-26F1-3F28-850DBA3D4512}"/>
              </a:ext>
            </a:extLst>
          </p:cNvPr>
          <p:cNvSpPr txBox="1"/>
          <p:nvPr/>
        </p:nvSpPr>
        <p:spPr>
          <a:xfrm>
            <a:off x="133236" y="1281841"/>
            <a:ext cx="1502422" cy="360612"/>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Get repo</a:t>
            </a:r>
          </a:p>
        </p:txBody>
      </p:sp>
      <p:sp>
        <p:nvSpPr>
          <p:cNvPr id="123" name="TextBox 122">
            <a:extLst>
              <a:ext uri="{FF2B5EF4-FFF2-40B4-BE49-F238E27FC236}">
                <a16:creationId xmlns:a16="http://schemas.microsoft.com/office/drawing/2014/main" id="{16F56384-1D34-8A58-DD25-AFB52057C9EA}"/>
              </a:ext>
            </a:extLst>
          </p:cNvPr>
          <p:cNvSpPr txBox="1"/>
          <p:nvPr/>
        </p:nvSpPr>
        <p:spPr>
          <a:xfrm>
            <a:off x="63724" y="2113400"/>
            <a:ext cx="1641446"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Create commits</a:t>
            </a:r>
          </a:p>
        </p:txBody>
      </p:sp>
      <p:sp>
        <p:nvSpPr>
          <p:cNvPr id="124" name="TextBox 123">
            <a:extLst>
              <a:ext uri="{FF2B5EF4-FFF2-40B4-BE49-F238E27FC236}">
                <a16:creationId xmlns:a16="http://schemas.microsoft.com/office/drawing/2014/main" id="{B7A206CC-E01A-F5D6-EF3F-5F332CD60974}"/>
              </a:ext>
            </a:extLst>
          </p:cNvPr>
          <p:cNvSpPr txBox="1"/>
          <p:nvPr/>
        </p:nvSpPr>
        <p:spPr>
          <a:xfrm>
            <a:off x="130820" y="3076433"/>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Merge with remote</a:t>
            </a:r>
          </a:p>
        </p:txBody>
      </p:sp>
      <p:sp>
        <p:nvSpPr>
          <p:cNvPr id="125" name="TextBox 124">
            <a:extLst>
              <a:ext uri="{FF2B5EF4-FFF2-40B4-BE49-F238E27FC236}">
                <a16:creationId xmlns:a16="http://schemas.microsoft.com/office/drawing/2014/main" id="{66F92B57-0ADE-EAB2-AC39-274217A785B1}"/>
              </a:ext>
            </a:extLst>
          </p:cNvPr>
          <p:cNvSpPr txBox="1"/>
          <p:nvPr/>
        </p:nvSpPr>
        <p:spPr>
          <a:xfrm>
            <a:off x="130820" y="4091384"/>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Update remote</a:t>
            </a:r>
          </a:p>
        </p:txBody>
      </p:sp>
      <p:sp>
        <p:nvSpPr>
          <p:cNvPr id="127" name="TextBox 126">
            <a:extLst>
              <a:ext uri="{FF2B5EF4-FFF2-40B4-BE49-F238E27FC236}">
                <a16:creationId xmlns:a16="http://schemas.microsoft.com/office/drawing/2014/main" id="{04184428-F8C3-E043-24F4-58C1029FF9C1}"/>
              </a:ext>
            </a:extLst>
          </p:cNvPr>
          <p:cNvSpPr txBox="1"/>
          <p:nvPr/>
        </p:nvSpPr>
        <p:spPr>
          <a:xfrm>
            <a:off x="7190023" y="187215"/>
            <a:ext cx="1709565" cy="1619739"/>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do you make a commit?</a:t>
            </a:r>
          </a:p>
          <a:p>
            <a:pPr marL="285750" indent="-285750">
              <a:lnSpc>
                <a:spcPct val="120000"/>
              </a:lnSpc>
              <a:buFont typeface="Arial" panose="020B0604020202020204" pitchFamily="34" charset="0"/>
              <a:buChar char="•"/>
            </a:pPr>
            <a:r>
              <a:rPr lang="en-US" sz="1400" dirty="0">
                <a:solidFill>
                  <a:srgbClr val="1B202F"/>
                </a:solidFill>
                <a:latin typeface="Arial" charset="0"/>
              </a:rPr>
              <a:t>Think “atomic” </a:t>
            </a:r>
          </a:p>
          <a:p>
            <a:pPr marL="285750" indent="-285750">
              <a:lnSpc>
                <a:spcPct val="120000"/>
              </a:lnSpc>
              <a:buFont typeface="Arial" panose="020B0604020202020204" pitchFamily="34" charset="0"/>
              <a:buChar char="•"/>
            </a:pPr>
            <a:r>
              <a:rPr lang="en-US" sz="1400" dirty="0">
                <a:solidFill>
                  <a:srgbClr val="1B202F"/>
                </a:solidFill>
                <a:latin typeface="Arial" charset="0"/>
              </a:rPr>
              <a:t>Single bug fix, feature, re-factor</a:t>
            </a:r>
          </a:p>
        </p:txBody>
      </p:sp>
      <p:sp>
        <p:nvSpPr>
          <p:cNvPr id="2" name="TextBox 1">
            <a:extLst>
              <a:ext uri="{FF2B5EF4-FFF2-40B4-BE49-F238E27FC236}">
                <a16:creationId xmlns:a16="http://schemas.microsoft.com/office/drawing/2014/main" id="{ED176475-F793-D364-0417-D8EDA32DE7E2}"/>
              </a:ext>
            </a:extLst>
          </p:cNvPr>
          <p:cNvSpPr txBox="1"/>
          <p:nvPr/>
        </p:nvSpPr>
        <p:spPr>
          <a:xfrm>
            <a:off x="7189384" y="2927309"/>
            <a:ext cx="1709565" cy="1619739"/>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do you push to </a:t>
            </a:r>
            <a:r>
              <a:rPr lang="en-US" sz="1400" b="1" dirty="0" err="1">
                <a:solidFill>
                  <a:srgbClr val="1B202F"/>
                </a:solidFill>
                <a:latin typeface="Arial" charset="0"/>
              </a:rPr>
              <a:t>Github</a:t>
            </a:r>
            <a:r>
              <a:rPr lang="en-US" sz="1400" b="1" dirty="0">
                <a:solidFill>
                  <a:srgbClr val="1B202F"/>
                </a:solidFill>
                <a:latin typeface="Arial" charset="0"/>
              </a:rPr>
              <a:t>?</a:t>
            </a:r>
          </a:p>
          <a:p>
            <a:pPr marL="285750" indent="-285750">
              <a:lnSpc>
                <a:spcPct val="120000"/>
              </a:lnSpc>
              <a:buFont typeface="Arial" panose="020B0604020202020204" pitchFamily="34" charset="0"/>
              <a:buChar char="•"/>
            </a:pPr>
            <a:r>
              <a:rPr lang="en-US" sz="1400" dirty="0">
                <a:solidFill>
                  <a:srgbClr val="1B202F"/>
                </a:solidFill>
                <a:latin typeface="Arial" charset="0"/>
              </a:rPr>
              <a:t>Completed and </a:t>
            </a:r>
            <a:r>
              <a:rPr lang="en-US" sz="1400" u="sng" dirty="0">
                <a:solidFill>
                  <a:srgbClr val="1B202F"/>
                </a:solidFill>
                <a:latin typeface="Arial" charset="0"/>
              </a:rPr>
              <a:t>tested</a:t>
            </a:r>
            <a:r>
              <a:rPr lang="en-US" sz="1400" dirty="0">
                <a:solidFill>
                  <a:srgbClr val="1B202F"/>
                </a:solidFill>
                <a:latin typeface="Arial" charset="0"/>
              </a:rPr>
              <a:t> feature, ready for use or review</a:t>
            </a:r>
          </a:p>
        </p:txBody>
      </p:sp>
    </p:spTree>
    <p:extLst>
      <p:ext uri="{BB962C8B-B14F-4D97-AF65-F5344CB8AC3E}">
        <p14:creationId xmlns:p14="http://schemas.microsoft.com/office/powerpoint/2010/main" val="2721283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853D956B-C752-5415-E97D-FBCE728A61B8}"/>
              </a:ext>
            </a:extLst>
          </p:cNvPr>
          <p:cNvSpPr/>
          <p:nvPr/>
        </p:nvSpPr>
        <p:spPr>
          <a:xfrm>
            <a:off x="2055374" y="4021157"/>
            <a:ext cx="1577950"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03143CD7-D13D-4B27-DCA3-079F5835DD07}"/>
              </a:ext>
            </a:extLst>
          </p:cNvPr>
          <p:cNvSpPr/>
          <p:nvPr/>
        </p:nvSpPr>
        <p:spPr>
          <a:xfrm>
            <a:off x="2055374" y="1064564"/>
            <a:ext cx="3358197"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28F23C1D-07A2-F848-82FB-2D1BE0204243}"/>
              </a:ext>
            </a:extLst>
          </p:cNvPr>
          <p:cNvSpPr/>
          <p:nvPr/>
        </p:nvSpPr>
        <p:spPr>
          <a:xfrm>
            <a:off x="2055375" y="2043174"/>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79F353F4-078E-8312-F9D4-9B5D0422279D}"/>
              </a:ext>
            </a:extLst>
          </p:cNvPr>
          <p:cNvSpPr/>
          <p:nvPr/>
        </p:nvSpPr>
        <p:spPr>
          <a:xfrm>
            <a:off x="2055376" y="3026421"/>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26" name="Rectangle 25">
            <a:extLst>
              <a:ext uri="{FF2B5EF4-FFF2-40B4-BE49-F238E27FC236}">
                <a16:creationId xmlns:a16="http://schemas.microsoft.com/office/drawing/2014/main" id="{6793148B-D356-0EE5-F4DE-60A2F6EE0249}"/>
              </a:ext>
            </a:extLst>
          </p:cNvPr>
          <p:cNvSpPr/>
          <p:nvPr/>
        </p:nvSpPr>
        <p:spPr>
          <a:xfrm>
            <a:off x="2182654"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CD795A-39F9-8A00-A248-F46869CCC068}"/>
              </a:ext>
            </a:extLst>
          </p:cNvPr>
          <p:cNvSpPr/>
          <p:nvPr/>
        </p:nvSpPr>
        <p:spPr>
          <a:xfrm>
            <a:off x="3993836"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5AA737-6ED9-6ED6-CCCC-F9E344F31E29}"/>
              </a:ext>
            </a:extLst>
          </p:cNvPr>
          <p:cNvSpPr/>
          <p:nvPr/>
        </p:nvSpPr>
        <p:spPr>
          <a:xfrm>
            <a:off x="2182654"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A2E6A76-146C-A133-FAA7-339B725C529B}"/>
              </a:ext>
            </a:extLst>
          </p:cNvPr>
          <p:cNvSpPr/>
          <p:nvPr/>
        </p:nvSpPr>
        <p:spPr>
          <a:xfrm>
            <a:off x="3988526"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433283-1BE6-201D-FF8D-86E522EDC087}"/>
              </a:ext>
            </a:extLst>
          </p:cNvPr>
          <p:cNvSpPr/>
          <p:nvPr/>
        </p:nvSpPr>
        <p:spPr>
          <a:xfrm>
            <a:off x="5794399"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2F348B-5C45-75A0-DE37-E8D0E6E44155}"/>
              </a:ext>
            </a:extLst>
          </p:cNvPr>
          <p:cNvSpPr/>
          <p:nvPr/>
        </p:nvSpPr>
        <p:spPr>
          <a:xfrm>
            <a:off x="2182654"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95C791-D618-D17C-6141-3A49A13E02D7}"/>
              </a:ext>
            </a:extLst>
          </p:cNvPr>
          <p:cNvSpPr/>
          <p:nvPr/>
        </p:nvSpPr>
        <p:spPr>
          <a:xfrm>
            <a:off x="3984480"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B3312-5D22-92EE-2059-17E18B37B25A}"/>
              </a:ext>
            </a:extLst>
          </p:cNvPr>
          <p:cNvSpPr/>
          <p:nvPr/>
        </p:nvSpPr>
        <p:spPr>
          <a:xfrm>
            <a:off x="5786306"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14120A-877A-8D22-BC58-3898CA8400FD}"/>
              </a:ext>
            </a:extLst>
          </p:cNvPr>
          <p:cNvSpPr/>
          <p:nvPr/>
        </p:nvSpPr>
        <p:spPr>
          <a:xfrm>
            <a:off x="2182654" y="4121186"/>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1FEAD7E-92DD-CC64-D0C4-9C1C39C3D692}"/>
              </a:ext>
            </a:extLst>
          </p:cNvPr>
          <p:cNvCxnSpPr>
            <a:cxnSpLocks/>
            <a:endCxn id="23" idx="1"/>
          </p:cNvCxnSpPr>
          <p:nvPr/>
        </p:nvCxnSpPr>
        <p:spPr>
          <a:xfrm>
            <a:off x="3500366" y="2449125"/>
            <a:ext cx="48816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48981CCD-FA60-2229-DAA1-5C72079642D7}"/>
              </a:ext>
            </a:extLst>
          </p:cNvPr>
          <p:cNvCxnSpPr>
            <a:cxnSpLocks/>
            <a:stCxn id="18" idx="3"/>
            <a:endCxn id="20" idx="1"/>
          </p:cNvCxnSpPr>
          <p:nvPr/>
        </p:nvCxnSpPr>
        <p:spPr>
          <a:xfrm>
            <a:off x="3487665"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ED8E2FE-F9C2-A36B-E6A0-375DD2213FE5}"/>
              </a:ext>
            </a:extLst>
          </p:cNvPr>
          <p:cNvCxnSpPr>
            <a:cxnSpLocks/>
            <a:stCxn id="20" idx="3"/>
            <a:endCxn id="21" idx="1"/>
          </p:cNvCxnSpPr>
          <p:nvPr/>
        </p:nvCxnSpPr>
        <p:spPr>
          <a:xfrm>
            <a:off x="5289491"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0A7E3CE-87CA-5366-5F98-906F01929C44}"/>
              </a:ext>
            </a:extLst>
          </p:cNvPr>
          <p:cNvCxnSpPr>
            <a:cxnSpLocks/>
            <a:stCxn id="23" idx="3"/>
            <a:endCxn id="22" idx="1"/>
          </p:cNvCxnSpPr>
          <p:nvPr/>
        </p:nvCxnSpPr>
        <p:spPr>
          <a:xfrm>
            <a:off x="5293537" y="2449125"/>
            <a:ext cx="500862"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32AA095-3538-ED6D-F503-5BD4C627CA38}"/>
              </a:ext>
            </a:extLst>
          </p:cNvPr>
          <p:cNvCxnSpPr>
            <a:cxnSpLocks/>
            <a:stCxn id="26" idx="3"/>
            <a:endCxn id="27" idx="1"/>
          </p:cNvCxnSpPr>
          <p:nvPr/>
        </p:nvCxnSpPr>
        <p:spPr>
          <a:xfrm>
            <a:off x="3487665" y="1463976"/>
            <a:ext cx="506171"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60AC6BB1-C33A-49E0-58BF-B0A2A609B1CC}"/>
              </a:ext>
            </a:extLst>
          </p:cNvPr>
          <p:cNvCxnSpPr>
            <a:cxnSpLocks/>
            <a:stCxn id="22" idx="0"/>
            <a:endCxn id="25" idx="0"/>
          </p:cNvCxnSpPr>
          <p:nvPr/>
        </p:nvCxnSpPr>
        <p:spPr>
          <a:xfrm rot="16200000" flipV="1">
            <a:off x="4641033" y="345016"/>
            <a:ext cx="12700" cy="3611745"/>
          </a:xfrm>
          <a:prstGeom prst="bentConnector3">
            <a:avLst>
              <a:gd name="adj1" fmla="val 180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293A8BB0-3984-2DD9-F35A-2A38979C4C45}"/>
              </a:ext>
            </a:extLst>
          </p:cNvPr>
          <p:cNvCxnSpPr>
            <a:cxnSpLocks/>
            <a:stCxn id="21" idx="2"/>
            <a:endCxn id="19" idx="3"/>
          </p:cNvCxnSpPr>
          <p:nvPr/>
        </p:nvCxnSpPr>
        <p:spPr>
          <a:xfrm rot="5400000">
            <a:off x="4619783" y="2600393"/>
            <a:ext cx="686912" cy="2951147"/>
          </a:xfrm>
          <a:prstGeom prst="bentConnector2">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47E91BAF-6891-72E1-032A-DD2BBE3F29E7}"/>
              </a:ext>
            </a:extLst>
          </p:cNvPr>
          <p:cNvCxnSpPr>
            <a:cxnSpLocks/>
            <a:stCxn id="19" idx="1"/>
            <a:endCxn id="25" idx="1"/>
          </p:cNvCxnSpPr>
          <p:nvPr/>
        </p:nvCxnSpPr>
        <p:spPr>
          <a:xfrm rot="10800000">
            <a:off x="2182654" y="2449126"/>
            <a:ext cx="12700" cy="1970297"/>
          </a:xfrm>
          <a:prstGeom prst="bentConnector3">
            <a:avLst>
              <a:gd name="adj1" fmla="val 199115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312D264-9782-D008-6747-F0F01DDD55F6}"/>
              </a:ext>
            </a:extLst>
          </p:cNvPr>
          <p:cNvCxnSpPr>
            <a:stCxn id="27" idx="2"/>
          </p:cNvCxnSpPr>
          <p:nvPr/>
        </p:nvCxnSpPr>
        <p:spPr>
          <a:xfrm flipH="1">
            <a:off x="3487665" y="1762212"/>
            <a:ext cx="1158677" cy="38232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4" name="Connector: Elbow 103">
            <a:extLst>
              <a:ext uri="{FF2B5EF4-FFF2-40B4-BE49-F238E27FC236}">
                <a16:creationId xmlns:a16="http://schemas.microsoft.com/office/drawing/2014/main" id="{888DCAF8-E28F-D40E-D419-22FE7C431DDB}"/>
              </a:ext>
            </a:extLst>
          </p:cNvPr>
          <p:cNvCxnSpPr>
            <a:cxnSpLocks/>
            <a:stCxn id="22" idx="2"/>
            <a:endCxn id="18" idx="0"/>
          </p:cNvCxnSpPr>
          <p:nvPr/>
        </p:nvCxnSpPr>
        <p:spPr>
          <a:xfrm rot="5400000">
            <a:off x="4446695" y="1135827"/>
            <a:ext cx="388677" cy="3611745"/>
          </a:xfrm>
          <a:prstGeom prst="bentConnector3">
            <a:avLst>
              <a:gd name="adj1" fmla="val 5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6047D3F-88E9-20FB-8E39-2F35696115F7}"/>
              </a:ext>
            </a:extLst>
          </p:cNvPr>
          <p:cNvCxnSpPr/>
          <p:nvPr/>
        </p:nvCxnSpPr>
        <p:spPr>
          <a:xfrm flipH="1">
            <a:off x="1942087" y="3924637"/>
            <a:ext cx="4498848" cy="0"/>
          </a:xfrm>
          <a:prstGeom prst="line">
            <a:avLst/>
          </a:prstGeom>
          <a:effectLst/>
        </p:spPr>
        <p:style>
          <a:lnRef idx="2">
            <a:schemeClr val="dk1"/>
          </a:lnRef>
          <a:fillRef idx="0">
            <a:schemeClr val="dk1"/>
          </a:fillRef>
          <a:effectRef idx="1">
            <a:schemeClr val="dk1"/>
          </a:effectRef>
          <a:fontRef idx="minor">
            <a:schemeClr val="tx1"/>
          </a:fontRef>
        </p:style>
      </p:cxnSp>
      <p:sp>
        <p:nvSpPr>
          <p:cNvPr id="113" name="TextBox 112">
            <a:extLst>
              <a:ext uri="{FF2B5EF4-FFF2-40B4-BE49-F238E27FC236}">
                <a16:creationId xmlns:a16="http://schemas.microsoft.com/office/drawing/2014/main" id="{B5E5AA34-7FC7-FA44-7F24-29BD49713907}"/>
              </a:ext>
            </a:extLst>
          </p:cNvPr>
          <p:cNvSpPr txBox="1"/>
          <p:nvPr/>
        </p:nvSpPr>
        <p:spPr>
          <a:xfrm>
            <a:off x="2083950"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Create       repo</a:t>
            </a:r>
          </a:p>
        </p:txBody>
      </p:sp>
      <p:sp>
        <p:nvSpPr>
          <p:cNvPr id="114" name="TextBox 113">
            <a:extLst>
              <a:ext uri="{FF2B5EF4-FFF2-40B4-BE49-F238E27FC236}">
                <a16:creationId xmlns:a16="http://schemas.microsoft.com/office/drawing/2014/main" id="{71B7ECAC-5957-9039-A8E2-590BD57EAEF3}"/>
              </a:ext>
            </a:extLst>
          </p:cNvPr>
          <p:cNvSpPr txBox="1"/>
          <p:nvPr/>
        </p:nvSpPr>
        <p:spPr>
          <a:xfrm>
            <a:off x="3895132"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Clone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5" name="TextBox 114">
            <a:extLst>
              <a:ext uri="{FF2B5EF4-FFF2-40B4-BE49-F238E27FC236}">
                <a16:creationId xmlns:a16="http://schemas.microsoft.com/office/drawing/2014/main" id="{EF9E08D4-EE02-9B3B-8E9E-BD95C34AE652}"/>
              </a:ext>
            </a:extLst>
          </p:cNvPr>
          <p:cNvSpPr txBox="1"/>
          <p:nvPr/>
        </p:nvSpPr>
        <p:spPr>
          <a:xfrm>
            <a:off x="2083950"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changes</a:t>
            </a:r>
          </a:p>
        </p:txBody>
      </p:sp>
      <p:sp>
        <p:nvSpPr>
          <p:cNvPr id="116" name="TextBox 115">
            <a:extLst>
              <a:ext uri="{FF2B5EF4-FFF2-40B4-BE49-F238E27FC236}">
                <a16:creationId xmlns:a16="http://schemas.microsoft.com/office/drawing/2014/main" id="{3FF82718-074A-742A-C574-D07FA5D224C5}"/>
              </a:ext>
            </a:extLst>
          </p:cNvPr>
          <p:cNvSpPr txBox="1"/>
          <p:nvPr/>
        </p:nvSpPr>
        <p:spPr>
          <a:xfrm>
            <a:off x="3889822"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Stage changes</a:t>
            </a:r>
          </a:p>
        </p:txBody>
      </p:sp>
      <p:sp>
        <p:nvSpPr>
          <p:cNvPr id="117" name="TextBox 116">
            <a:extLst>
              <a:ext uri="{FF2B5EF4-FFF2-40B4-BE49-F238E27FC236}">
                <a16:creationId xmlns:a16="http://schemas.microsoft.com/office/drawing/2014/main" id="{DD959C3F-C174-491C-2DCC-08754C67B3DF}"/>
              </a:ext>
            </a:extLst>
          </p:cNvPr>
          <p:cNvSpPr txBox="1"/>
          <p:nvPr/>
        </p:nvSpPr>
        <p:spPr>
          <a:xfrm>
            <a:off x="5695694"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18" name="TextBox 117">
            <a:extLst>
              <a:ext uri="{FF2B5EF4-FFF2-40B4-BE49-F238E27FC236}">
                <a16:creationId xmlns:a16="http://schemas.microsoft.com/office/drawing/2014/main" id="{1F435DD7-83AA-8715-9A6F-87C29D5D2599}"/>
              </a:ext>
            </a:extLst>
          </p:cNvPr>
          <p:cNvSpPr txBox="1"/>
          <p:nvPr/>
        </p:nvSpPr>
        <p:spPr>
          <a:xfrm>
            <a:off x="2083950"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Pull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9" name="TextBox 118">
            <a:extLst>
              <a:ext uri="{FF2B5EF4-FFF2-40B4-BE49-F238E27FC236}">
                <a16:creationId xmlns:a16="http://schemas.microsoft.com/office/drawing/2014/main" id="{0B1DC020-915A-9B71-C4D6-D3DA768B34B6}"/>
              </a:ext>
            </a:extLst>
          </p:cNvPr>
          <p:cNvSpPr txBox="1"/>
          <p:nvPr/>
        </p:nvSpPr>
        <p:spPr>
          <a:xfrm>
            <a:off x="3885776"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Resolve conflicts</a:t>
            </a:r>
          </a:p>
        </p:txBody>
      </p:sp>
      <p:sp>
        <p:nvSpPr>
          <p:cNvPr id="120" name="TextBox 119">
            <a:extLst>
              <a:ext uri="{FF2B5EF4-FFF2-40B4-BE49-F238E27FC236}">
                <a16:creationId xmlns:a16="http://schemas.microsoft.com/office/drawing/2014/main" id="{09F1F90D-D75D-72FB-7323-C1120164F12B}"/>
              </a:ext>
            </a:extLst>
          </p:cNvPr>
          <p:cNvSpPr txBox="1"/>
          <p:nvPr/>
        </p:nvSpPr>
        <p:spPr>
          <a:xfrm>
            <a:off x="5687602"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21" name="TextBox 120">
            <a:extLst>
              <a:ext uri="{FF2B5EF4-FFF2-40B4-BE49-F238E27FC236}">
                <a16:creationId xmlns:a16="http://schemas.microsoft.com/office/drawing/2014/main" id="{FA872E87-30EC-B7C7-586B-19C1CDD4455F}"/>
              </a:ext>
            </a:extLst>
          </p:cNvPr>
          <p:cNvSpPr txBox="1"/>
          <p:nvPr/>
        </p:nvSpPr>
        <p:spPr>
          <a:xfrm>
            <a:off x="2083950" y="4091383"/>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Push to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22" name="TextBox 121">
            <a:extLst>
              <a:ext uri="{FF2B5EF4-FFF2-40B4-BE49-F238E27FC236}">
                <a16:creationId xmlns:a16="http://schemas.microsoft.com/office/drawing/2014/main" id="{3719903A-829C-26F1-3F28-850DBA3D4512}"/>
              </a:ext>
            </a:extLst>
          </p:cNvPr>
          <p:cNvSpPr txBox="1"/>
          <p:nvPr/>
        </p:nvSpPr>
        <p:spPr>
          <a:xfrm>
            <a:off x="133236" y="1281841"/>
            <a:ext cx="1502422" cy="360612"/>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Get repo</a:t>
            </a:r>
          </a:p>
        </p:txBody>
      </p:sp>
      <p:sp>
        <p:nvSpPr>
          <p:cNvPr id="123" name="TextBox 122">
            <a:extLst>
              <a:ext uri="{FF2B5EF4-FFF2-40B4-BE49-F238E27FC236}">
                <a16:creationId xmlns:a16="http://schemas.microsoft.com/office/drawing/2014/main" id="{16F56384-1D34-8A58-DD25-AFB52057C9EA}"/>
              </a:ext>
            </a:extLst>
          </p:cNvPr>
          <p:cNvSpPr txBox="1"/>
          <p:nvPr/>
        </p:nvSpPr>
        <p:spPr>
          <a:xfrm>
            <a:off x="63724" y="2113400"/>
            <a:ext cx="1641446"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Create commits</a:t>
            </a:r>
          </a:p>
        </p:txBody>
      </p:sp>
      <p:sp>
        <p:nvSpPr>
          <p:cNvPr id="124" name="TextBox 123">
            <a:extLst>
              <a:ext uri="{FF2B5EF4-FFF2-40B4-BE49-F238E27FC236}">
                <a16:creationId xmlns:a16="http://schemas.microsoft.com/office/drawing/2014/main" id="{B7A206CC-E01A-F5D6-EF3F-5F332CD60974}"/>
              </a:ext>
            </a:extLst>
          </p:cNvPr>
          <p:cNvSpPr txBox="1"/>
          <p:nvPr/>
        </p:nvSpPr>
        <p:spPr>
          <a:xfrm>
            <a:off x="130820" y="3076433"/>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Merge with remote</a:t>
            </a:r>
          </a:p>
        </p:txBody>
      </p:sp>
      <p:sp>
        <p:nvSpPr>
          <p:cNvPr id="125" name="TextBox 124">
            <a:extLst>
              <a:ext uri="{FF2B5EF4-FFF2-40B4-BE49-F238E27FC236}">
                <a16:creationId xmlns:a16="http://schemas.microsoft.com/office/drawing/2014/main" id="{66F92B57-0ADE-EAB2-AC39-274217A785B1}"/>
              </a:ext>
            </a:extLst>
          </p:cNvPr>
          <p:cNvSpPr txBox="1"/>
          <p:nvPr/>
        </p:nvSpPr>
        <p:spPr>
          <a:xfrm>
            <a:off x="130820" y="4091384"/>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Update remote</a:t>
            </a:r>
          </a:p>
        </p:txBody>
      </p:sp>
      <p:sp>
        <p:nvSpPr>
          <p:cNvPr id="127" name="TextBox 126">
            <a:extLst>
              <a:ext uri="{FF2B5EF4-FFF2-40B4-BE49-F238E27FC236}">
                <a16:creationId xmlns:a16="http://schemas.microsoft.com/office/drawing/2014/main" id="{04184428-F8C3-E043-24F4-58C1029FF9C1}"/>
              </a:ext>
            </a:extLst>
          </p:cNvPr>
          <p:cNvSpPr txBox="1"/>
          <p:nvPr/>
        </p:nvSpPr>
        <p:spPr>
          <a:xfrm>
            <a:off x="6687725" y="617760"/>
            <a:ext cx="2298518" cy="3429465"/>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should I branch?</a:t>
            </a:r>
          </a:p>
          <a:p>
            <a:pPr marL="285750" indent="-285750">
              <a:lnSpc>
                <a:spcPct val="120000"/>
              </a:lnSpc>
              <a:buFont typeface="Arial" panose="020B0604020202020204" pitchFamily="34" charset="0"/>
              <a:buChar char="•"/>
            </a:pPr>
            <a:r>
              <a:rPr lang="en-US" sz="1400" dirty="0">
                <a:solidFill>
                  <a:srgbClr val="1B202F"/>
                </a:solidFill>
                <a:latin typeface="Arial" charset="0"/>
              </a:rPr>
              <a:t>May need to run </a:t>
            </a:r>
            <a:r>
              <a:rPr lang="en-US" sz="1400" dirty="0">
                <a:solidFill>
                  <a:srgbClr val="1B202F"/>
                </a:solidFill>
                <a:latin typeface="Courier New" panose="02070309020205020404" pitchFamily="49" charset="0"/>
                <a:cs typeface="Courier New" panose="02070309020205020404" pitchFamily="49" charset="0"/>
              </a:rPr>
              <a:t>main</a:t>
            </a:r>
          </a:p>
          <a:p>
            <a:pPr marL="285750" indent="-285750">
              <a:lnSpc>
                <a:spcPct val="120000"/>
              </a:lnSpc>
              <a:buFont typeface="Arial" panose="020B0604020202020204" pitchFamily="34" charset="0"/>
              <a:buChar char="•"/>
            </a:pPr>
            <a:r>
              <a:rPr lang="en-US" sz="1400" dirty="0">
                <a:solidFill>
                  <a:srgbClr val="1B202F"/>
                </a:solidFill>
                <a:latin typeface="Arial" charset="0"/>
              </a:rPr>
              <a:t>When you and a collaborator are working on different things</a:t>
            </a:r>
          </a:p>
          <a:p>
            <a:pPr marL="285750" indent="-285750">
              <a:lnSpc>
                <a:spcPct val="120000"/>
              </a:lnSpc>
              <a:buFont typeface="Arial" panose="020B0604020202020204" pitchFamily="34" charset="0"/>
              <a:buChar char="•"/>
            </a:pPr>
            <a:endParaRPr lang="en-US" sz="1400" dirty="0">
              <a:solidFill>
                <a:srgbClr val="1B202F"/>
              </a:solidFill>
              <a:latin typeface="Arial" charset="0"/>
            </a:endParaRPr>
          </a:p>
          <a:p>
            <a:pPr>
              <a:lnSpc>
                <a:spcPct val="120000"/>
              </a:lnSpc>
            </a:pPr>
            <a:r>
              <a:rPr lang="en-US" sz="1400" b="1" dirty="0">
                <a:solidFill>
                  <a:srgbClr val="1B202F"/>
                </a:solidFill>
                <a:latin typeface="Arial" charset="0"/>
              </a:rPr>
              <a:t>Why might I push my branch to </a:t>
            </a:r>
            <a:r>
              <a:rPr lang="en-US" sz="1400" b="1" dirty="0" err="1">
                <a:solidFill>
                  <a:srgbClr val="1B202F"/>
                </a:solidFill>
                <a:latin typeface="Arial" charset="0"/>
              </a:rPr>
              <a:t>Github</a:t>
            </a:r>
            <a:r>
              <a:rPr lang="en-US" sz="1400" b="1" dirty="0">
                <a:solidFill>
                  <a:srgbClr val="1B202F"/>
                </a:solidFill>
                <a:latin typeface="Arial" charset="0"/>
              </a:rPr>
              <a:t>?</a:t>
            </a:r>
          </a:p>
          <a:p>
            <a:pPr marL="285750" indent="-285750">
              <a:lnSpc>
                <a:spcPct val="120000"/>
              </a:lnSpc>
              <a:buFont typeface="Arial" panose="020B0604020202020204" pitchFamily="34" charset="0"/>
              <a:buChar char="•"/>
            </a:pPr>
            <a:r>
              <a:rPr lang="en-US" sz="1400" dirty="0">
                <a:solidFill>
                  <a:srgbClr val="1B202F"/>
                </a:solidFill>
                <a:latin typeface="Arial" charset="0"/>
              </a:rPr>
              <a:t>If you want to collaborate on the branch</a:t>
            </a:r>
          </a:p>
          <a:p>
            <a:pPr marL="285750" indent="-285750">
              <a:lnSpc>
                <a:spcPct val="120000"/>
              </a:lnSpc>
              <a:buFont typeface="Arial" panose="020B0604020202020204" pitchFamily="34" charset="0"/>
              <a:buChar char="•"/>
            </a:pPr>
            <a:r>
              <a:rPr lang="en-US" sz="1400" dirty="0">
                <a:solidFill>
                  <a:srgbClr val="1B202F"/>
                </a:solidFill>
                <a:latin typeface="Arial" charset="0"/>
              </a:rPr>
              <a:t>As a code back-up!</a:t>
            </a:r>
          </a:p>
        </p:txBody>
      </p:sp>
    </p:spTree>
    <p:extLst>
      <p:ext uri="{BB962C8B-B14F-4D97-AF65-F5344CB8AC3E}">
        <p14:creationId xmlns:p14="http://schemas.microsoft.com/office/powerpoint/2010/main" val="878242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Social Coding Workflow (Option 2)</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51361" y="1251121"/>
            <a:ext cx="8117329" cy="2401170"/>
          </a:xfrm>
          <a:prstGeom prst="rect">
            <a:avLst/>
          </a:prstGeom>
          <a:noFill/>
          <a:ln>
            <a:noFill/>
          </a:ln>
        </p:spPr>
        <p:txBody>
          <a:bodyPr wrap="square" rtlCol="0">
            <a:spAutoFit/>
          </a:bodyPr>
          <a:lstStyle/>
          <a:p>
            <a:pPr>
              <a:lnSpc>
                <a:spcPct val="150000"/>
              </a:lnSpc>
            </a:pPr>
            <a:r>
              <a:rPr lang="en-US" dirty="0">
                <a:solidFill>
                  <a:srgbClr val="000000"/>
                </a:solidFill>
                <a:cs typeface="Courier New" panose="02070309020205020404" pitchFamily="49" charset="0"/>
              </a:rPr>
              <a:t>Thus far, we’ve focused on using </a:t>
            </a:r>
            <a:r>
              <a:rPr lang="en-US" dirty="0" err="1">
                <a:solidFill>
                  <a:srgbClr val="000000"/>
                </a:solidFill>
                <a:cs typeface="Courier New" panose="02070309020205020404" pitchFamily="49" charset="0"/>
              </a:rPr>
              <a:t>Github</a:t>
            </a:r>
            <a:r>
              <a:rPr lang="en-US" dirty="0">
                <a:solidFill>
                  <a:srgbClr val="000000"/>
                </a:solidFill>
                <a:cs typeface="Courier New" panose="02070309020205020404" pitchFamily="49" charset="0"/>
              </a:rPr>
              <a:t> with a small group of people who have shared access to a repository.</a:t>
            </a:r>
          </a:p>
          <a:p>
            <a:pPr>
              <a:lnSpc>
                <a:spcPct val="150000"/>
              </a:lnSpc>
            </a:pPr>
            <a:endParaRPr lang="en-US" sz="1600" b="1" dirty="0">
              <a:solidFill>
                <a:srgbClr val="000000"/>
              </a:solidFill>
              <a:cs typeface="Courier New" panose="02070309020205020404" pitchFamily="49" charset="0"/>
            </a:endParaRPr>
          </a:p>
          <a:p>
            <a:pPr>
              <a:lnSpc>
                <a:spcPct val="150000"/>
              </a:lnSpc>
            </a:pPr>
            <a:r>
              <a:rPr lang="en-US" b="1" dirty="0">
                <a:solidFill>
                  <a:srgbClr val="000000"/>
                </a:solidFill>
                <a:cs typeface="Courier New" panose="02070309020205020404" pitchFamily="49" charset="0"/>
              </a:rPr>
              <a:t>How can you contribute to projects in the broader </a:t>
            </a:r>
            <a:r>
              <a:rPr lang="en-US" b="1" dirty="0" err="1">
                <a:solidFill>
                  <a:srgbClr val="000000"/>
                </a:solidFill>
                <a:cs typeface="Courier New" panose="02070309020205020404" pitchFamily="49" charset="0"/>
              </a:rPr>
              <a:t>Github</a:t>
            </a:r>
            <a:r>
              <a:rPr lang="en-US" b="1" dirty="0">
                <a:solidFill>
                  <a:srgbClr val="000000"/>
                </a:solidFill>
                <a:cs typeface="Courier New" panose="02070309020205020404" pitchFamily="49" charset="0"/>
              </a:rPr>
              <a:t> community?</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Not everyone has repo access, so we can’t just push our changes </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Repository owner has a reviewing mechanism</a:t>
            </a:r>
          </a:p>
        </p:txBody>
      </p:sp>
    </p:spTree>
    <p:extLst>
      <p:ext uri="{BB962C8B-B14F-4D97-AF65-F5344CB8AC3E}">
        <p14:creationId xmlns:p14="http://schemas.microsoft.com/office/powerpoint/2010/main" val="3353893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F52B1-EBEB-0E85-3B22-B67D1D992A6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9747DAF-BA28-E17D-B030-7CFBC53DD2FF}"/>
              </a:ext>
            </a:extLst>
          </p:cNvPr>
          <p:cNvSpPr/>
          <p:nvPr/>
        </p:nvSpPr>
        <p:spPr>
          <a:xfrm>
            <a:off x="1031827" y="2252155"/>
            <a:ext cx="7012593"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EEFA1B17-80E4-617E-D13C-3E82396FCC66}"/>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CA5BE971-E3F3-DD46-8C04-FB0BF3F81308}"/>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Social Coding Workflow (Option 2)</a:t>
            </a:r>
          </a:p>
        </p:txBody>
      </p:sp>
      <p:sp>
        <p:nvSpPr>
          <p:cNvPr id="5" name="TextBox 4">
            <a:extLst>
              <a:ext uri="{FF2B5EF4-FFF2-40B4-BE49-F238E27FC236}">
                <a16:creationId xmlns:a16="http://schemas.microsoft.com/office/drawing/2014/main" id="{9054F67E-77B8-126B-2018-97826904CD45}"/>
              </a:ext>
            </a:extLst>
          </p:cNvPr>
          <p:cNvSpPr txBox="1"/>
          <p:nvPr/>
        </p:nvSpPr>
        <p:spPr>
          <a:xfrm>
            <a:off x="451360" y="990828"/>
            <a:ext cx="8034155" cy="1168653"/>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Pull any new changes from </a:t>
            </a:r>
            <a:r>
              <a:rPr lang="en-US" sz="1600" dirty="0" err="1">
                <a:solidFill>
                  <a:srgbClr val="1B202F"/>
                </a:solidFill>
              </a:rPr>
              <a:t>Github</a:t>
            </a:r>
            <a:r>
              <a:rPr lang="en-US" sz="1600" dirty="0">
                <a:solidFill>
                  <a:srgbClr val="1B202F"/>
                </a:solidFill>
              </a:rPr>
              <a:t> from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into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Push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to </a:t>
            </a:r>
            <a:r>
              <a:rPr lang="en-US" sz="1600" dirty="0" err="1">
                <a:solidFill>
                  <a:srgbClr val="1B202F"/>
                </a:solidFill>
              </a:rPr>
              <a:t>Github</a:t>
            </a:r>
            <a:r>
              <a:rPr lang="en-US" sz="1600" dirty="0">
                <a:solidFill>
                  <a:srgbClr val="1B202F"/>
                </a:solidFill>
              </a:rPr>
              <a:t> and make a pull request.</a:t>
            </a:r>
          </a:p>
        </p:txBody>
      </p:sp>
      <p:sp>
        <p:nvSpPr>
          <p:cNvPr id="8" name="TextBox 7">
            <a:extLst>
              <a:ext uri="{FF2B5EF4-FFF2-40B4-BE49-F238E27FC236}">
                <a16:creationId xmlns:a16="http://schemas.microsoft.com/office/drawing/2014/main" id="{5128AA71-D16B-4A3D-80AC-E7216A29F844}"/>
              </a:ext>
            </a:extLst>
          </p:cNvPr>
          <p:cNvSpPr txBox="1"/>
          <p:nvPr/>
        </p:nvSpPr>
        <p:spPr>
          <a:xfrm>
            <a:off x="1778459" y="2757866"/>
            <a:ext cx="5587081" cy="1569660"/>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mynewfile.txt</a:t>
            </a:r>
          </a:p>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“Adding a text file”</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push origin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&lt;make ”pull request” on </a:t>
            </a:r>
            <a:r>
              <a:rPr lang="en-US" sz="1600" dirty="0" err="1">
                <a:solidFill>
                  <a:srgbClr val="1B202F"/>
                </a:solidFill>
                <a:latin typeface="Courier New" panose="02070309020205020404" pitchFamily="49" charset="0"/>
                <a:cs typeface="Courier New" panose="02070309020205020404" pitchFamily="49" charset="0"/>
              </a:rPr>
              <a:t>Github</a:t>
            </a:r>
            <a:r>
              <a:rPr lang="en-US" sz="1600" dirty="0">
                <a:solidFill>
                  <a:srgbClr val="1B202F"/>
                </a:solidFill>
                <a:latin typeface="Courier New" panose="02070309020205020404" pitchFamily="49" charset="0"/>
                <a:cs typeface="Courier New" panose="02070309020205020404" pitchFamily="49" charset="0"/>
              </a:rPr>
              <a:t>&gt;</a:t>
            </a:r>
          </a:p>
        </p:txBody>
      </p:sp>
      <p:sp>
        <p:nvSpPr>
          <p:cNvPr id="3" name="TextBox 2">
            <a:extLst>
              <a:ext uri="{FF2B5EF4-FFF2-40B4-BE49-F238E27FC236}">
                <a16:creationId xmlns:a16="http://schemas.microsoft.com/office/drawing/2014/main" id="{4FEE01D4-0B63-C6EF-FFC3-2C04D8C7E0A0}"/>
              </a:ext>
            </a:extLst>
          </p:cNvPr>
          <p:cNvSpPr txBox="1"/>
          <p:nvPr/>
        </p:nvSpPr>
        <p:spPr>
          <a:xfrm>
            <a:off x="1208955" y="239087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Step-by-step:</a:t>
            </a:r>
          </a:p>
        </p:txBody>
      </p:sp>
    </p:spTree>
    <p:extLst>
      <p:ext uri="{BB962C8B-B14F-4D97-AF65-F5344CB8AC3E}">
        <p14:creationId xmlns:p14="http://schemas.microsoft.com/office/powerpoint/2010/main" val="1339632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theme/theme1.xml><?xml version="1.0" encoding="utf-8"?>
<a:theme xmlns:a="http://schemas.openxmlformats.org/drawingml/2006/main" name="Light Slides">
  <a:themeElements>
    <a:clrScheme name="MITSLOAN">
      <a:dk1>
        <a:srgbClr val="333C47"/>
      </a:dk1>
      <a:lt1>
        <a:srgbClr val="FFFFFF"/>
      </a:lt1>
      <a:dk2>
        <a:srgbClr val="041D40"/>
      </a:dk2>
      <a:lt2>
        <a:srgbClr val="E7E6E6"/>
      </a:lt2>
      <a:accent1>
        <a:srgbClr val="EC0044"/>
      </a:accent1>
      <a:accent2>
        <a:srgbClr val="ED7700"/>
      </a:accent2>
      <a:accent3>
        <a:srgbClr val="545759"/>
      </a:accent3>
      <a:accent4>
        <a:srgbClr val="F6B220"/>
      </a:accent4>
      <a:accent5>
        <a:srgbClr val="00698E"/>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2.xml><?xml version="1.0" encoding="utf-8"?>
<a:theme xmlns:a="http://schemas.openxmlformats.org/drawingml/2006/main" name="Dark Slides - White Logos">
  <a:themeElements>
    <a:clrScheme name="MITSLOAN 1">
      <a:dk1>
        <a:srgbClr val="333C47"/>
      </a:dk1>
      <a:lt1>
        <a:srgbClr val="FFFFFF"/>
      </a:lt1>
      <a:dk2>
        <a:srgbClr val="041D40"/>
      </a:dk2>
      <a:lt2>
        <a:srgbClr val="E7E6E6"/>
      </a:lt2>
      <a:accent1>
        <a:srgbClr val="EC0044"/>
      </a:accent1>
      <a:accent2>
        <a:srgbClr val="ED7700"/>
      </a:accent2>
      <a:accent3>
        <a:srgbClr val="05698E"/>
      </a:accent3>
      <a:accent4>
        <a:srgbClr val="F6B220"/>
      </a:accent4>
      <a:accent5>
        <a:srgbClr val="545759"/>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3.xml><?xml version="1.0" encoding="utf-8"?>
<a:theme xmlns:a="http://schemas.openxmlformats.org/drawingml/2006/main" name="Custom Design">
  <a:themeElements>
    <a:clrScheme name="MITSLOAN_04-18">
      <a:dk1>
        <a:srgbClr val="333C47"/>
      </a:dk1>
      <a:lt1>
        <a:srgbClr val="FFFFFF"/>
      </a:lt1>
      <a:dk2>
        <a:srgbClr val="041D40"/>
      </a:dk2>
      <a:lt2>
        <a:srgbClr val="E7E6E6"/>
      </a:lt2>
      <a:accent1>
        <a:srgbClr val="EC0044"/>
      </a:accent1>
      <a:accent2>
        <a:srgbClr val="ED7700"/>
      </a:accent2>
      <a:accent3>
        <a:srgbClr val="05698E"/>
      </a:accent3>
      <a:accent4>
        <a:srgbClr val="A31F34"/>
      </a:accent4>
      <a:accent5>
        <a:srgbClr val="545759"/>
      </a:accent5>
      <a:accent6>
        <a:srgbClr val="006B67"/>
      </a:accent6>
      <a:hlink>
        <a:srgbClr val="288DC0"/>
      </a:hlink>
      <a:folHlink>
        <a:srgbClr val="F6B22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42739</TotalTime>
  <Words>7993</Words>
  <Application>Microsoft Macintosh PowerPoint</Application>
  <PresentationFormat>On-screen Show (16:9)</PresentationFormat>
  <Paragraphs>1234</Paragraphs>
  <Slides>126</Slides>
  <Notes>113</Notes>
  <HiddenSlides>14</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126</vt:i4>
      </vt:variant>
    </vt:vector>
  </HeadingPairs>
  <TitlesOfParts>
    <vt:vector size="142" baseType="lpstr">
      <vt:lpstr>Arial</vt:lpstr>
      <vt:lpstr>Arial Black</vt:lpstr>
      <vt:lpstr>Arial MT</vt:lpstr>
      <vt:lpstr>Calibri</vt:lpstr>
      <vt:lpstr>Century Gothic</vt:lpstr>
      <vt:lpstr>Courier New</vt:lpstr>
      <vt:lpstr>Helvetica</vt:lpstr>
      <vt:lpstr>Lucida Console</vt:lpstr>
      <vt:lpstr>Roboto</vt:lpstr>
      <vt:lpstr>Source Sans Pro</vt:lpstr>
      <vt:lpstr>Tahoma</vt:lpstr>
      <vt:lpstr>Times New Roman</vt:lpstr>
      <vt:lpstr>Wingdings</vt:lpstr>
      <vt:lpstr>Light Slides</vt:lpstr>
      <vt:lpstr>Dark Slides - White Logos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LaTeX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Zotero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Yizhou Cao</dc:creator>
  <cp:lastModifiedBy>Lisa Everest</cp:lastModifiedBy>
  <cp:revision>363</cp:revision>
  <dcterms:created xsi:type="dcterms:W3CDTF">2020-11-09T03:51:00Z</dcterms:created>
  <dcterms:modified xsi:type="dcterms:W3CDTF">2025-01-07T13:57:59Z</dcterms:modified>
</cp:coreProperties>
</file>